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133"/>
  </p:notesMasterIdLst>
  <p:handoutMasterIdLst>
    <p:handoutMasterId r:id="rId134"/>
  </p:handoutMasterIdLst>
  <p:sldIdLst>
    <p:sldId id="2630" r:id="rId2"/>
    <p:sldId id="270" r:id="rId3"/>
    <p:sldId id="278" r:id="rId4"/>
    <p:sldId id="276" r:id="rId5"/>
    <p:sldId id="279" r:id="rId6"/>
    <p:sldId id="277" r:id="rId7"/>
    <p:sldId id="2664" r:id="rId8"/>
    <p:sldId id="2658" r:id="rId9"/>
    <p:sldId id="2552" r:id="rId10"/>
    <p:sldId id="2657" r:id="rId11"/>
    <p:sldId id="2663" r:id="rId12"/>
    <p:sldId id="281" r:id="rId13"/>
    <p:sldId id="301" r:id="rId14"/>
    <p:sldId id="2558" r:id="rId15"/>
    <p:sldId id="2560" r:id="rId16"/>
    <p:sldId id="2559" r:id="rId17"/>
    <p:sldId id="2562" r:id="rId18"/>
    <p:sldId id="2563" r:id="rId19"/>
    <p:sldId id="2564" r:id="rId20"/>
    <p:sldId id="2565" r:id="rId21"/>
    <p:sldId id="2567" r:id="rId22"/>
    <p:sldId id="2572" r:id="rId23"/>
    <p:sldId id="2573" r:id="rId24"/>
    <p:sldId id="2574" r:id="rId25"/>
    <p:sldId id="2575" r:id="rId26"/>
    <p:sldId id="2576" r:id="rId27"/>
    <p:sldId id="2577" r:id="rId28"/>
    <p:sldId id="2579" r:id="rId29"/>
    <p:sldId id="2578" r:id="rId30"/>
    <p:sldId id="2580" r:id="rId31"/>
    <p:sldId id="2581" r:id="rId32"/>
    <p:sldId id="2582" r:id="rId33"/>
    <p:sldId id="2583" r:id="rId34"/>
    <p:sldId id="2584" r:id="rId35"/>
    <p:sldId id="2568" r:id="rId36"/>
    <p:sldId id="2586" r:id="rId37"/>
    <p:sldId id="2594" r:id="rId38"/>
    <p:sldId id="2595" r:id="rId39"/>
    <p:sldId id="2596" r:id="rId40"/>
    <p:sldId id="2597" r:id="rId41"/>
    <p:sldId id="2587" r:id="rId42"/>
    <p:sldId id="2591" r:id="rId43"/>
    <p:sldId id="2598" r:id="rId44"/>
    <p:sldId id="2599" r:id="rId45"/>
    <p:sldId id="2606" r:id="rId46"/>
    <p:sldId id="2605" r:id="rId47"/>
    <p:sldId id="2660" r:id="rId48"/>
    <p:sldId id="2602" r:id="rId49"/>
    <p:sldId id="2603" r:id="rId50"/>
    <p:sldId id="2604" r:id="rId51"/>
    <p:sldId id="286" r:id="rId52"/>
    <p:sldId id="313" r:id="rId53"/>
    <p:sldId id="314" r:id="rId54"/>
    <p:sldId id="308" r:id="rId55"/>
    <p:sldId id="2554" r:id="rId56"/>
    <p:sldId id="309" r:id="rId57"/>
    <p:sldId id="311" r:id="rId58"/>
    <p:sldId id="2553" r:id="rId59"/>
    <p:sldId id="302" r:id="rId60"/>
    <p:sldId id="2608" r:id="rId61"/>
    <p:sldId id="310" r:id="rId62"/>
    <p:sldId id="2588" r:id="rId63"/>
    <p:sldId id="2592" r:id="rId64"/>
    <p:sldId id="2611" r:id="rId65"/>
    <p:sldId id="2589" r:id="rId66"/>
    <p:sldId id="2637" r:id="rId67"/>
    <p:sldId id="2638" r:id="rId68"/>
    <p:sldId id="2631" r:id="rId69"/>
    <p:sldId id="2632" r:id="rId70"/>
    <p:sldId id="2633" r:id="rId71"/>
    <p:sldId id="2634" r:id="rId72"/>
    <p:sldId id="2635" r:id="rId73"/>
    <p:sldId id="2612" r:id="rId74"/>
    <p:sldId id="2555" r:id="rId75"/>
    <p:sldId id="315" r:id="rId76"/>
    <p:sldId id="320" r:id="rId77"/>
    <p:sldId id="321" r:id="rId78"/>
    <p:sldId id="316" r:id="rId79"/>
    <p:sldId id="2556" r:id="rId80"/>
    <p:sldId id="2636" r:id="rId81"/>
    <p:sldId id="318" r:id="rId82"/>
    <p:sldId id="285" r:id="rId83"/>
    <p:sldId id="2640" r:id="rId84"/>
    <p:sldId id="2641" r:id="rId85"/>
    <p:sldId id="2646" r:id="rId86"/>
    <p:sldId id="2647" r:id="rId87"/>
    <p:sldId id="2642" r:id="rId88"/>
    <p:sldId id="2648" r:id="rId89"/>
    <p:sldId id="2643" r:id="rId90"/>
    <p:sldId id="2650" r:id="rId91"/>
    <p:sldId id="2644" r:id="rId92"/>
    <p:sldId id="2651" r:id="rId93"/>
    <p:sldId id="2649" r:id="rId94"/>
    <p:sldId id="2639" r:id="rId95"/>
    <p:sldId id="2652" r:id="rId96"/>
    <p:sldId id="2653" r:id="rId97"/>
    <p:sldId id="2654" r:id="rId98"/>
    <p:sldId id="2655" r:id="rId99"/>
    <p:sldId id="2656" r:id="rId100"/>
    <p:sldId id="300" r:id="rId101"/>
    <p:sldId id="2535" r:id="rId102"/>
    <p:sldId id="2536" r:id="rId103"/>
    <p:sldId id="2537" r:id="rId104"/>
    <p:sldId id="2538" r:id="rId105"/>
    <p:sldId id="2539" r:id="rId106"/>
    <p:sldId id="322" r:id="rId107"/>
    <p:sldId id="2661" r:id="rId108"/>
    <p:sldId id="2541" r:id="rId109"/>
    <p:sldId id="2542" r:id="rId110"/>
    <p:sldId id="323" r:id="rId111"/>
    <p:sldId id="2614" r:id="rId112"/>
    <p:sldId id="2615" r:id="rId113"/>
    <p:sldId id="2616" r:id="rId114"/>
    <p:sldId id="2617" r:id="rId115"/>
    <p:sldId id="2618" r:id="rId116"/>
    <p:sldId id="2619" r:id="rId117"/>
    <p:sldId id="2621" r:id="rId118"/>
    <p:sldId id="2622" r:id="rId119"/>
    <p:sldId id="2623" r:id="rId120"/>
    <p:sldId id="2624" r:id="rId121"/>
    <p:sldId id="2625" r:id="rId122"/>
    <p:sldId id="2627" r:id="rId123"/>
    <p:sldId id="2628" r:id="rId124"/>
    <p:sldId id="2626" r:id="rId125"/>
    <p:sldId id="2629" r:id="rId126"/>
    <p:sldId id="2546" r:id="rId127"/>
    <p:sldId id="2547" r:id="rId128"/>
    <p:sldId id="2548" r:id="rId129"/>
    <p:sldId id="2549" r:id="rId130"/>
    <p:sldId id="2550" r:id="rId131"/>
    <p:sldId id="2662" r:id="rId132"/>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A085"/>
    <a:srgbClr val="1E1E1A"/>
    <a:srgbClr val="000000"/>
    <a:srgbClr val="FFFFFF"/>
    <a:srgbClr val="808080"/>
    <a:srgbClr val="FF0000"/>
    <a:srgbClr val="0000FF"/>
    <a:srgbClr val="00FF00"/>
    <a:srgbClr val="141414"/>
    <a:srgbClr val="E3EC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63366" autoAdjust="0"/>
  </p:normalViewPr>
  <p:slideViewPr>
    <p:cSldViewPr snapToGrid="0" snapToObjects="1">
      <p:cViewPr varScale="1">
        <p:scale>
          <a:sx n="28" d="100"/>
          <a:sy n="28" d="100"/>
        </p:scale>
        <p:origin x="1742" y="43"/>
      </p:cViewPr>
      <p:guideLst/>
    </p:cSldViewPr>
  </p:slideViewPr>
  <p:notesTextViewPr>
    <p:cViewPr>
      <p:scale>
        <a:sx n="100" d="100"/>
        <a:sy n="100" d="100"/>
      </p:scale>
      <p:origin x="0" y="0"/>
    </p:cViewPr>
  </p:notesTextViewPr>
  <p:sorterViewPr>
    <p:cViewPr>
      <p:scale>
        <a:sx n="49" d="100"/>
        <a:sy n="49" d="100"/>
      </p:scale>
      <p:origin x="0" y="0"/>
    </p:cViewPr>
  </p:sorterViewPr>
  <p:notesViewPr>
    <p:cSldViewPr snapToGrid="0" snapToObjects="1" showGuides="1">
      <p:cViewPr varScale="1">
        <p:scale>
          <a:sx n="66" d="100"/>
          <a:sy n="66" d="100"/>
        </p:scale>
        <p:origin x="3134" y="6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Spiele</c:v>
                </c:pt>
              </c:strCache>
            </c:strRef>
          </c:tx>
          <c:spPr>
            <a:solidFill>
              <a:srgbClr val="16A085"/>
            </a:solidFill>
            <a:ln>
              <a:noFill/>
            </a:ln>
            <a:effectLst/>
          </c:spPr>
          <c:invertIfNegative val="0"/>
          <c:cat>
            <c:strRef>
              <c:f>Tabelle1!$A$2:$A$15</c:f>
              <c:strCache>
                <c:ptCount val="14"/>
                <c:pt idx="0">
                  <c:v>2004/2005</c:v>
                </c:pt>
                <c:pt idx="1">
                  <c:v>2005/2006</c:v>
                </c:pt>
                <c:pt idx="2">
                  <c:v>2006/2007</c:v>
                </c:pt>
                <c:pt idx="3">
                  <c:v>2007/2008</c:v>
                </c:pt>
                <c:pt idx="4">
                  <c:v>2008/2009</c:v>
                </c:pt>
                <c:pt idx="5">
                  <c:v>2009/2010</c:v>
                </c:pt>
                <c:pt idx="6">
                  <c:v>2010/2011</c:v>
                </c:pt>
                <c:pt idx="7">
                  <c:v>2011/2012</c:v>
                </c:pt>
                <c:pt idx="8">
                  <c:v>2012/2013</c:v>
                </c:pt>
                <c:pt idx="9">
                  <c:v>2013/2014</c:v>
                </c:pt>
                <c:pt idx="10">
                  <c:v>2014/2015</c:v>
                </c:pt>
                <c:pt idx="11">
                  <c:v>2015/2016</c:v>
                </c:pt>
                <c:pt idx="12">
                  <c:v>2016/2017</c:v>
                </c:pt>
                <c:pt idx="13">
                  <c:v>2017/2018</c:v>
                </c:pt>
              </c:strCache>
            </c:strRef>
          </c:cat>
          <c:val>
            <c:numRef>
              <c:f>Tabelle1!$B$2:$B$15</c:f>
              <c:numCache>
                <c:formatCode>General</c:formatCode>
                <c:ptCount val="14"/>
                <c:pt idx="0">
                  <c:v>9</c:v>
                </c:pt>
                <c:pt idx="1">
                  <c:v>25</c:v>
                </c:pt>
                <c:pt idx="2">
                  <c:v>36</c:v>
                </c:pt>
                <c:pt idx="3">
                  <c:v>40</c:v>
                </c:pt>
                <c:pt idx="4">
                  <c:v>51</c:v>
                </c:pt>
                <c:pt idx="5">
                  <c:v>53</c:v>
                </c:pt>
                <c:pt idx="6">
                  <c:v>54</c:v>
                </c:pt>
                <c:pt idx="7">
                  <c:v>60</c:v>
                </c:pt>
                <c:pt idx="8">
                  <c:v>50</c:v>
                </c:pt>
                <c:pt idx="9">
                  <c:v>45</c:v>
                </c:pt>
                <c:pt idx="10">
                  <c:v>58</c:v>
                </c:pt>
                <c:pt idx="11">
                  <c:v>49</c:v>
                </c:pt>
                <c:pt idx="12">
                  <c:v>51</c:v>
                </c:pt>
                <c:pt idx="13">
                  <c:v>53</c:v>
                </c:pt>
              </c:numCache>
            </c:numRef>
          </c:val>
          <c:extLst>
            <c:ext xmlns:c16="http://schemas.microsoft.com/office/drawing/2014/chart" uri="{C3380CC4-5D6E-409C-BE32-E72D297353CC}">
              <c16:uniqueId val="{00000000-D84B-4E74-9780-3E3009E91322}"/>
            </c:ext>
          </c:extLst>
        </c:ser>
        <c:ser>
          <c:idx val="1"/>
          <c:order val="1"/>
          <c:tx>
            <c:strRef>
              <c:f>Tabelle1!$C$1</c:f>
              <c:strCache>
                <c:ptCount val="1"/>
                <c:pt idx="0">
                  <c:v>Tore</c:v>
                </c:pt>
              </c:strCache>
            </c:strRef>
          </c:tx>
          <c:spPr>
            <a:solidFill>
              <a:srgbClr val="D35400"/>
            </a:solidFill>
            <a:ln>
              <a:noFill/>
            </a:ln>
            <a:effectLst/>
          </c:spPr>
          <c:invertIfNegative val="0"/>
          <c:cat>
            <c:strRef>
              <c:f>Tabelle1!$A$2:$A$15</c:f>
              <c:strCache>
                <c:ptCount val="14"/>
                <c:pt idx="0">
                  <c:v>2004/2005</c:v>
                </c:pt>
                <c:pt idx="1">
                  <c:v>2005/2006</c:v>
                </c:pt>
                <c:pt idx="2">
                  <c:v>2006/2007</c:v>
                </c:pt>
                <c:pt idx="3">
                  <c:v>2007/2008</c:v>
                </c:pt>
                <c:pt idx="4">
                  <c:v>2008/2009</c:v>
                </c:pt>
                <c:pt idx="5">
                  <c:v>2009/2010</c:v>
                </c:pt>
                <c:pt idx="6">
                  <c:v>2010/2011</c:v>
                </c:pt>
                <c:pt idx="7">
                  <c:v>2011/2012</c:v>
                </c:pt>
                <c:pt idx="8">
                  <c:v>2012/2013</c:v>
                </c:pt>
                <c:pt idx="9">
                  <c:v>2013/2014</c:v>
                </c:pt>
                <c:pt idx="10">
                  <c:v>2014/2015</c:v>
                </c:pt>
                <c:pt idx="11">
                  <c:v>2015/2016</c:v>
                </c:pt>
                <c:pt idx="12">
                  <c:v>2016/2017</c:v>
                </c:pt>
                <c:pt idx="13">
                  <c:v>2017/2018</c:v>
                </c:pt>
              </c:strCache>
            </c:strRef>
          </c:cat>
          <c:val>
            <c:numRef>
              <c:f>Tabelle1!$C$2:$C$15</c:f>
              <c:numCache>
                <c:formatCode>General</c:formatCode>
                <c:ptCount val="14"/>
                <c:pt idx="0">
                  <c:v>1</c:v>
                </c:pt>
                <c:pt idx="1">
                  <c:v>8</c:v>
                </c:pt>
                <c:pt idx="2">
                  <c:v>17</c:v>
                </c:pt>
                <c:pt idx="3">
                  <c:v>16</c:v>
                </c:pt>
                <c:pt idx="4">
                  <c:v>39</c:v>
                </c:pt>
                <c:pt idx="5">
                  <c:v>48</c:v>
                </c:pt>
                <c:pt idx="6">
                  <c:v>52</c:v>
                </c:pt>
                <c:pt idx="7">
                  <c:v>72</c:v>
                </c:pt>
                <c:pt idx="8">
                  <c:v>60</c:v>
                </c:pt>
                <c:pt idx="9">
                  <c:v>41</c:v>
                </c:pt>
                <c:pt idx="10">
                  <c:v>59</c:v>
                </c:pt>
                <c:pt idx="11">
                  <c:v>41</c:v>
                </c:pt>
                <c:pt idx="12">
                  <c:v>53</c:v>
                </c:pt>
                <c:pt idx="13">
                  <c:v>45</c:v>
                </c:pt>
              </c:numCache>
            </c:numRef>
          </c:val>
          <c:extLst>
            <c:ext xmlns:c16="http://schemas.microsoft.com/office/drawing/2014/chart" uri="{C3380CC4-5D6E-409C-BE32-E72D297353CC}">
              <c16:uniqueId val="{00000001-D84B-4E74-9780-3E3009E91322}"/>
            </c:ext>
          </c:extLst>
        </c:ser>
        <c:ser>
          <c:idx val="2"/>
          <c:order val="2"/>
          <c:tx>
            <c:strRef>
              <c:f>Tabelle1!$D$1</c:f>
              <c:strCache>
                <c:ptCount val="1"/>
                <c:pt idx="0">
                  <c:v>Spalte1</c:v>
                </c:pt>
              </c:strCache>
            </c:strRef>
          </c:tx>
          <c:spPr>
            <a:solidFill>
              <a:schemeClr val="accent3"/>
            </a:solidFill>
            <a:ln>
              <a:noFill/>
            </a:ln>
            <a:effectLst/>
          </c:spPr>
          <c:invertIfNegative val="0"/>
          <c:cat>
            <c:strRef>
              <c:f>Tabelle1!$A$2:$A$15</c:f>
              <c:strCache>
                <c:ptCount val="14"/>
                <c:pt idx="0">
                  <c:v>2004/2005</c:v>
                </c:pt>
                <c:pt idx="1">
                  <c:v>2005/2006</c:v>
                </c:pt>
                <c:pt idx="2">
                  <c:v>2006/2007</c:v>
                </c:pt>
                <c:pt idx="3">
                  <c:v>2007/2008</c:v>
                </c:pt>
                <c:pt idx="4">
                  <c:v>2008/2009</c:v>
                </c:pt>
                <c:pt idx="5">
                  <c:v>2009/2010</c:v>
                </c:pt>
                <c:pt idx="6">
                  <c:v>2010/2011</c:v>
                </c:pt>
                <c:pt idx="7">
                  <c:v>2011/2012</c:v>
                </c:pt>
                <c:pt idx="8">
                  <c:v>2012/2013</c:v>
                </c:pt>
                <c:pt idx="9">
                  <c:v>2013/2014</c:v>
                </c:pt>
                <c:pt idx="10">
                  <c:v>2014/2015</c:v>
                </c:pt>
                <c:pt idx="11">
                  <c:v>2015/2016</c:v>
                </c:pt>
                <c:pt idx="12">
                  <c:v>2016/2017</c:v>
                </c:pt>
                <c:pt idx="13">
                  <c:v>2017/2018</c:v>
                </c:pt>
              </c:strCache>
            </c:strRef>
          </c:cat>
          <c:val>
            <c:numRef>
              <c:f>Tabelle1!$D$2:$D$15</c:f>
              <c:numCache>
                <c:formatCode>General</c:formatCode>
                <c:ptCount val="14"/>
              </c:numCache>
            </c:numRef>
          </c:val>
          <c:extLst>
            <c:ext xmlns:c16="http://schemas.microsoft.com/office/drawing/2014/chart" uri="{C3380CC4-5D6E-409C-BE32-E72D297353CC}">
              <c16:uniqueId val="{00000002-D84B-4E74-9780-3E3009E91322}"/>
            </c:ext>
          </c:extLst>
        </c:ser>
        <c:dLbls>
          <c:showLegendKey val="0"/>
          <c:showVal val="0"/>
          <c:showCatName val="0"/>
          <c:showSerName val="0"/>
          <c:showPercent val="0"/>
          <c:showBubbleSize val="0"/>
        </c:dLbls>
        <c:gapWidth val="219"/>
        <c:overlap val="-27"/>
        <c:axId val="1250054943"/>
        <c:axId val="1249168415"/>
      </c:barChart>
      <c:catAx>
        <c:axId val="1250054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accent5"/>
                </a:solidFill>
                <a:latin typeface="+mn-lt"/>
                <a:ea typeface="+mn-ea"/>
                <a:cs typeface="+mn-cs"/>
              </a:defRPr>
            </a:pPr>
            <a:endParaRPr lang="de-DE"/>
          </a:p>
        </c:txPr>
        <c:crossAx val="1249168415"/>
        <c:crosses val="autoZero"/>
        <c:auto val="1"/>
        <c:lblAlgn val="ctr"/>
        <c:lblOffset val="100"/>
        <c:noMultiLvlLbl val="0"/>
      </c:catAx>
      <c:valAx>
        <c:axId val="12491684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accent5"/>
                </a:solidFill>
                <a:latin typeface="+mn-lt"/>
                <a:ea typeface="+mn-ea"/>
                <a:cs typeface="+mn-cs"/>
              </a:defRPr>
            </a:pPr>
            <a:endParaRPr lang="de-DE"/>
          </a:p>
        </c:txPr>
        <c:crossAx val="1250054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Spiele</c:v>
                </c:pt>
              </c:strCache>
            </c:strRef>
          </c:tx>
          <c:spPr>
            <a:solidFill>
              <a:srgbClr val="92D050"/>
            </a:solidFill>
            <a:ln>
              <a:noFill/>
            </a:ln>
            <a:effectLst/>
          </c:spPr>
          <c:invertIfNegative val="0"/>
          <c:cat>
            <c:strRef>
              <c:f>Tabelle1!$A$2:$A$15</c:f>
              <c:strCache>
                <c:ptCount val="14"/>
                <c:pt idx="0">
                  <c:v>2004/2005</c:v>
                </c:pt>
                <c:pt idx="1">
                  <c:v>2005/2006</c:v>
                </c:pt>
                <c:pt idx="2">
                  <c:v>2006/2007</c:v>
                </c:pt>
                <c:pt idx="3">
                  <c:v>2007/2008</c:v>
                </c:pt>
                <c:pt idx="4">
                  <c:v>2008/2009</c:v>
                </c:pt>
                <c:pt idx="5">
                  <c:v>2009/2010</c:v>
                </c:pt>
                <c:pt idx="6">
                  <c:v>2010/2011</c:v>
                </c:pt>
                <c:pt idx="7">
                  <c:v>2011/2012</c:v>
                </c:pt>
                <c:pt idx="8">
                  <c:v>2012/2013</c:v>
                </c:pt>
                <c:pt idx="9">
                  <c:v>2013/2014</c:v>
                </c:pt>
                <c:pt idx="10">
                  <c:v>2014/2015</c:v>
                </c:pt>
                <c:pt idx="11">
                  <c:v>2015/2016</c:v>
                </c:pt>
                <c:pt idx="12">
                  <c:v>2016/2017</c:v>
                </c:pt>
                <c:pt idx="13">
                  <c:v>2017/2018</c:v>
                </c:pt>
              </c:strCache>
            </c:strRef>
          </c:cat>
          <c:val>
            <c:numRef>
              <c:f>Tabelle1!$B$2:$B$15</c:f>
              <c:numCache>
                <c:formatCode>General</c:formatCode>
                <c:ptCount val="14"/>
                <c:pt idx="0">
                  <c:v>9</c:v>
                </c:pt>
                <c:pt idx="1">
                  <c:v>25</c:v>
                </c:pt>
                <c:pt idx="2">
                  <c:v>36</c:v>
                </c:pt>
                <c:pt idx="3">
                  <c:v>40</c:v>
                </c:pt>
                <c:pt idx="4">
                  <c:v>51</c:v>
                </c:pt>
                <c:pt idx="5">
                  <c:v>53</c:v>
                </c:pt>
                <c:pt idx="6">
                  <c:v>54</c:v>
                </c:pt>
                <c:pt idx="7">
                  <c:v>60</c:v>
                </c:pt>
                <c:pt idx="8">
                  <c:v>50</c:v>
                </c:pt>
                <c:pt idx="9">
                  <c:v>45</c:v>
                </c:pt>
                <c:pt idx="10">
                  <c:v>58</c:v>
                </c:pt>
                <c:pt idx="11">
                  <c:v>49</c:v>
                </c:pt>
                <c:pt idx="12">
                  <c:v>51</c:v>
                </c:pt>
                <c:pt idx="13">
                  <c:v>53</c:v>
                </c:pt>
              </c:numCache>
            </c:numRef>
          </c:val>
          <c:extLst>
            <c:ext xmlns:c16="http://schemas.microsoft.com/office/drawing/2014/chart" uri="{C3380CC4-5D6E-409C-BE32-E72D297353CC}">
              <c16:uniqueId val="{00000000-D84B-4E74-9780-3E3009E91322}"/>
            </c:ext>
          </c:extLst>
        </c:ser>
        <c:ser>
          <c:idx val="1"/>
          <c:order val="1"/>
          <c:tx>
            <c:strRef>
              <c:f>Tabelle1!$C$1</c:f>
              <c:strCache>
                <c:ptCount val="1"/>
                <c:pt idx="0">
                  <c:v>Tore</c:v>
                </c:pt>
              </c:strCache>
            </c:strRef>
          </c:tx>
          <c:spPr>
            <a:solidFill>
              <a:srgbClr val="D35400"/>
            </a:solidFill>
            <a:ln>
              <a:noFill/>
            </a:ln>
            <a:effectLst/>
          </c:spPr>
          <c:invertIfNegative val="0"/>
          <c:cat>
            <c:strRef>
              <c:f>Tabelle1!$A$2:$A$15</c:f>
              <c:strCache>
                <c:ptCount val="14"/>
                <c:pt idx="0">
                  <c:v>2004/2005</c:v>
                </c:pt>
                <c:pt idx="1">
                  <c:v>2005/2006</c:v>
                </c:pt>
                <c:pt idx="2">
                  <c:v>2006/2007</c:v>
                </c:pt>
                <c:pt idx="3">
                  <c:v>2007/2008</c:v>
                </c:pt>
                <c:pt idx="4">
                  <c:v>2008/2009</c:v>
                </c:pt>
                <c:pt idx="5">
                  <c:v>2009/2010</c:v>
                </c:pt>
                <c:pt idx="6">
                  <c:v>2010/2011</c:v>
                </c:pt>
                <c:pt idx="7">
                  <c:v>2011/2012</c:v>
                </c:pt>
                <c:pt idx="8">
                  <c:v>2012/2013</c:v>
                </c:pt>
                <c:pt idx="9">
                  <c:v>2013/2014</c:v>
                </c:pt>
                <c:pt idx="10">
                  <c:v>2014/2015</c:v>
                </c:pt>
                <c:pt idx="11">
                  <c:v>2015/2016</c:v>
                </c:pt>
                <c:pt idx="12">
                  <c:v>2016/2017</c:v>
                </c:pt>
                <c:pt idx="13">
                  <c:v>2017/2018</c:v>
                </c:pt>
              </c:strCache>
            </c:strRef>
          </c:cat>
          <c:val>
            <c:numRef>
              <c:f>Tabelle1!$C$2:$C$15</c:f>
              <c:numCache>
                <c:formatCode>General</c:formatCode>
                <c:ptCount val="14"/>
                <c:pt idx="0">
                  <c:v>1</c:v>
                </c:pt>
                <c:pt idx="1">
                  <c:v>8</c:v>
                </c:pt>
                <c:pt idx="2">
                  <c:v>17</c:v>
                </c:pt>
                <c:pt idx="3">
                  <c:v>16</c:v>
                </c:pt>
                <c:pt idx="4">
                  <c:v>39</c:v>
                </c:pt>
                <c:pt idx="5">
                  <c:v>48</c:v>
                </c:pt>
                <c:pt idx="6">
                  <c:v>52</c:v>
                </c:pt>
                <c:pt idx="7">
                  <c:v>72</c:v>
                </c:pt>
                <c:pt idx="8">
                  <c:v>60</c:v>
                </c:pt>
                <c:pt idx="9">
                  <c:v>41</c:v>
                </c:pt>
                <c:pt idx="10">
                  <c:v>59</c:v>
                </c:pt>
                <c:pt idx="11">
                  <c:v>41</c:v>
                </c:pt>
                <c:pt idx="12">
                  <c:v>53</c:v>
                </c:pt>
                <c:pt idx="13">
                  <c:v>45</c:v>
                </c:pt>
              </c:numCache>
            </c:numRef>
          </c:val>
          <c:extLst>
            <c:ext xmlns:c16="http://schemas.microsoft.com/office/drawing/2014/chart" uri="{C3380CC4-5D6E-409C-BE32-E72D297353CC}">
              <c16:uniqueId val="{00000001-D84B-4E74-9780-3E3009E91322}"/>
            </c:ext>
          </c:extLst>
        </c:ser>
        <c:ser>
          <c:idx val="2"/>
          <c:order val="2"/>
          <c:tx>
            <c:strRef>
              <c:f>Tabelle1!$D$1</c:f>
              <c:strCache>
                <c:ptCount val="1"/>
                <c:pt idx="0">
                  <c:v>Spalte1</c:v>
                </c:pt>
              </c:strCache>
            </c:strRef>
          </c:tx>
          <c:spPr>
            <a:solidFill>
              <a:schemeClr val="accent3"/>
            </a:solidFill>
            <a:ln>
              <a:noFill/>
            </a:ln>
            <a:effectLst/>
          </c:spPr>
          <c:invertIfNegative val="0"/>
          <c:cat>
            <c:strRef>
              <c:f>Tabelle1!$A$2:$A$15</c:f>
              <c:strCache>
                <c:ptCount val="14"/>
                <c:pt idx="0">
                  <c:v>2004/2005</c:v>
                </c:pt>
                <c:pt idx="1">
                  <c:v>2005/2006</c:v>
                </c:pt>
                <c:pt idx="2">
                  <c:v>2006/2007</c:v>
                </c:pt>
                <c:pt idx="3">
                  <c:v>2007/2008</c:v>
                </c:pt>
                <c:pt idx="4">
                  <c:v>2008/2009</c:v>
                </c:pt>
                <c:pt idx="5">
                  <c:v>2009/2010</c:v>
                </c:pt>
                <c:pt idx="6">
                  <c:v>2010/2011</c:v>
                </c:pt>
                <c:pt idx="7">
                  <c:v>2011/2012</c:v>
                </c:pt>
                <c:pt idx="8">
                  <c:v>2012/2013</c:v>
                </c:pt>
                <c:pt idx="9">
                  <c:v>2013/2014</c:v>
                </c:pt>
                <c:pt idx="10">
                  <c:v>2014/2015</c:v>
                </c:pt>
                <c:pt idx="11">
                  <c:v>2015/2016</c:v>
                </c:pt>
                <c:pt idx="12">
                  <c:v>2016/2017</c:v>
                </c:pt>
                <c:pt idx="13">
                  <c:v>2017/2018</c:v>
                </c:pt>
              </c:strCache>
            </c:strRef>
          </c:cat>
          <c:val>
            <c:numRef>
              <c:f>Tabelle1!$D$2:$D$15</c:f>
              <c:numCache>
                <c:formatCode>General</c:formatCode>
                <c:ptCount val="14"/>
              </c:numCache>
            </c:numRef>
          </c:val>
          <c:extLst>
            <c:ext xmlns:c16="http://schemas.microsoft.com/office/drawing/2014/chart" uri="{C3380CC4-5D6E-409C-BE32-E72D297353CC}">
              <c16:uniqueId val="{00000002-D84B-4E74-9780-3E3009E91322}"/>
            </c:ext>
          </c:extLst>
        </c:ser>
        <c:dLbls>
          <c:showLegendKey val="0"/>
          <c:showVal val="0"/>
          <c:showCatName val="0"/>
          <c:showSerName val="0"/>
          <c:showPercent val="0"/>
          <c:showBubbleSize val="0"/>
        </c:dLbls>
        <c:gapWidth val="219"/>
        <c:overlap val="-27"/>
        <c:axId val="1250054943"/>
        <c:axId val="1249168415"/>
      </c:barChart>
      <c:catAx>
        <c:axId val="1250054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accent5"/>
                </a:solidFill>
                <a:latin typeface="+mn-lt"/>
                <a:ea typeface="+mn-ea"/>
                <a:cs typeface="+mn-cs"/>
              </a:defRPr>
            </a:pPr>
            <a:endParaRPr lang="de-DE"/>
          </a:p>
        </c:txPr>
        <c:crossAx val="1249168415"/>
        <c:crosses val="autoZero"/>
        <c:auto val="1"/>
        <c:lblAlgn val="ctr"/>
        <c:lblOffset val="100"/>
        <c:noMultiLvlLbl val="0"/>
      </c:catAx>
      <c:valAx>
        <c:axId val="12491684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accent5"/>
                </a:solidFill>
                <a:latin typeface="+mn-lt"/>
                <a:ea typeface="+mn-ea"/>
                <a:cs typeface="+mn-cs"/>
              </a:defRPr>
            </a:pPr>
            <a:endParaRPr lang="de-DE"/>
          </a:p>
        </c:txPr>
        <c:crossAx val="1250054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405B9D0-F0E1-40BA-9C63-5C678C886B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A6A4A0F-8F33-4364-9286-25EEEF1FC2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B0937A-4B0B-45A9-B468-8AE7DB6E9724}" type="datetimeFigureOut">
              <a:rPr lang="de-DE" smtClean="0"/>
              <a:t>29.03.2020</a:t>
            </a:fld>
            <a:endParaRPr lang="de-DE"/>
          </a:p>
        </p:txBody>
      </p:sp>
      <p:sp>
        <p:nvSpPr>
          <p:cNvPr id="4" name="Fußzeilenplatzhalter 3">
            <a:extLst>
              <a:ext uri="{FF2B5EF4-FFF2-40B4-BE49-F238E27FC236}">
                <a16:creationId xmlns:a16="http://schemas.microsoft.com/office/drawing/2014/main" id="{2D91F9B0-9255-44E5-B12C-76BF8BAA58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9AA0205B-3634-4C6F-95EF-3DE6241BB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4DD54D-ACDE-4118-AA19-BE0E66C77243}" type="slidenum">
              <a:rPr lang="de-DE" smtClean="0"/>
              <a:t>‹Nr.›</a:t>
            </a:fld>
            <a:endParaRPr lang="de-DE"/>
          </a:p>
        </p:txBody>
      </p:sp>
    </p:spTree>
    <p:extLst>
      <p:ext uri="{BB962C8B-B14F-4D97-AF65-F5344CB8AC3E}">
        <p14:creationId xmlns:p14="http://schemas.microsoft.com/office/powerpoint/2010/main" val="761875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ource Sans Pro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ource Sans Pro Light" charset="0"/>
              </a:defRPr>
            </a:lvl1pPr>
          </a:lstStyle>
          <a:p>
            <a:fld id="{EFC10EE1-B198-C942-8235-326C972CBB30}" type="datetimeFigureOut">
              <a:rPr lang="en-US" smtClean="0"/>
              <a:pPr/>
              <a:t>3/29/2020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ource Sans Pro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ource Sans Pro Light" charset="0"/>
              </a:defRPr>
            </a:lvl1pPr>
          </a:lstStyle>
          <a:p>
            <a:fld id="{006BE02D-20C0-F840-AFAC-BEA99C74FDC2}" type="slidenum">
              <a:rPr lang="en-US" smtClean="0"/>
              <a:pPr/>
              <a:t>‹Nr.›</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Source Sans Pro Light" charset="0"/>
        <a:ea typeface="+mn-ea"/>
        <a:cs typeface="+mn-cs"/>
      </a:defRPr>
    </a:lvl1pPr>
    <a:lvl2pPr marL="914217" algn="l" defTabSz="914217" rtl="0" eaLnBrk="1" latinLnBrk="0" hangingPunct="1">
      <a:defRPr sz="2400" b="0" i="0" kern="1200">
        <a:solidFill>
          <a:schemeClr val="tx1"/>
        </a:solidFill>
        <a:latin typeface="Source Sans Pro Light" charset="0"/>
        <a:ea typeface="+mn-ea"/>
        <a:cs typeface="+mn-cs"/>
      </a:defRPr>
    </a:lvl2pPr>
    <a:lvl3pPr marL="1828434" algn="l" defTabSz="914217" rtl="0" eaLnBrk="1" latinLnBrk="0" hangingPunct="1">
      <a:defRPr sz="2400" b="0" i="0" kern="1200">
        <a:solidFill>
          <a:schemeClr val="tx1"/>
        </a:solidFill>
        <a:latin typeface="Source Sans Pro Light" charset="0"/>
        <a:ea typeface="+mn-ea"/>
        <a:cs typeface="+mn-cs"/>
      </a:defRPr>
    </a:lvl3pPr>
    <a:lvl4pPr marL="2742651" algn="l" defTabSz="914217" rtl="0" eaLnBrk="1" latinLnBrk="0" hangingPunct="1">
      <a:defRPr sz="2400" b="0" i="0" kern="1200">
        <a:solidFill>
          <a:schemeClr val="tx1"/>
        </a:solidFill>
        <a:latin typeface="Source Sans Pro Light" charset="0"/>
        <a:ea typeface="+mn-ea"/>
        <a:cs typeface="+mn-cs"/>
      </a:defRPr>
    </a:lvl4pPr>
    <a:lvl5pPr marL="3656868" algn="l" defTabSz="914217" rtl="0" eaLnBrk="1" latinLnBrk="0" hangingPunct="1">
      <a:defRPr sz="2400" b="0" i="0" kern="1200">
        <a:solidFill>
          <a:schemeClr val="tx1"/>
        </a:solidFill>
        <a:latin typeface="Source Sans Pro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0rb9CfOvojk"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youtube.com/watch?v=-YpwsdRKt8Q"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marmelab.com/EventDrops/" TargetMode="External"/><Relationship Id="rId2" Type="http://schemas.openxmlformats.org/officeDocument/2006/relationships/slide" Target="../slides/slide127.xml"/><Relationship Id="rId1" Type="http://schemas.openxmlformats.org/officeDocument/2006/relationships/notesMaster" Target="../notesMasters/notesMaster1.xml"/><Relationship Id="rId5" Type="http://schemas.openxmlformats.org/officeDocument/2006/relationships/hyperlink" Target="https://observablehq.com/@d3/force-directed-graph" TargetMode="External"/><Relationship Id="rId4" Type="http://schemas.openxmlformats.org/officeDocument/2006/relationships/hyperlink" Target="http://www.decembercafe.org/demo/plane/"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developer.mozilla.org/en-US/docs/Web/SVG/Element"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nsideairbnb.com/berlin/?neighbourhood=&amp;filterEntireHomes=false&amp;filterHighlyAvailable=false&amp;filterRecentReviews=false&amp;filterMultiListings=fals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ted.com/talks/hans_rosling_the_best_stats_you_ve_ever_seen"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plotly.com/python/histograms/#styled-histogra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plot.ly/python-api-reference/plotly.graph_objects.html#figure"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s://plotly.com/python/histograms/#styled-histogram" TargetMode="External"/><Relationship Id="rId4" Type="http://schemas.openxmlformats.org/officeDocument/2006/relationships/hyperlink" Target="https://plot.ly/python/reference/"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pape1412/airbnb/blob/master/data/berlin_neighbourhood_groups.geojson"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ons.gov.uk/peoplepopulationandcommunity/birthsdeathsandmarriages/livebirths/bulletins/babynamesenglandandwales/2018"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earth.nullschool.net/"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guns.periscopic.com/?year=2013"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Bahn: </a:t>
            </a:r>
            <a:r>
              <a:rPr lang="de-DE" dirty="0">
                <a:hlinkClick r:id="rId3"/>
              </a:rPr>
              <a:t>https://www.youtube.com/watch?v=0rb9CfOvojk</a:t>
            </a:r>
            <a:endParaRPr lang="de-DE" dirty="0"/>
          </a:p>
          <a:p>
            <a:r>
              <a:rPr lang="de-DE" dirty="0"/>
              <a:t>11 Welche </a:t>
            </a:r>
            <a:r>
              <a:rPr lang="de-DE" dirty="0" err="1"/>
              <a:t>Bahnhöge</a:t>
            </a:r>
            <a:r>
              <a:rPr lang="de-DE" dirty="0"/>
              <a:t> generieren Verspätung</a:t>
            </a:r>
          </a:p>
          <a:p>
            <a:r>
              <a:rPr lang="de-DE" dirty="0"/>
              <a:t>21 Wie geht man ein Projekt an?</a:t>
            </a:r>
          </a:p>
          <a:p>
            <a:r>
              <a:rPr lang="de-DE" dirty="0"/>
              <a:t>32 Scheuer Wende (optional)</a:t>
            </a:r>
          </a:p>
          <a:p>
            <a:r>
              <a:rPr lang="de-DE" dirty="0"/>
              <a:t>45 Sparpotential (optional)</a:t>
            </a:r>
          </a:p>
          <a:p>
            <a:endParaRPr lang="de-DE" dirty="0"/>
          </a:p>
          <a:p>
            <a:r>
              <a:rPr lang="de-DE" dirty="0"/>
              <a:t>Spiegel: </a:t>
            </a:r>
            <a:r>
              <a:rPr lang="de-DE" dirty="0">
                <a:hlinkClick r:id="rId4"/>
              </a:rPr>
              <a:t>https://www.youtube.com/watch?v=-YpwsdRKt8Q</a:t>
            </a:r>
            <a:endParaRPr lang="de-DE" dirty="0"/>
          </a:p>
          <a:p>
            <a:r>
              <a:rPr lang="de-DE" dirty="0"/>
              <a:t>12-18 Wer was mit wem</a:t>
            </a:r>
          </a:p>
          <a:p>
            <a:r>
              <a:rPr lang="de-DE" dirty="0"/>
              <a:t>ab 20 Landkarte</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074386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dirty="0"/>
              <a:t>Quintessenz der Datenvisualisierung</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6808666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114</a:t>
            </a:fld>
            <a:endParaRPr lang="en-US" dirty="0"/>
          </a:p>
        </p:txBody>
      </p:sp>
    </p:spTree>
    <p:extLst>
      <p:ext uri="{BB962C8B-B14F-4D97-AF65-F5344CB8AC3E}">
        <p14:creationId xmlns:p14="http://schemas.microsoft.com/office/powerpoint/2010/main" val="30090566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 Schlüsselwort: Global</a:t>
            </a:r>
          </a:p>
          <a:p>
            <a:r>
              <a:rPr lang="de-DE" dirty="0"/>
              <a:t>Var: Definiert eine Variable im Kontext in dem Sie generiert wurde also </a:t>
            </a:r>
            <a:r>
              <a:rPr lang="de-DE" dirty="0" err="1"/>
              <a:t>zb</a:t>
            </a:r>
            <a:r>
              <a:rPr lang="de-DE" dirty="0"/>
              <a:t>. Funktion oder Klasse</a:t>
            </a:r>
          </a:p>
          <a:p>
            <a:r>
              <a:rPr lang="de-DE" sz="2400" b="0" i="0" kern="1200" dirty="0" err="1">
                <a:solidFill>
                  <a:schemeClr val="tx1"/>
                </a:solidFill>
                <a:effectLst/>
                <a:latin typeface="Source Sans Pro Light" charset="0"/>
                <a:ea typeface="+mn-ea"/>
                <a:cs typeface="+mn-cs"/>
              </a:rPr>
              <a:t>Let</a:t>
            </a:r>
            <a:r>
              <a:rPr lang="de-DE" sz="2400" b="0" i="0" kern="1200" dirty="0">
                <a:solidFill>
                  <a:schemeClr val="tx1"/>
                </a:solidFill>
                <a:effectLst/>
                <a:latin typeface="Source Sans Pro Light" charset="0"/>
                <a:ea typeface="+mn-ea"/>
                <a:cs typeface="+mn-cs"/>
              </a:rPr>
              <a:t> deklariert eine Variable im Gültigkeitsbereich des lokalen Blocks, kann also auch innerhalb </a:t>
            </a:r>
            <a:r>
              <a:rPr lang="de-DE" sz="2400" b="0" i="0" kern="1200" dirty="0" err="1">
                <a:solidFill>
                  <a:schemeClr val="tx1"/>
                </a:solidFill>
                <a:effectLst/>
                <a:latin typeface="Source Sans Pro Light" charset="0"/>
                <a:ea typeface="+mn-ea"/>
                <a:cs typeface="+mn-cs"/>
              </a:rPr>
              <a:t>if</a:t>
            </a:r>
            <a:r>
              <a:rPr lang="de-DE" sz="2400" b="0" i="0" kern="1200" dirty="0">
                <a:solidFill>
                  <a:schemeClr val="tx1"/>
                </a:solidFill>
                <a:effectLst/>
                <a:latin typeface="Source Sans Pro Light" charset="0"/>
                <a:ea typeface="+mn-ea"/>
                <a:cs typeface="+mn-cs"/>
              </a:rPr>
              <a:t> sein</a:t>
            </a:r>
            <a:endParaRPr lang="de-DE" dirty="0"/>
          </a:p>
          <a:p>
            <a:r>
              <a:rPr lang="de-DE" dirty="0" err="1"/>
              <a:t>Const</a:t>
            </a:r>
            <a:r>
              <a:rPr lang="de-DE" dirty="0"/>
              <a:t>: Konstante kann nicht geändert werden, gleiches Kontextkonzept wie VAR</a:t>
            </a:r>
          </a:p>
        </p:txBody>
      </p:sp>
      <p:sp>
        <p:nvSpPr>
          <p:cNvPr id="4" name="Foliennummernplatzhalter 3"/>
          <p:cNvSpPr>
            <a:spLocks noGrp="1"/>
          </p:cNvSpPr>
          <p:nvPr>
            <p:ph type="sldNum" sz="quarter" idx="5"/>
          </p:nvPr>
        </p:nvSpPr>
        <p:spPr/>
        <p:txBody>
          <a:bodyPr/>
          <a:lstStyle/>
          <a:p>
            <a:fld id="{006BE02D-20C0-F840-AFAC-BEA99C74FDC2}" type="slidenum">
              <a:rPr lang="en-US" smtClean="0"/>
              <a:pPr/>
              <a:t>115</a:t>
            </a:fld>
            <a:endParaRPr lang="en-US" dirty="0"/>
          </a:p>
        </p:txBody>
      </p:sp>
    </p:spTree>
    <p:extLst>
      <p:ext uri="{BB962C8B-B14F-4D97-AF65-F5344CB8AC3E}">
        <p14:creationId xmlns:p14="http://schemas.microsoft.com/office/powerpoint/2010/main" val="20495301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fast jeder Sprache sind Identifier also die Namen von </a:t>
            </a:r>
            <a:r>
              <a:rPr lang="de-DE" dirty="0" err="1"/>
              <a:t>B´Variable</a:t>
            </a:r>
            <a:r>
              <a:rPr lang="de-DE" dirty="0"/>
              <a:t> </a:t>
            </a:r>
            <a:r>
              <a:rPr lang="de-DE" dirty="0" err="1"/>
              <a:t>Casesensitive</a:t>
            </a:r>
            <a:endParaRPr lang="de-DE" dirty="0"/>
          </a:p>
          <a:p>
            <a:r>
              <a:rPr lang="de-DE" dirty="0"/>
              <a:t>Es gibt zwei spezielle Werte für Variablen Null und </a:t>
            </a:r>
            <a:r>
              <a:rPr lang="de-DE" dirty="0" err="1"/>
              <a:t>Undefined</a:t>
            </a:r>
            <a:endParaRPr lang="de-DE" dirty="0"/>
          </a:p>
          <a:p>
            <a:r>
              <a:rPr lang="de-DE" dirty="0"/>
              <a:t>Kenn die jemand?</a:t>
            </a:r>
          </a:p>
          <a:p>
            <a:r>
              <a:rPr lang="de-DE" dirty="0"/>
              <a:t>Null ist ein leerer Wert</a:t>
            </a:r>
          </a:p>
          <a:p>
            <a:r>
              <a:rPr lang="de-DE" dirty="0" err="1"/>
              <a:t>Undefined</a:t>
            </a:r>
            <a:r>
              <a:rPr lang="de-DE" dirty="0"/>
              <a:t> ist eine nicht initialisierte Variable</a:t>
            </a:r>
          </a:p>
        </p:txBody>
      </p:sp>
      <p:sp>
        <p:nvSpPr>
          <p:cNvPr id="4" name="Foliennummernplatzhalter 3"/>
          <p:cNvSpPr>
            <a:spLocks noGrp="1"/>
          </p:cNvSpPr>
          <p:nvPr>
            <p:ph type="sldNum" sz="quarter" idx="5"/>
          </p:nvPr>
        </p:nvSpPr>
        <p:spPr/>
        <p:txBody>
          <a:bodyPr/>
          <a:lstStyle/>
          <a:p>
            <a:fld id="{006BE02D-20C0-F840-AFAC-BEA99C74FDC2}" type="slidenum">
              <a:rPr lang="en-US" smtClean="0"/>
              <a:pPr/>
              <a:t>116</a:t>
            </a:fld>
            <a:endParaRPr lang="en-US" dirty="0"/>
          </a:p>
        </p:txBody>
      </p:sp>
    </p:spTree>
    <p:extLst>
      <p:ext uri="{BB962C8B-B14F-4D97-AF65-F5344CB8AC3E}">
        <p14:creationId xmlns:p14="http://schemas.microsoft.com/office/powerpoint/2010/main" val="36667212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Kennt ihr wahrscheinlich aus Python</a:t>
            </a:r>
          </a:p>
          <a:p>
            <a:r>
              <a:rPr lang="de-DE" dirty="0"/>
              <a:t>Ihr </a:t>
            </a:r>
            <a:r>
              <a:rPr lang="de-DE" dirty="0" err="1"/>
              <a:t>abr</a:t>
            </a:r>
            <a:r>
              <a:rPr lang="de-DE" dirty="0"/>
              <a:t> schon bemerkt, dass wir entgegen Java hier nie Datentype definieren. Das liegt daran dass </a:t>
            </a:r>
            <a:r>
              <a:rPr lang="de-DE" dirty="0" err="1"/>
              <a:t>Javascript</a:t>
            </a:r>
            <a:r>
              <a:rPr lang="de-DE" dirty="0"/>
              <a:t> dynamisch typisiert ist. Der Typ einer Variable wird also während der </a:t>
            </a:r>
            <a:r>
              <a:rPr lang="de-DE" dirty="0" err="1"/>
              <a:t>Runtime</a:t>
            </a:r>
            <a:r>
              <a:rPr lang="de-DE" dirty="0"/>
              <a:t> bestimmt. Bedeutet übrigens auch dass ein Datentyp einer Variable sich ändern kann.</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117</a:t>
            </a:fld>
            <a:endParaRPr lang="en-US" dirty="0"/>
          </a:p>
        </p:txBody>
      </p:sp>
    </p:spTree>
    <p:extLst>
      <p:ext uri="{BB962C8B-B14F-4D97-AF65-F5344CB8AC3E}">
        <p14:creationId xmlns:p14="http://schemas.microsoft.com/office/powerpoint/2010/main" val="41734124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einfachen Vergleich nutzen?</a:t>
            </a:r>
          </a:p>
          <a:p>
            <a:r>
              <a:rPr lang="de-DE" dirty="0"/>
              <a:t>	Wenn man beispielsweise nur wissen will ob irgendwas leer ist, es aber egal ist ob das ein leerer </a:t>
            </a:r>
            <a:r>
              <a:rPr lang="de-DE" dirty="0" err="1"/>
              <a:t>string</a:t>
            </a:r>
            <a:r>
              <a:rPr lang="de-DE" dirty="0"/>
              <a:t>, </a:t>
            </a:r>
            <a:r>
              <a:rPr lang="de-DE" dirty="0" err="1"/>
              <a:t>array</a:t>
            </a:r>
            <a:r>
              <a:rPr lang="de-DE" dirty="0"/>
              <a:t> oder 0 ist</a:t>
            </a:r>
          </a:p>
          <a:p>
            <a:r>
              <a:rPr lang="de-DE" dirty="0"/>
              <a:t>Warum strikten nutzen?</a:t>
            </a:r>
          </a:p>
          <a:p>
            <a:r>
              <a:rPr lang="de-DE" dirty="0"/>
              <a:t>	Fast immer will man exakt wissen was drin steht und vergleichen</a:t>
            </a:r>
          </a:p>
          <a:p>
            <a:endParaRPr lang="de-DE" dirty="0"/>
          </a:p>
          <a:p>
            <a:endParaRPr lang="de-DE" dirty="0"/>
          </a:p>
          <a:p>
            <a:r>
              <a:rPr lang="de-DE" dirty="0"/>
              <a:t>Übung dann auflösen warum das so ist:</a:t>
            </a:r>
          </a:p>
          <a:p>
            <a:pPr marL="0" marR="0" lvl="0" indent="0" algn="l" defTabSz="914217" rtl="0" eaLnBrk="1" fontAlgn="auto" latinLnBrk="0" hangingPunct="1">
              <a:lnSpc>
                <a:spcPct val="100000"/>
              </a:lnSpc>
              <a:spcBef>
                <a:spcPts val="0"/>
              </a:spcBef>
              <a:spcAft>
                <a:spcPts val="0"/>
              </a:spcAft>
              <a:buClrTx/>
              <a:buSzTx/>
              <a:buFontTx/>
              <a:buNone/>
              <a:tabLst/>
              <a:defRPr/>
            </a:pPr>
            <a:r>
              <a:rPr lang="de-DE" dirty="0"/>
              <a:t>Der einfache Vergleich führt eine Typenkonvertierung durch bevor der Vergleich stattfindet</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118</a:t>
            </a:fld>
            <a:endParaRPr lang="en-US" dirty="0"/>
          </a:p>
        </p:txBody>
      </p:sp>
    </p:spTree>
    <p:extLst>
      <p:ext uri="{BB962C8B-B14F-4D97-AF65-F5344CB8AC3E}">
        <p14:creationId xmlns:p14="http://schemas.microsoft.com/office/powerpoint/2010/main" val="11410847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eigentlich </a:t>
            </a:r>
            <a:r>
              <a:rPr lang="de-DE" dirty="0" err="1"/>
              <a:t>else</a:t>
            </a:r>
            <a:r>
              <a:rPr lang="de-DE" dirty="0"/>
              <a:t> </a:t>
            </a:r>
            <a:r>
              <a:rPr lang="de-DE" dirty="0" err="1"/>
              <a:t>if</a:t>
            </a:r>
            <a:r>
              <a:rPr lang="de-DE" dirty="0"/>
              <a:t> und nicht auch einfach wieder </a:t>
            </a:r>
            <a:r>
              <a:rPr lang="de-DE" dirty="0" err="1"/>
              <a:t>if</a:t>
            </a:r>
            <a:r>
              <a:rPr lang="de-DE" dirty="0"/>
              <a:t>?</a:t>
            </a:r>
          </a:p>
          <a:p>
            <a:r>
              <a:rPr lang="de-DE" dirty="0"/>
              <a:t>	Weil es zu </a:t>
            </a:r>
            <a:r>
              <a:rPr lang="de-DE" dirty="0" err="1"/>
              <a:t>fehler</a:t>
            </a:r>
            <a:r>
              <a:rPr lang="de-DE" dirty="0"/>
              <a:t> kommen kann. Da etwas beide Bedingungen erfüllen kann</a:t>
            </a:r>
          </a:p>
          <a:p>
            <a:r>
              <a:rPr lang="de-DE" dirty="0"/>
              <a:t>	Aus Performance Gründen, Da immer beide evaluiert werden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119</a:t>
            </a:fld>
            <a:endParaRPr lang="en-US" dirty="0"/>
          </a:p>
        </p:txBody>
      </p:sp>
    </p:spTree>
    <p:extLst>
      <p:ext uri="{BB962C8B-B14F-4D97-AF65-F5344CB8AC3E}">
        <p14:creationId xmlns:p14="http://schemas.microsoft.com/office/powerpoint/2010/main" val="1992008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Wann könnte </a:t>
            </a:r>
            <a:r>
              <a:rPr lang="de-DE" dirty="0" err="1"/>
              <a:t>While</a:t>
            </a:r>
            <a:r>
              <a:rPr lang="de-DE" dirty="0"/>
              <a:t> Schleife interessant sein?</a:t>
            </a:r>
          </a:p>
          <a:p>
            <a:r>
              <a:rPr lang="de-DE" dirty="0"/>
              <a:t>	Wenn man etwas für immer laufen lassen will: </a:t>
            </a:r>
            <a:r>
              <a:rPr lang="de-DE" dirty="0" err="1"/>
              <a:t>while</a:t>
            </a:r>
            <a:r>
              <a:rPr lang="de-DE" dirty="0"/>
              <a:t>(</a:t>
            </a:r>
            <a:r>
              <a:rPr lang="de-DE" dirty="0" err="1"/>
              <a:t>true</a:t>
            </a:r>
            <a:r>
              <a:rPr lang="de-DE" dirty="0"/>
              <a:t>)</a:t>
            </a:r>
          </a:p>
          <a:p>
            <a:r>
              <a:rPr lang="de-DE" dirty="0"/>
              <a:t>	Wenn man etwas so lange laufen lassen will bis etwas anderes passiert: </a:t>
            </a:r>
            <a:r>
              <a:rPr lang="de-DE" dirty="0" err="1"/>
              <a:t>while</a:t>
            </a:r>
            <a:r>
              <a:rPr lang="de-DE" dirty="0"/>
              <a:t>(</a:t>
            </a:r>
            <a:r>
              <a:rPr lang="de-DE" dirty="0" err="1"/>
              <a:t>true</a:t>
            </a:r>
            <a:r>
              <a:rPr lang="de-DE" dirty="0"/>
              <a:t>){</a:t>
            </a:r>
            <a:r>
              <a:rPr lang="de-DE" dirty="0" err="1"/>
              <a:t>condition</a:t>
            </a:r>
            <a:r>
              <a:rPr lang="de-DE" dirty="0"/>
              <a:t>{break}}</a:t>
            </a:r>
          </a:p>
        </p:txBody>
      </p:sp>
      <p:sp>
        <p:nvSpPr>
          <p:cNvPr id="4" name="Foliennummernplatzhalter 3"/>
          <p:cNvSpPr>
            <a:spLocks noGrp="1"/>
          </p:cNvSpPr>
          <p:nvPr>
            <p:ph type="sldNum" sz="quarter" idx="5"/>
          </p:nvPr>
        </p:nvSpPr>
        <p:spPr/>
        <p:txBody>
          <a:bodyPr/>
          <a:lstStyle/>
          <a:p>
            <a:fld id="{006BE02D-20C0-F840-AFAC-BEA99C74FDC2}" type="slidenum">
              <a:rPr lang="en-US" smtClean="0"/>
              <a:pPr/>
              <a:t>120</a:t>
            </a:fld>
            <a:endParaRPr lang="en-US" dirty="0"/>
          </a:p>
        </p:txBody>
      </p:sp>
    </p:spTree>
    <p:extLst>
      <p:ext uri="{BB962C8B-B14F-4D97-AF65-F5344CB8AC3E}">
        <p14:creationId xmlns:p14="http://schemas.microsoft.com/office/powerpoint/2010/main" val="1006828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Jetzt haben wir die ganzen Grundfunktionen abgearbeitet. Wir können dinge sequentiell ausführen, in schleifen laufen lassen und bedingt ausführen oder auch nicht. </a:t>
            </a:r>
          </a:p>
          <a:p>
            <a:r>
              <a:rPr lang="de-DE" dirty="0"/>
              <a:t>Das führt bei komplexeren Programmen aber natürlich zu redundantem unleserlichem code. Daher führen wir noch Funktionen ein.</a:t>
            </a:r>
          </a:p>
        </p:txBody>
      </p:sp>
      <p:sp>
        <p:nvSpPr>
          <p:cNvPr id="4" name="Foliennummernplatzhalter 3"/>
          <p:cNvSpPr>
            <a:spLocks noGrp="1"/>
          </p:cNvSpPr>
          <p:nvPr>
            <p:ph type="sldNum" sz="quarter" idx="5"/>
          </p:nvPr>
        </p:nvSpPr>
        <p:spPr/>
        <p:txBody>
          <a:bodyPr/>
          <a:lstStyle/>
          <a:p>
            <a:fld id="{006BE02D-20C0-F840-AFAC-BEA99C74FDC2}" type="slidenum">
              <a:rPr lang="en-US" smtClean="0"/>
              <a:pPr/>
              <a:t>121</a:t>
            </a:fld>
            <a:endParaRPr lang="en-US" dirty="0"/>
          </a:p>
        </p:txBody>
      </p:sp>
    </p:spTree>
    <p:extLst>
      <p:ext uri="{BB962C8B-B14F-4D97-AF65-F5344CB8AC3E}">
        <p14:creationId xmlns:p14="http://schemas.microsoft.com/office/powerpoint/2010/main" val="34677329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Übung</a:t>
            </a:r>
          </a:p>
        </p:txBody>
      </p:sp>
      <p:sp>
        <p:nvSpPr>
          <p:cNvPr id="4" name="Foliennummernplatzhalter 3"/>
          <p:cNvSpPr>
            <a:spLocks noGrp="1"/>
          </p:cNvSpPr>
          <p:nvPr>
            <p:ph type="sldNum" sz="quarter" idx="5"/>
          </p:nvPr>
        </p:nvSpPr>
        <p:spPr/>
        <p:txBody>
          <a:bodyPr/>
          <a:lstStyle/>
          <a:p>
            <a:fld id="{006BE02D-20C0-F840-AFAC-BEA99C74FDC2}" type="slidenum">
              <a:rPr lang="en-US" smtClean="0"/>
              <a:pPr/>
              <a:t>122</a:t>
            </a:fld>
            <a:endParaRPr lang="en-US" dirty="0"/>
          </a:p>
        </p:txBody>
      </p:sp>
    </p:spTree>
    <p:extLst>
      <p:ext uri="{BB962C8B-B14F-4D97-AF65-F5344CB8AC3E}">
        <p14:creationId xmlns:p14="http://schemas.microsoft.com/office/powerpoint/2010/main" val="11026031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Übung: </a:t>
            </a:r>
            <a:r>
              <a:rPr lang="de-DE" dirty="0" err="1"/>
              <a:t>Map_Filter</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123</a:t>
            </a:fld>
            <a:endParaRPr lang="en-US" dirty="0"/>
          </a:p>
        </p:txBody>
      </p:sp>
    </p:spTree>
    <p:extLst>
      <p:ext uri="{BB962C8B-B14F-4D97-AF65-F5344CB8AC3E}">
        <p14:creationId xmlns:p14="http://schemas.microsoft.com/office/powerpoint/2010/main" val="3241640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dirty="0"/>
              <a:t>Ganz kurz vornweg, damit wir wissen von was wir sprechen: Rollen</a:t>
            </a:r>
          </a:p>
          <a:p>
            <a:pPr marL="342900" indent="-342900">
              <a:buFont typeface="Arial" panose="020B0604020202020204" pitchFamily="34" charset="0"/>
              <a:buChar char="•"/>
            </a:pPr>
            <a:r>
              <a:rPr lang="de-DE" dirty="0"/>
              <a:t>Visualisierer:</a:t>
            </a:r>
          </a:p>
          <a:p>
            <a:pPr marL="1257117" lvl="1" indent="-342900">
              <a:buFont typeface="Arial" panose="020B0604020202020204" pitchFamily="34" charset="0"/>
              <a:buChar char="•"/>
            </a:pPr>
            <a:r>
              <a:rPr lang="de-DE" dirty="0"/>
              <a:t>Das seit ihr! </a:t>
            </a:r>
          </a:p>
          <a:p>
            <a:pPr marL="342900" indent="-342900">
              <a:buFont typeface="Arial" panose="020B0604020202020204" pitchFamily="34" charset="0"/>
              <a:buChar char="•"/>
            </a:pPr>
            <a:r>
              <a:rPr lang="de-DE" dirty="0"/>
              <a:t>Betrachter</a:t>
            </a:r>
          </a:p>
          <a:p>
            <a:pPr marL="1257117" lvl="1" indent="-342900">
              <a:buFont typeface="Arial" panose="020B0604020202020204" pitchFamily="34" charset="0"/>
              <a:buChar char="•"/>
            </a:pPr>
            <a:r>
              <a:rPr lang="de-DE" dirty="0"/>
              <a:t>Kann jeder mögliche sein</a:t>
            </a:r>
          </a:p>
          <a:p>
            <a:pPr marL="342900" indent="-342900">
              <a:buFont typeface="Arial" panose="020B0604020202020204" pitchFamily="34" charset="0"/>
              <a:buChar char="•"/>
            </a:pPr>
            <a:r>
              <a:rPr lang="de-DE" dirty="0"/>
              <a:t>Die wichtigste Gruppe</a:t>
            </a:r>
          </a:p>
          <a:p>
            <a:pPr marL="1257117" lvl="1" indent="-342900">
              <a:buFont typeface="Arial" panose="020B0604020202020204" pitchFamily="34" charset="0"/>
              <a:buChar char="•"/>
            </a:pPr>
            <a:r>
              <a:rPr lang="de-DE" dirty="0"/>
              <a:t>Gruppe muss mit der Visualisierung getroffen werden, keine andere. </a:t>
            </a:r>
          </a:p>
          <a:p>
            <a:pPr marL="1257117" lvl="1" indent="-342900">
              <a:buFont typeface="Arial" panose="020B0604020202020204" pitchFamily="34" charset="0"/>
              <a:buChar char="•"/>
            </a:pPr>
            <a:r>
              <a:rPr lang="de-DE" dirty="0"/>
              <a:t>Die anderen dürfen nur nicht verletzt oder dergleichen werden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452784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124</a:t>
            </a:fld>
            <a:endParaRPr lang="en-US" dirty="0"/>
          </a:p>
        </p:txBody>
      </p:sp>
    </p:spTree>
    <p:extLst>
      <p:ext uri="{BB962C8B-B14F-4D97-AF65-F5344CB8AC3E}">
        <p14:creationId xmlns:p14="http://schemas.microsoft.com/office/powerpoint/2010/main" val="14733544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jetzt alle Grundlagen um D3 verstehen zu können.</a:t>
            </a:r>
          </a:p>
          <a:p>
            <a:r>
              <a:rPr lang="de-DE" dirty="0"/>
              <a:t>Also schauen wir uns mal an was das so kann.</a:t>
            </a:r>
          </a:p>
          <a:p>
            <a:r>
              <a:rPr lang="de-DE" dirty="0"/>
              <a:t>Und super Sache, nur noch 4 Folien bis Ende der Vorlesung.</a:t>
            </a:r>
          </a:p>
        </p:txBody>
      </p:sp>
      <p:sp>
        <p:nvSpPr>
          <p:cNvPr id="4" name="Foliennummernplatzhalter 3"/>
          <p:cNvSpPr>
            <a:spLocks noGrp="1"/>
          </p:cNvSpPr>
          <p:nvPr>
            <p:ph type="sldNum" sz="quarter" idx="5"/>
          </p:nvPr>
        </p:nvSpPr>
        <p:spPr/>
        <p:txBody>
          <a:bodyPr/>
          <a:lstStyle/>
          <a:p>
            <a:fld id="{006BE02D-20C0-F840-AFAC-BEA99C74FDC2}" type="slidenum">
              <a:rPr lang="en-US" smtClean="0"/>
              <a:pPr/>
              <a:t>126</a:t>
            </a:fld>
            <a:endParaRPr lang="en-US" dirty="0"/>
          </a:p>
        </p:txBody>
      </p:sp>
    </p:spTree>
    <p:extLst>
      <p:ext uri="{BB962C8B-B14F-4D97-AF65-F5344CB8AC3E}">
        <p14:creationId xmlns:p14="http://schemas.microsoft.com/office/powerpoint/2010/main" val="35101782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dirty="0"/>
              <a:t>Super geeignet für Visualisierungen. Aber um komplexe </a:t>
            </a:r>
            <a:r>
              <a:rPr lang="de-DE" dirty="0" err="1"/>
              <a:t>auswetrungen</a:t>
            </a:r>
            <a:r>
              <a:rPr lang="de-DE" dirty="0"/>
              <a:t> zu fahren sollte man eher Python nehmen.  Pandas ist da viel mächtiger</a:t>
            </a:r>
          </a:p>
          <a:p>
            <a:r>
              <a:rPr lang="en-US" sz="2400" b="1" i="0" kern="1200" dirty="0">
                <a:solidFill>
                  <a:schemeClr val="tx1"/>
                </a:solidFill>
                <a:effectLst/>
                <a:latin typeface="Source Sans Pro Light" charset="0"/>
                <a:ea typeface="+mn-ea"/>
                <a:cs typeface="+mn-cs"/>
              </a:rPr>
              <a:t>Aber </a:t>
            </a:r>
            <a:r>
              <a:rPr lang="en-US" sz="2400" b="1" i="0" kern="1200" dirty="0" err="1">
                <a:solidFill>
                  <a:schemeClr val="tx1"/>
                </a:solidFill>
                <a:effectLst/>
                <a:latin typeface="Source Sans Pro Light" charset="0"/>
                <a:ea typeface="+mn-ea"/>
                <a:cs typeface="+mn-cs"/>
              </a:rPr>
              <a:t>für</a:t>
            </a:r>
            <a:r>
              <a:rPr lang="en-US" sz="2400" b="1" i="0" kern="1200" dirty="0">
                <a:solidFill>
                  <a:schemeClr val="tx1"/>
                </a:solidFill>
                <a:effectLst/>
                <a:latin typeface="Source Sans Pro Light" charset="0"/>
                <a:ea typeface="+mn-ea"/>
                <a:cs typeface="+mn-cs"/>
              </a:rPr>
              <a:t> </a:t>
            </a:r>
            <a:r>
              <a:rPr lang="en-US" sz="2400" b="1" i="0" kern="1200" dirty="0" err="1">
                <a:solidFill>
                  <a:schemeClr val="tx1"/>
                </a:solidFill>
                <a:effectLst/>
                <a:latin typeface="Source Sans Pro Light" charset="0"/>
                <a:ea typeface="+mn-ea"/>
                <a:cs typeface="+mn-cs"/>
              </a:rPr>
              <a:t>Visualisierung</a:t>
            </a:r>
            <a:r>
              <a:rPr lang="en-US" sz="2400" b="1" i="0" kern="1200" dirty="0">
                <a:solidFill>
                  <a:schemeClr val="tx1"/>
                </a:solidFill>
                <a:effectLst/>
                <a:latin typeface="Source Sans Pro Light" charset="0"/>
                <a:ea typeface="+mn-ea"/>
                <a:cs typeface="+mn-cs"/>
              </a:rPr>
              <a:t> </a:t>
            </a:r>
            <a:r>
              <a:rPr lang="en-US" sz="2400" b="1" i="0" kern="1200" dirty="0" err="1">
                <a:solidFill>
                  <a:schemeClr val="tx1"/>
                </a:solidFill>
                <a:effectLst/>
                <a:latin typeface="Source Sans Pro Light" charset="0"/>
                <a:ea typeface="+mn-ea"/>
                <a:cs typeface="+mn-cs"/>
              </a:rPr>
              <a:t>fertiger</a:t>
            </a:r>
            <a:r>
              <a:rPr lang="en-US" sz="2400" b="1" i="0" kern="1200" dirty="0">
                <a:solidFill>
                  <a:schemeClr val="tx1"/>
                </a:solidFill>
                <a:effectLst/>
                <a:latin typeface="Source Sans Pro Light" charset="0"/>
                <a:ea typeface="+mn-ea"/>
                <a:cs typeface="+mn-cs"/>
              </a:rPr>
              <a:t> </a:t>
            </a:r>
            <a:r>
              <a:rPr lang="en-US" sz="2400" b="1" i="0" kern="1200" dirty="0" err="1">
                <a:solidFill>
                  <a:schemeClr val="tx1"/>
                </a:solidFill>
                <a:effectLst/>
                <a:latin typeface="Source Sans Pro Light" charset="0"/>
                <a:ea typeface="+mn-ea"/>
                <a:cs typeface="+mn-cs"/>
              </a:rPr>
              <a:t>Daten</a:t>
            </a:r>
            <a:r>
              <a:rPr lang="en-US" sz="2400" b="1" i="0" kern="1200" dirty="0">
                <a:solidFill>
                  <a:schemeClr val="tx1"/>
                </a:solidFill>
                <a:effectLst/>
                <a:latin typeface="Source Sans Pro Light" charset="0"/>
                <a:ea typeface="+mn-ea"/>
                <a:cs typeface="+mn-cs"/>
              </a:rPr>
              <a:t> </a:t>
            </a:r>
            <a:r>
              <a:rPr lang="en-US" sz="2400" b="1" i="0" kern="1200" dirty="0" err="1">
                <a:solidFill>
                  <a:schemeClr val="tx1"/>
                </a:solidFill>
                <a:effectLst/>
                <a:latin typeface="Source Sans Pro Light" charset="0"/>
                <a:ea typeface="+mn-ea"/>
                <a:cs typeface="+mn-cs"/>
              </a:rPr>
              <a:t>zb</a:t>
            </a:r>
            <a:r>
              <a:rPr lang="en-US" sz="2400" b="1" i="0" kern="1200" dirty="0">
                <a:solidFill>
                  <a:schemeClr val="tx1"/>
                </a:solidFill>
                <a:effectLst/>
                <a:latin typeface="Source Sans Pro Light" charset="0"/>
                <a:ea typeface="+mn-ea"/>
                <a:cs typeface="+mn-cs"/>
              </a:rPr>
              <a:t>. Auf </a:t>
            </a:r>
            <a:r>
              <a:rPr lang="en-US" sz="2400" b="1" i="0" kern="1200" dirty="0" err="1">
                <a:solidFill>
                  <a:schemeClr val="tx1"/>
                </a:solidFill>
                <a:effectLst/>
                <a:latin typeface="Source Sans Pro Light" charset="0"/>
                <a:ea typeface="+mn-ea"/>
                <a:cs typeface="+mn-cs"/>
              </a:rPr>
              <a:t>Webseiten</a:t>
            </a:r>
            <a:r>
              <a:rPr lang="en-US" sz="2400" b="1" i="0" kern="1200" dirty="0">
                <a:solidFill>
                  <a:schemeClr val="tx1"/>
                </a:solidFill>
                <a:effectLst/>
                <a:latin typeface="Source Sans Pro Light" charset="0"/>
                <a:ea typeface="+mn-ea"/>
                <a:cs typeface="+mn-cs"/>
              </a:rPr>
              <a:t> </a:t>
            </a:r>
            <a:r>
              <a:rPr lang="en-US" sz="2400" b="1" i="0" kern="1200" dirty="0" err="1">
                <a:solidFill>
                  <a:schemeClr val="tx1"/>
                </a:solidFill>
                <a:effectLst/>
                <a:latin typeface="Source Sans Pro Light" charset="0"/>
                <a:ea typeface="+mn-ea"/>
                <a:cs typeface="+mn-cs"/>
              </a:rPr>
              <a:t>perfekt</a:t>
            </a:r>
            <a:r>
              <a:rPr lang="en-US" sz="2400" b="1" i="0" kern="1200" dirty="0">
                <a:solidFill>
                  <a:schemeClr val="tx1"/>
                </a:solidFill>
                <a:effectLst/>
                <a:latin typeface="Source Sans Pro Light" charset="0"/>
                <a:ea typeface="+mn-ea"/>
                <a:cs typeface="+mn-cs"/>
              </a:rPr>
              <a:t>!</a:t>
            </a:r>
          </a:p>
          <a:p>
            <a:endParaRPr lang="en-US" sz="2400" b="1" i="0" kern="1200" dirty="0">
              <a:solidFill>
                <a:schemeClr val="tx1"/>
              </a:solidFill>
              <a:effectLst/>
              <a:latin typeface="Source Sans Pro Light" charset="0"/>
              <a:ea typeface="+mn-ea"/>
              <a:cs typeface="+mn-cs"/>
            </a:endParaRPr>
          </a:p>
          <a:p>
            <a:r>
              <a:rPr lang="en-US" sz="2400" b="1" i="0" kern="1200" dirty="0">
                <a:solidFill>
                  <a:schemeClr val="tx1"/>
                </a:solidFill>
                <a:effectLst/>
                <a:latin typeface="Source Sans Pro Light" charset="0"/>
                <a:ea typeface="+mn-ea"/>
                <a:cs typeface="+mn-cs"/>
              </a:rPr>
              <a:t>D3.js</a:t>
            </a:r>
            <a:r>
              <a:rPr lang="en-US" sz="2400" b="0" i="0" kern="1200" dirty="0">
                <a:solidFill>
                  <a:schemeClr val="tx1"/>
                </a:solidFill>
                <a:effectLst/>
                <a:latin typeface="Source Sans Pro Light" charset="0"/>
                <a:ea typeface="+mn-ea"/>
                <a:cs typeface="+mn-cs"/>
              </a:rPr>
              <a:t> is a JavaScript library for manipulating documents based on data. </a:t>
            </a:r>
            <a:r>
              <a:rPr lang="en-US" sz="2400" b="1" i="0" kern="1200" dirty="0">
                <a:solidFill>
                  <a:schemeClr val="tx1"/>
                </a:solidFill>
                <a:effectLst/>
                <a:latin typeface="Source Sans Pro Light" charset="0"/>
                <a:ea typeface="+mn-ea"/>
                <a:cs typeface="+mn-cs"/>
              </a:rPr>
              <a:t>D3</a:t>
            </a:r>
            <a:r>
              <a:rPr lang="en-US" sz="2400" b="0" i="0" kern="1200" dirty="0">
                <a:solidFill>
                  <a:schemeClr val="tx1"/>
                </a:solidFill>
                <a:effectLst/>
                <a:latin typeface="Source Sans Pro Light" charset="0"/>
                <a:ea typeface="+mn-ea"/>
                <a:cs typeface="+mn-cs"/>
              </a:rPr>
              <a:t> helps you bring data to life using HTML, SVG, and CSS. D3’s emphasis on web standards gives you the full capabilities of modern browsers without tying yourself to a proprietary framework, combining powerful visualization components and a data-driven approach to DOM manipulation</a:t>
            </a:r>
          </a:p>
          <a:p>
            <a:endParaRPr lang="en-US" sz="2400" b="0" i="0" kern="1200" dirty="0">
              <a:solidFill>
                <a:schemeClr val="tx1"/>
              </a:solidFill>
              <a:effectLst/>
              <a:latin typeface="Source Sans Pro Light" charset="0"/>
              <a:ea typeface="+mn-ea"/>
              <a:cs typeface="+mn-cs"/>
            </a:endParaRPr>
          </a:p>
          <a:p>
            <a:r>
              <a:rPr lang="en-US" sz="2400" b="0" i="0" kern="1200" dirty="0" err="1">
                <a:solidFill>
                  <a:schemeClr val="tx1"/>
                </a:solidFill>
                <a:effectLst/>
                <a:latin typeface="Source Sans Pro Light" charset="0"/>
                <a:ea typeface="+mn-ea"/>
                <a:cs typeface="+mn-cs"/>
              </a:rPr>
              <a:t>Interaktiv</a:t>
            </a:r>
            <a:r>
              <a:rPr lang="en-US" sz="2400" b="0" i="0" kern="1200" dirty="0">
                <a:solidFill>
                  <a:schemeClr val="tx1"/>
                </a:solidFill>
                <a:effectLst/>
                <a:latin typeface="Source Sans Pro Light" charset="0"/>
                <a:ea typeface="+mn-ea"/>
                <a:cs typeface="+mn-cs"/>
              </a:rPr>
              <a:t>: </a:t>
            </a:r>
            <a:r>
              <a:rPr lang="de-DE" dirty="0">
                <a:hlinkClick r:id="rId3"/>
              </a:rPr>
              <a:t>https://marmelab.com/EventDrops/</a:t>
            </a:r>
            <a:r>
              <a:rPr lang="de-DE" dirty="0"/>
              <a:t> muss man </a:t>
            </a:r>
            <a:r>
              <a:rPr lang="de-DE" dirty="0" err="1"/>
              <a:t>evtl</a:t>
            </a:r>
            <a:r>
              <a:rPr lang="de-DE" dirty="0"/>
              <a:t> bisschen rauszoomen</a:t>
            </a:r>
            <a:endParaRPr lang="en-US" sz="2400" b="0" i="0" kern="1200" dirty="0">
              <a:solidFill>
                <a:schemeClr val="tx1"/>
              </a:solidFill>
              <a:effectLst/>
              <a:latin typeface="Source Sans Pro Light" charset="0"/>
              <a:ea typeface="+mn-ea"/>
              <a:cs typeface="+mn-cs"/>
            </a:endParaRPr>
          </a:p>
          <a:p>
            <a:r>
              <a:rPr lang="en-US" sz="2400" b="0" i="0" kern="1200" dirty="0" err="1">
                <a:solidFill>
                  <a:schemeClr val="tx1"/>
                </a:solidFill>
                <a:effectLst/>
                <a:latin typeface="Source Sans Pro Light" charset="0"/>
                <a:ea typeface="+mn-ea"/>
                <a:cs typeface="+mn-cs"/>
              </a:rPr>
              <a:t>Animationen</a:t>
            </a:r>
            <a:r>
              <a:rPr lang="en-US" sz="2400" b="0" i="0" kern="1200" dirty="0">
                <a:solidFill>
                  <a:schemeClr val="tx1"/>
                </a:solidFill>
                <a:effectLst/>
                <a:latin typeface="Source Sans Pro Light" charset="0"/>
                <a:ea typeface="+mn-ea"/>
                <a:cs typeface="+mn-cs"/>
              </a:rPr>
              <a:t>: </a:t>
            </a:r>
            <a:r>
              <a:rPr lang="de-DE" dirty="0">
                <a:hlinkClick r:id="rId4"/>
              </a:rPr>
              <a:t>http://www.decembercafe.org/demo/plane/</a:t>
            </a:r>
            <a:endParaRPr lang="en-US" sz="2400" b="0" i="0" kern="1200" dirty="0">
              <a:solidFill>
                <a:schemeClr val="tx1"/>
              </a:solidFill>
              <a:effectLst/>
              <a:latin typeface="Source Sans Pro Light" charset="0"/>
              <a:ea typeface="+mn-ea"/>
              <a:cs typeface="+mn-cs"/>
            </a:endParaRPr>
          </a:p>
          <a:p>
            <a:r>
              <a:rPr lang="en-US" sz="2400" b="0" i="0" kern="1200" dirty="0" err="1">
                <a:solidFill>
                  <a:schemeClr val="tx1"/>
                </a:solidFill>
                <a:effectLst/>
                <a:latin typeface="Source Sans Pro Light" charset="0"/>
                <a:ea typeface="+mn-ea"/>
                <a:cs typeface="+mn-cs"/>
              </a:rPr>
              <a:t>Simulationen</a:t>
            </a:r>
            <a:r>
              <a:rPr lang="en-US" sz="2400" b="0" i="0" kern="1200" dirty="0">
                <a:solidFill>
                  <a:schemeClr val="tx1"/>
                </a:solidFill>
                <a:effectLst/>
                <a:latin typeface="Source Sans Pro Light" charset="0"/>
                <a:ea typeface="+mn-ea"/>
                <a:cs typeface="+mn-cs"/>
              </a:rPr>
              <a:t>: </a:t>
            </a:r>
            <a:r>
              <a:rPr lang="de-DE" dirty="0">
                <a:hlinkClick r:id="rId5"/>
              </a:rPr>
              <a:t>https://observablehq.com/@d3/force-directed-graph</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127</a:t>
            </a:fld>
            <a:endParaRPr lang="en-US" dirty="0"/>
          </a:p>
        </p:txBody>
      </p:sp>
    </p:spTree>
    <p:extLst>
      <p:ext uri="{BB962C8B-B14F-4D97-AF65-F5344CB8AC3E}">
        <p14:creationId xmlns:p14="http://schemas.microsoft.com/office/powerpoint/2010/main" val="2190815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D3 funktioniert so, dass der DOM verändert wird. Die ganzen Elemente, die einen Graph bilden werden also zum DOM hinzugefügt.</a:t>
            </a:r>
          </a:p>
          <a:p>
            <a:r>
              <a:rPr lang="de-DE" dirty="0"/>
              <a:t>Um zu wissen wo es hinzugefügt werden soll, selektiert man zunächst ein Element.</a:t>
            </a:r>
          </a:p>
          <a:p>
            <a:endParaRPr lang="de-DE" dirty="0"/>
          </a:p>
          <a:p>
            <a:r>
              <a:rPr lang="de-DE" dirty="0"/>
              <a:t>Select</a:t>
            </a:r>
          </a:p>
          <a:p>
            <a:r>
              <a:rPr lang="de-DE" dirty="0"/>
              <a:t>Selektiert einen Knoten aus dem DOM nach typischer Schreibweise. #Name für ID .</a:t>
            </a:r>
            <a:r>
              <a:rPr lang="de-DE" dirty="0" err="1"/>
              <a:t>name</a:t>
            </a:r>
            <a:r>
              <a:rPr lang="de-DE" dirty="0"/>
              <a:t> für Klasse</a:t>
            </a:r>
          </a:p>
          <a:p>
            <a:endParaRPr lang="de-DE" dirty="0"/>
          </a:p>
          <a:p>
            <a:r>
              <a:rPr lang="de-DE" dirty="0" err="1"/>
              <a:t>Append</a:t>
            </a:r>
            <a:endParaRPr lang="de-DE" dirty="0"/>
          </a:p>
          <a:p>
            <a:r>
              <a:rPr lang="de-DE" dirty="0"/>
              <a:t>Sobald man ein Element ausgewählt hat, können weitere Elemente hinzugefügt werden. Wir bauen alles auf </a:t>
            </a:r>
            <a:r>
              <a:rPr lang="de-DE" dirty="0" err="1"/>
              <a:t>svg</a:t>
            </a:r>
            <a:r>
              <a:rPr lang="de-DE" dirty="0"/>
              <a:t> also Vektorgrafiken auf. Man könnte hier aber auch alle anderen HTML Elemente anhängen. SVG sind aber viel flexibler. Beispielsweise können auch </a:t>
            </a:r>
            <a:r>
              <a:rPr lang="de-DE" dirty="0" err="1"/>
              <a:t>custom</a:t>
            </a:r>
            <a:r>
              <a:rPr lang="de-DE" dirty="0"/>
              <a:t> Pfade hinzugefügt werden.</a:t>
            </a:r>
          </a:p>
          <a:p>
            <a:endParaRPr lang="de-DE" dirty="0"/>
          </a:p>
          <a:p>
            <a:r>
              <a:rPr lang="de-DE" dirty="0"/>
              <a:t>Es ist </a:t>
            </a:r>
            <a:r>
              <a:rPr lang="de-DE" dirty="0" err="1"/>
              <a:t>best</a:t>
            </a:r>
            <a:r>
              <a:rPr lang="de-DE" dirty="0"/>
              <a:t> </a:t>
            </a:r>
            <a:r>
              <a:rPr lang="de-DE" dirty="0" err="1"/>
              <a:t>Practise</a:t>
            </a:r>
            <a:r>
              <a:rPr lang="de-DE" dirty="0"/>
              <a:t> sich ein zentrales SVG Element anzulegen, in eine Variable zu speichern und alles weitere daran anzuhängen.</a:t>
            </a:r>
          </a:p>
          <a:p>
            <a:r>
              <a:rPr lang="de-DE" dirty="0"/>
              <a:t>Danach können alle möglichen SVG Elemente daran angehängt werden. Im Beispiel ein Rechteck. Mit </a:t>
            </a:r>
            <a:r>
              <a:rPr lang="de-DE" dirty="0" err="1"/>
              <a:t>rect</a:t>
            </a:r>
            <a:r>
              <a:rPr lang="de-DE" dirty="0"/>
              <a:t>.</a:t>
            </a:r>
          </a:p>
          <a:p>
            <a:r>
              <a:rPr lang="de-DE" dirty="0">
                <a:sym typeface="Wingdings" panose="05000000000000000000" pitchFamily="2" charset="2"/>
              </a:rPr>
              <a:t> Go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Console</a:t>
            </a:r>
            <a:endParaRPr lang="de-DE" dirty="0"/>
          </a:p>
          <a:p>
            <a:r>
              <a:rPr lang="de-DE" dirty="0"/>
              <a:t>Aber man sieht ja noch gar nichts. Das ist, weil das Rechteck noch keine Größe hat. Man kann es bereits in der Konsole sehen.</a:t>
            </a:r>
          </a:p>
          <a:p>
            <a:endParaRPr lang="de-DE" dirty="0"/>
          </a:p>
          <a:p>
            <a:r>
              <a:rPr lang="de-DE" dirty="0"/>
              <a:t>Damit es sichtbar wird benötigt es eine Größe. Das passiert mit </a:t>
            </a:r>
            <a:r>
              <a:rPr lang="de-DE" dirty="0" err="1"/>
              <a:t>Attr</a:t>
            </a:r>
            <a:endParaRPr lang="de-DE" dirty="0"/>
          </a:p>
          <a:p>
            <a:r>
              <a:rPr lang="de-DE" dirty="0" err="1"/>
              <a:t>Attr</a:t>
            </a:r>
            <a:endParaRPr lang="de-DE" dirty="0"/>
          </a:p>
          <a:p>
            <a:r>
              <a:rPr lang="de-DE" dirty="0"/>
              <a:t>Welche Attribute ein Element unterstützt findet ihr auf der Mozilla Seite heraus. Also für unser </a:t>
            </a:r>
            <a:r>
              <a:rPr lang="de-DE" dirty="0" err="1"/>
              <a:t>Rect</a:t>
            </a:r>
            <a:r>
              <a:rPr lang="de-DE" dirty="0"/>
              <a:t> mal sehen:</a:t>
            </a:r>
          </a:p>
          <a:p>
            <a:r>
              <a:rPr lang="de-DE" dirty="0"/>
              <a:t>Ah X und Y Width und Height</a:t>
            </a:r>
          </a:p>
          <a:p>
            <a:endParaRPr lang="de-DE" dirty="0"/>
          </a:p>
          <a:p>
            <a:r>
              <a:rPr lang="de-DE" dirty="0"/>
              <a:t>Hier seht ihr auch unter Grundformen, welche Formen es so gibt. Mit den Basisformen kommt man auch schon echt sehr weit.</a:t>
            </a:r>
          </a:p>
          <a:p>
            <a:r>
              <a:rPr lang="de-DE" dirty="0">
                <a:hlinkClick r:id="rId3"/>
              </a:rPr>
              <a:t>https://developer.mozilla.org/en-US/docs/Web/SVG/Element</a:t>
            </a:r>
            <a:endParaRPr lang="de-DE" dirty="0"/>
          </a:p>
          <a:p>
            <a:r>
              <a:rPr lang="de-DE" dirty="0"/>
              <a:t>Style</a:t>
            </a:r>
          </a:p>
          <a:p>
            <a:r>
              <a:rPr lang="de-DE" dirty="0"/>
              <a:t>Als letztes wichtige Eigenschaft eines Elements in D3 ist der Style. Damit könnt ihr alles mögliche CSS auf die Formen anwenden. Z.B. </a:t>
            </a:r>
            <a:r>
              <a:rPr lang="de-DE" dirty="0" err="1"/>
              <a:t>Opacity</a:t>
            </a:r>
            <a:r>
              <a:rPr lang="de-DE" dirty="0"/>
              <a:t>. SVG hat aber viele Styles, die auch über Attribute angewendet werden. Z.B. der Fill des Rechtecks.</a:t>
            </a:r>
          </a:p>
          <a:p>
            <a:r>
              <a:rPr lang="de-DE" dirty="0"/>
              <a:t>Data</a:t>
            </a:r>
          </a:p>
          <a:p>
            <a:r>
              <a:rPr lang="de-DE" dirty="0"/>
              <a:t>Enter &amp; Exit</a:t>
            </a:r>
          </a:p>
          <a:p>
            <a:r>
              <a:rPr lang="de-DE" dirty="0"/>
              <a:t>Enter hört auf ein Event, wenn ein neues Datenelement hinzukommt.</a:t>
            </a:r>
          </a:p>
          <a:p>
            <a:endParaRPr lang="de-DE" dirty="0"/>
          </a:p>
          <a:p>
            <a:r>
              <a:rPr lang="de-DE" dirty="0"/>
              <a:t>Transition</a:t>
            </a:r>
          </a:p>
          <a:p>
            <a:r>
              <a:rPr lang="de-DE" dirty="0"/>
              <a:t>Duration</a:t>
            </a:r>
          </a:p>
          <a:p>
            <a:r>
              <a:rPr lang="de-DE" dirty="0"/>
              <a:t>Delay</a:t>
            </a:r>
          </a:p>
          <a:p>
            <a:endParaRPr lang="de-DE" dirty="0"/>
          </a:p>
          <a:p>
            <a:r>
              <a:rPr lang="de-DE" dirty="0"/>
              <a:t>CSV</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128</a:t>
            </a:fld>
            <a:endParaRPr lang="en-US" dirty="0"/>
          </a:p>
        </p:txBody>
      </p:sp>
    </p:spTree>
    <p:extLst>
      <p:ext uri="{BB962C8B-B14F-4D97-AF65-F5344CB8AC3E}">
        <p14:creationId xmlns:p14="http://schemas.microsoft.com/office/powerpoint/2010/main" val="7479217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a:t>
            </a:r>
          </a:p>
          <a:p>
            <a:r>
              <a:rPr lang="de-DE" dirty="0"/>
              <a:t>Data bindet Daten an den Dom und macht sie D3 verfügbar. Das ist vor allem für Arrays sehr hilfreich. Denn so kann man beispielsweise Barcharts bauen ohne jede einzelne Bar händisch basteln zu müssen.</a:t>
            </a:r>
          </a:p>
          <a:p>
            <a:endParaRPr lang="de-DE" dirty="0"/>
          </a:p>
          <a:p>
            <a:r>
              <a:rPr lang="de-DE" dirty="0"/>
              <a:t>Enter &amp; Exit</a:t>
            </a:r>
          </a:p>
          <a:p>
            <a:r>
              <a:rPr lang="de-DE" dirty="0"/>
              <a:t>Data funktioniert nur mit Enter. Enter wird ausgeführt sobald über das Element </a:t>
            </a:r>
            <a:r>
              <a:rPr lang="de-DE" dirty="0" err="1"/>
              <a:t>iterriert</a:t>
            </a:r>
            <a:r>
              <a:rPr lang="de-DE" dirty="0"/>
              <a:t> wurde. So kann man also </a:t>
            </a:r>
            <a:r>
              <a:rPr lang="de-DE" dirty="0" err="1"/>
              <a:t>enter</a:t>
            </a:r>
            <a:r>
              <a:rPr lang="de-DE" dirty="0"/>
              <a:t> einfügen und dann mitteilen was für jedes einzelne Element passieren soll. Auch an die Daten kommt man natürlich dran. Und zwar mit der Arrow </a:t>
            </a:r>
            <a:r>
              <a:rPr lang="de-DE" dirty="0" err="1"/>
              <a:t>Function</a:t>
            </a:r>
            <a:r>
              <a:rPr lang="de-DE" dirty="0"/>
              <a:t> (</a:t>
            </a:r>
            <a:r>
              <a:rPr lang="de-DE" dirty="0" err="1"/>
              <a:t>d,i</a:t>
            </a:r>
            <a:r>
              <a:rPr lang="de-DE" dirty="0"/>
              <a:t>) und dem Return Wert, den man als Wert einfügen möchte. D ist der eigentliche Wert und i der Index im Array</a:t>
            </a:r>
          </a:p>
          <a:p>
            <a:endParaRPr lang="de-DE" dirty="0"/>
          </a:p>
          <a:p>
            <a:r>
              <a:rPr lang="de-DE" dirty="0"/>
              <a:t>Transition</a:t>
            </a:r>
          </a:p>
          <a:p>
            <a:r>
              <a:rPr lang="de-DE" dirty="0"/>
              <a:t>Jetzt wird es interessant. Wir kommen zu Animationen. Transition ermöglicht es, dass nicht alle Attribute sofort gesetzt werden sondern eine Transition also eine Überführung stattfindet. Definieren könnt ihr hier unter anderem die Dauer also Duration und ob ein Delay bestehen soll.</a:t>
            </a:r>
          </a:p>
          <a:p>
            <a:endParaRPr lang="de-DE" dirty="0"/>
          </a:p>
          <a:p>
            <a:r>
              <a:rPr lang="de-DE" dirty="0"/>
              <a:t>Wichtig ist die Reihenfolge hier. Denn nur was nach der Transition kommt wird auch von dieser beeinflusst. Dann aber auch alles bis zum nächsten Transition Block. Bei mir also nur die Höhe.</a:t>
            </a:r>
          </a:p>
        </p:txBody>
      </p:sp>
      <p:sp>
        <p:nvSpPr>
          <p:cNvPr id="4" name="Foliennummernplatzhalter 3"/>
          <p:cNvSpPr>
            <a:spLocks noGrp="1"/>
          </p:cNvSpPr>
          <p:nvPr>
            <p:ph type="sldNum" sz="quarter" idx="5"/>
          </p:nvPr>
        </p:nvSpPr>
        <p:spPr/>
        <p:txBody>
          <a:bodyPr/>
          <a:lstStyle/>
          <a:p>
            <a:fld id="{006BE02D-20C0-F840-AFAC-BEA99C74FDC2}" type="slidenum">
              <a:rPr lang="en-US" smtClean="0"/>
              <a:pPr/>
              <a:t>129</a:t>
            </a:fld>
            <a:endParaRPr lang="en-US" dirty="0"/>
          </a:p>
        </p:txBody>
      </p:sp>
    </p:spTree>
    <p:extLst>
      <p:ext uri="{BB962C8B-B14F-4D97-AF65-F5344CB8AC3E}">
        <p14:creationId xmlns:p14="http://schemas.microsoft.com/office/powerpoint/2010/main" val="13073974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CSV einlesen um große Datenmengen zu verarbeiten</a:t>
            </a:r>
          </a:p>
          <a:p>
            <a:r>
              <a:rPr lang="de-DE" dirty="0"/>
              <a:t>Das geht nur mit Link. File aus Browser raus ist aus </a:t>
            </a:r>
            <a:r>
              <a:rPr lang="de-DE" dirty="0" err="1"/>
              <a:t>sicherheitsgründen</a:t>
            </a:r>
            <a:r>
              <a:rPr lang="de-DE" dirty="0"/>
              <a:t> inzwischen fast nicht mehr möglich.</a:t>
            </a:r>
          </a:p>
          <a:p>
            <a:r>
              <a:rPr lang="de-DE" dirty="0"/>
              <a:t>Daten können gleich beim einlesen gemappt werden. Über </a:t>
            </a:r>
            <a:r>
              <a:rPr lang="de-DE" dirty="0" err="1"/>
              <a:t>arrow</a:t>
            </a:r>
            <a:r>
              <a:rPr lang="de-DE" dirty="0"/>
              <a:t> </a:t>
            </a:r>
            <a:r>
              <a:rPr lang="de-DE" dirty="0" err="1"/>
              <a:t>Function</a:t>
            </a:r>
            <a:r>
              <a:rPr lang="de-DE" dirty="0"/>
              <a:t>.</a:t>
            </a:r>
          </a:p>
          <a:p>
            <a:r>
              <a:rPr lang="de-DE" dirty="0"/>
              <a:t>Für was </a:t>
            </a:r>
            <a:r>
              <a:rPr lang="de-DE" dirty="0" err="1"/>
              <a:t>sinvoll</a:t>
            </a:r>
            <a:r>
              <a:rPr lang="de-DE" dirty="0"/>
              <a:t>?</a:t>
            </a:r>
          </a:p>
          <a:p>
            <a:r>
              <a:rPr lang="de-DE" dirty="0"/>
              <a:t>	So können beispielsweise Daten gleich gefiltert oder transformiert werden.</a:t>
            </a:r>
          </a:p>
          <a:p>
            <a:endParaRPr lang="de-DE" dirty="0"/>
          </a:p>
          <a:p>
            <a:r>
              <a:rPr lang="de-DE" dirty="0"/>
              <a:t>Sobald Daten da sind, bekommt man einen </a:t>
            </a:r>
            <a:r>
              <a:rPr lang="de-DE" dirty="0" err="1"/>
              <a:t>Promise</a:t>
            </a:r>
            <a:r>
              <a:rPr lang="de-DE" dirty="0"/>
              <a:t> und kann dann irgendwas mit den Daten machen. Hier </a:t>
            </a:r>
            <a:r>
              <a:rPr lang="de-DE" dirty="0" err="1"/>
              <a:t>zb</a:t>
            </a:r>
            <a:r>
              <a:rPr lang="de-DE" dirty="0"/>
              <a:t>. Ausgeben.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130</a:t>
            </a:fld>
            <a:endParaRPr lang="en-US" dirty="0"/>
          </a:p>
        </p:txBody>
      </p:sp>
    </p:spTree>
    <p:extLst>
      <p:ext uri="{BB962C8B-B14F-4D97-AF65-F5344CB8AC3E}">
        <p14:creationId xmlns:p14="http://schemas.microsoft.com/office/powerpoint/2010/main" val="2502384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131</a:t>
            </a:fld>
            <a:endParaRPr lang="en-US" dirty="0"/>
          </a:p>
        </p:txBody>
      </p:sp>
    </p:spTree>
    <p:extLst>
      <p:ext uri="{BB962C8B-B14F-4D97-AF65-F5344CB8AC3E}">
        <p14:creationId xmlns:p14="http://schemas.microsoft.com/office/powerpoint/2010/main" val="70447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Kern warum wir das ganze machen ist ja, dass wir bei unserer Zielgruppe ein Verständnis erzeugen wollen für die Daten und Hintergründe die wir ihnen damit vermitteln wollen.</a:t>
            </a:r>
          </a:p>
          <a:p>
            <a:r>
              <a:rPr lang="de-DE" dirty="0"/>
              <a:t>Verständnis bei einem Betrachter lässt sich in drei Schritte aufteilen.</a:t>
            </a:r>
          </a:p>
          <a:p>
            <a:r>
              <a:rPr lang="de-DE" dirty="0" err="1"/>
              <a:t>Warnehmung</a:t>
            </a:r>
            <a:r>
              <a:rPr lang="de-DE" dirty="0"/>
              <a:t>, Interpretation und Verständnis</a:t>
            </a:r>
          </a:p>
          <a:p>
            <a:endParaRPr lang="de-DE" dirty="0"/>
          </a:p>
          <a:p>
            <a:r>
              <a:rPr lang="de-DE" dirty="0"/>
              <a:t>Von links nach rechts liegt es immer mehr in der Kontrolle des Betrachters, ob er Verständnis erlangen kann der nicht.</a:t>
            </a:r>
          </a:p>
          <a:p>
            <a:endParaRPr lang="de-DE" dirty="0"/>
          </a:p>
          <a:p>
            <a:r>
              <a:rPr lang="de-DE" dirty="0"/>
              <a:t>Dazu zwei Beispiele</a:t>
            </a:r>
          </a:p>
        </p:txBody>
      </p:sp>
      <p:sp>
        <p:nvSpPr>
          <p:cNvPr id="4" name="Foliennummernplatzhalt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45915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seht ihr?</a:t>
            </a:r>
          </a:p>
          <a:p>
            <a:r>
              <a:rPr lang="de-DE" dirty="0"/>
              <a:t>	Tore und Spiele von Messi</a:t>
            </a:r>
          </a:p>
          <a:p>
            <a:r>
              <a:rPr lang="de-DE" dirty="0"/>
              <a:t>	Dargestellt mit Balken</a:t>
            </a:r>
          </a:p>
          <a:p>
            <a:r>
              <a:rPr lang="de-DE" dirty="0"/>
              <a:t>	</a:t>
            </a:r>
          </a:p>
          <a:p>
            <a:r>
              <a:rPr lang="de-DE" dirty="0"/>
              <a:t>Was ist interessant, unerwartet oder wichtig?</a:t>
            </a:r>
          </a:p>
          <a:p>
            <a:r>
              <a:rPr lang="de-DE" dirty="0"/>
              <a:t>	Abhängig ob ihr Fußball schaut oder nicht dass der Typ teilweise mehr Tore als Spiele macht</a:t>
            </a:r>
          </a:p>
          <a:p>
            <a:r>
              <a:rPr lang="de-DE" dirty="0"/>
              <a:t>	Dass er sehr viele Tore macht</a:t>
            </a:r>
          </a:p>
          <a:p>
            <a:r>
              <a:rPr lang="de-DE" dirty="0"/>
              <a:t>Was habt ihr gelernt oder gefühlt?</a:t>
            </a:r>
          </a:p>
          <a:p>
            <a:r>
              <a:rPr lang="de-DE" dirty="0"/>
              <a:t>	Sehr abhängig davon ob ihr euch mit Fußball auskennt viel gelernt oder auch nichts.</a:t>
            </a:r>
          </a:p>
          <a:p>
            <a:r>
              <a:rPr lang="de-DE" dirty="0"/>
              <a:t>	wirklich </a:t>
            </a:r>
            <a:r>
              <a:rPr lang="de-DE" dirty="0" err="1"/>
              <a:t>fphlen</a:t>
            </a:r>
            <a:r>
              <a:rPr lang="de-DE" dirty="0"/>
              <a:t> werdet ihr nichts. Was aber wenn ihr extremer Barca Fan seid? Da sie </a:t>
            </a:r>
            <a:r>
              <a:rPr lang="de-DE" dirty="0" err="1"/>
              <a:t>dihr</a:t>
            </a:r>
            <a:r>
              <a:rPr lang="de-DE" dirty="0"/>
              <a:t> doch emotional befangen oder?</a:t>
            </a:r>
          </a:p>
          <a:p>
            <a:endParaRPr lang="de-DE" dirty="0"/>
          </a:p>
          <a:p>
            <a:r>
              <a:rPr lang="de-DE" dirty="0"/>
              <a:t>Es hat aber auf jeden Fall geholfen, zumindest ein bisschen Ahnung von Fußball zu haben.</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419547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Exakt gleiche Zahlen, natürlich fiktiv</a:t>
            </a:r>
          </a:p>
          <a:p>
            <a:r>
              <a:rPr lang="de-DE" dirty="0"/>
              <a:t>Was seht ihr?</a:t>
            </a:r>
          </a:p>
          <a:p>
            <a:r>
              <a:rPr lang="de-DE" dirty="0"/>
              <a:t>	Sichtung von Schmetterlingen. Wusstet ihr das überhaupt?</a:t>
            </a:r>
          </a:p>
          <a:p>
            <a:r>
              <a:rPr lang="de-DE" dirty="0"/>
              <a:t>	Dargestellt mit Balken </a:t>
            </a:r>
            <a:r>
              <a:rPr lang="de-DE" dirty="0">
                <a:sym typeface="Wingdings" panose="05000000000000000000" pitchFamily="2" charset="2"/>
              </a:rPr>
              <a:t> aber ist in eurer Macht. Schreibt in die Überschrift Schmetterlinge und zumindest das ist klar</a:t>
            </a:r>
            <a:endParaRPr lang="de-DE" dirty="0"/>
          </a:p>
          <a:p>
            <a:r>
              <a:rPr lang="de-DE" dirty="0"/>
              <a:t>Was ist interessant, unerwartet oder wichtig?</a:t>
            </a:r>
          </a:p>
          <a:p>
            <a:r>
              <a:rPr lang="de-DE" dirty="0"/>
              <a:t>	nichts oder?</a:t>
            </a:r>
          </a:p>
          <a:p>
            <a:r>
              <a:rPr lang="de-DE" dirty="0"/>
              <a:t>Was habt ihr gelernt oder gefühlt?</a:t>
            </a:r>
          </a:p>
          <a:p>
            <a:r>
              <a:rPr lang="de-DE" dirty="0"/>
              <a:t>	Dass wir alle keine Ahnung von Schmetterlingen haben. Können wir als Visualisierer aber nicht beeinflussen.</a:t>
            </a:r>
          </a:p>
          <a:p>
            <a:r>
              <a:rPr lang="de-DE" dirty="0"/>
              <a:t>Und vor allem aber, dass die Möglichkeit Verständnis zu erzeugen extrem Abhängig davon ist, welche Zielgruppe angesprochen wird.</a:t>
            </a:r>
          </a:p>
          <a:p>
            <a:r>
              <a:rPr lang="de-DE" dirty="0"/>
              <a:t>Es wird immer eine Person geben, die das alles versteht und super emotional ist und eine andere die sagt: Ist mir total egal.</a:t>
            </a:r>
          </a:p>
        </p:txBody>
      </p:sp>
      <p:sp>
        <p:nvSpPr>
          <p:cNvPr id="4" name="Foliennummernplatzhalt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242905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also gesehen, es geht alles beim Betrachter von der Wahrnehmung über die Interpretation zum Verständnis.</a:t>
            </a:r>
          </a:p>
          <a:p>
            <a:r>
              <a:rPr lang="de-DE" dirty="0"/>
              <a:t>Und genau da wollen wir natürlich hin. Zum Verständnis.</a:t>
            </a:r>
          </a:p>
          <a:p>
            <a:r>
              <a:rPr lang="de-DE" dirty="0"/>
              <a:t>Um hier nicht komplett </a:t>
            </a:r>
            <a:r>
              <a:rPr lang="de-DE" dirty="0" err="1"/>
              <a:t>random</a:t>
            </a:r>
            <a:r>
              <a:rPr lang="de-DE" dirty="0"/>
              <a:t> vorzugehen gibt es den vierstufigen Design Prozess der Datenvisualisierung</a:t>
            </a:r>
          </a:p>
        </p:txBody>
      </p:sp>
      <p:sp>
        <p:nvSpPr>
          <p:cNvPr id="4" name="Foliennummernplatzhalt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3207155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gibt vier Phasen, die den Design Prozess ausmachen. </a:t>
            </a:r>
          </a:p>
          <a:p>
            <a:r>
              <a:rPr lang="de-DE" dirty="0" err="1"/>
              <a:t>Formulating</a:t>
            </a:r>
            <a:r>
              <a:rPr lang="de-DE" dirty="0"/>
              <a:t> </a:t>
            </a:r>
            <a:r>
              <a:rPr lang="de-DE" dirty="0" err="1"/>
              <a:t>your</a:t>
            </a:r>
            <a:r>
              <a:rPr lang="de-DE" dirty="0"/>
              <a:t> Brief</a:t>
            </a:r>
          </a:p>
          <a:p>
            <a:r>
              <a:rPr lang="de-DE" dirty="0"/>
              <a:t>	Planen, Definieren und das Projekt einleiten</a:t>
            </a:r>
          </a:p>
          <a:p>
            <a:r>
              <a:rPr lang="de-DE" dirty="0"/>
              <a:t>Working with Data</a:t>
            </a:r>
          </a:p>
          <a:p>
            <a:r>
              <a:rPr lang="de-DE" dirty="0"/>
              <a:t>	Daten sammeln, inspizieren und säubern</a:t>
            </a:r>
          </a:p>
          <a:p>
            <a:r>
              <a:rPr lang="de-DE" dirty="0" err="1"/>
              <a:t>Establish</a:t>
            </a:r>
            <a:r>
              <a:rPr lang="de-DE" dirty="0"/>
              <a:t> </a:t>
            </a:r>
            <a:r>
              <a:rPr lang="de-DE" dirty="0" err="1"/>
              <a:t>editorial</a:t>
            </a:r>
            <a:r>
              <a:rPr lang="de-DE" dirty="0"/>
              <a:t> </a:t>
            </a:r>
            <a:r>
              <a:rPr lang="de-DE" dirty="0" err="1"/>
              <a:t>Thinking</a:t>
            </a:r>
            <a:endParaRPr lang="de-DE" dirty="0"/>
          </a:p>
          <a:p>
            <a:r>
              <a:rPr lang="de-DE" dirty="0"/>
              <a:t>	Was wollt ihr der Zielgruppe präsentieren? Was ist die Story hinter den Daten?</a:t>
            </a:r>
          </a:p>
          <a:p>
            <a:r>
              <a:rPr lang="de-DE" dirty="0" err="1"/>
              <a:t>Develop</a:t>
            </a:r>
            <a:r>
              <a:rPr lang="de-DE" dirty="0"/>
              <a:t> Design Solution</a:t>
            </a:r>
          </a:p>
          <a:p>
            <a:r>
              <a:rPr lang="de-DE" dirty="0"/>
              <a:t>	Was zeigt ihr wie, welchen Diagrammtyp nutzt ihr?</a:t>
            </a:r>
          </a:p>
          <a:p>
            <a:endParaRPr lang="de-DE" dirty="0"/>
          </a:p>
          <a:p>
            <a:r>
              <a:rPr lang="de-DE" dirty="0"/>
              <a:t>Der Gesamte Prozess besteht aus zwei Hauptprozessen. Die ersten drei Elemente bilden den ersten Hauptprozess. Das sogenannte Hidden </a:t>
            </a:r>
            <a:r>
              <a:rPr lang="de-DE" dirty="0" err="1"/>
              <a:t>Thinking</a:t>
            </a:r>
            <a:r>
              <a:rPr lang="de-DE" dirty="0"/>
              <a:t>. Der letzte Teilprozess ist der zweite Hauptprozess und beschäftigt sich damit, wie ihr das jetzt alles umsetzt was ihr in den ersten drei Teilphasen überlegt habt.</a:t>
            </a:r>
          </a:p>
          <a:p>
            <a:endParaRPr lang="de-DE" dirty="0"/>
          </a:p>
          <a:p>
            <a:r>
              <a:rPr lang="de-DE" dirty="0"/>
              <a:t>Warum bedarf es so einem Prozess?</a:t>
            </a:r>
          </a:p>
          <a:p>
            <a:r>
              <a:rPr lang="de-DE" dirty="0"/>
              <a:t>Die </a:t>
            </a:r>
            <a:r>
              <a:rPr lang="de-DE" dirty="0" err="1"/>
              <a:t>zufälligkeit</a:t>
            </a:r>
            <a:r>
              <a:rPr lang="de-DE" dirty="0"/>
              <a:t> reduzieren: Immer gleich angehen, wird schneller und liefert immer bessere </a:t>
            </a:r>
            <a:r>
              <a:rPr lang="de-DE" dirty="0" err="1"/>
              <a:t>ergebnisse</a:t>
            </a:r>
            <a:endParaRPr lang="de-DE" dirty="0"/>
          </a:p>
          <a:p>
            <a:r>
              <a:rPr lang="de-DE" dirty="0"/>
              <a:t>Zeit Management: Ihr könnt die Phasen planen und werdet darin immer besser</a:t>
            </a:r>
          </a:p>
          <a:p>
            <a:r>
              <a:rPr lang="de-DE" dirty="0"/>
              <a:t>Kill </a:t>
            </a:r>
            <a:r>
              <a:rPr lang="de-DE" dirty="0" err="1"/>
              <a:t>your</a:t>
            </a:r>
            <a:r>
              <a:rPr lang="de-DE" dirty="0"/>
              <a:t> Darling: Wenn man mehrere Visualisierungen gemacht hat, wird man </a:t>
            </a:r>
            <a:r>
              <a:rPr lang="de-DE" dirty="0" err="1"/>
              <a:t>favoriten</a:t>
            </a:r>
            <a:r>
              <a:rPr lang="de-DE" dirty="0"/>
              <a:t> haben, die man versucht überall drüber zu stülpen. Wenn man aber strategisch vorgeht, sucht man eher das am besten passende aus.</a:t>
            </a:r>
          </a:p>
          <a:p>
            <a:endParaRPr lang="de-DE" dirty="0"/>
          </a:p>
          <a:p>
            <a:r>
              <a:rPr lang="de-DE" dirty="0"/>
              <a:t>Und auf diesen vier Phasen bauen wir auch gemeinsam diese Vorlesung auf. Aber vorher schauen wir uns noch an, was es </a:t>
            </a:r>
            <a:r>
              <a:rPr lang="de-DE" dirty="0" err="1"/>
              <a:t>eigtnlich</a:t>
            </a:r>
            <a:r>
              <a:rPr lang="de-DE" dirty="0"/>
              <a:t> bedeutet von gutem Design zu sprechen.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394893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Dieter Rams hat mal 10 Design regeln aufgestellt</a:t>
            </a:r>
          </a:p>
          <a:p>
            <a:r>
              <a:rPr lang="de-DE" dirty="0"/>
              <a:t>Deutscher Industriedesigner</a:t>
            </a:r>
          </a:p>
          <a:p>
            <a:r>
              <a:rPr lang="de-DE" dirty="0"/>
              <a:t>Daraus lassen sich auch für die Datenvisualisierung einige Ding ableiten und zwar vor allem die drei Prinzipien der guten Visualisierung</a:t>
            </a:r>
          </a:p>
        </p:txBody>
      </p:sp>
      <p:sp>
        <p:nvSpPr>
          <p:cNvPr id="4" name="Foliennummernplatzhalt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229014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Drei Prinzipien guter </a:t>
            </a:r>
            <a:r>
              <a:rPr lang="de-DE" dirty="0" err="1"/>
              <a:t>Visualisierunf</a:t>
            </a:r>
            <a:r>
              <a:rPr lang="de-DE" dirty="0"/>
              <a:t> sind </a:t>
            </a:r>
            <a:r>
              <a:rPr lang="de-DE" dirty="0" err="1"/>
              <a:t>Verttrauenswürdigkeit</a:t>
            </a:r>
            <a:r>
              <a:rPr lang="de-DE" dirty="0"/>
              <a:t>, Zugänglichkeit und Eleganz. Mit den dazugehörigen Fragen</a:t>
            </a:r>
          </a:p>
          <a:p>
            <a:r>
              <a:rPr lang="de-DE" dirty="0"/>
              <a:t>Im folgenden versuchen wir mal die drei Punkte guten Designs auf die 10 Regel von Dieter Rams zu mappen.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4014657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einfach auf Dieter Rams zu mappen.</a:t>
            </a:r>
          </a:p>
          <a:p>
            <a:endParaRPr lang="de-DE" dirty="0"/>
          </a:p>
          <a:p>
            <a:r>
              <a:rPr lang="de-DE" dirty="0"/>
              <a:t>Um von euerer Zielgruppe erst genommen zu werden ist es super wichtig Vertrauen zu schaffen.</a:t>
            </a:r>
          </a:p>
          <a:p>
            <a:r>
              <a:rPr lang="de-DE" dirty="0"/>
              <a:t>Das kommt gleich als erstes Prinzip, da ihr ohne Vertrauen auch gleich wieder gehen könnt. Die Botschaft wird nicht bei der Zielgruppe ankommen.</a:t>
            </a:r>
          </a:p>
          <a:p>
            <a:r>
              <a:rPr lang="de-DE" dirty="0"/>
              <a:t>Wichtig ist hier zwischen Echtheit und Ehrlichkeit zu unterscheiden.</a:t>
            </a:r>
          </a:p>
          <a:p>
            <a:r>
              <a:rPr lang="de-DE" dirty="0"/>
              <a:t>Daten müssen echt sein, das steht außer Frage. Wer mit gefakten Daten antanzt braucht gar nicht erst loszulegen und es wird hinterher wahrscheinlich auch rauskommen. </a:t>
            </a:r>
          </a:p>
          <a:p>
            <a:r>
              <a:rPr lang="de-DE" dirty="0"/>
              <a:t>Mit der Ehrlichkeit sieht es da schon anders aus. Man kann in den meisten Daten mehrere Wahrheiten finden. Beispielsweise indem man Daten filtert oder ausschnitte zeigt. Es könnte aber auch sein, dass einfach unnormale Darstellungsarten eingesetzt werden um Leute zu manipulieren.</a:t>
            </a:r>
          </a:p>
          <a:p>
            <a:r>
              <a:rPr lang="de-DE" dirty="0"/>
              <a:t>Der versuch einen Aufschrei zu erzielen und so Bekanntheit oder Reichweite zu bekommen sind verlockend, haben aber nichts mit Ehrlichkeit zu tun.</a:t>
            </a:r>
          </a:p>
          <a:p>
            <a:endParaRPr lang="de-DE" dirty="0"/>
          </a:p>
          <a:p>
            <a:r>
              <a:rPr lang="de-DE" dirty="0"/>
              <a:t>Schauen wir uns mal Ein Beispiel an</a:t>
            </a:r>
          </a:p>
        </p:txBody>
      </p:sp>
      <p:sp>
        <p:nvSpPr>
          <p:cNvPr id="4" name="Foliennummernplatzhalter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119532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Hat das Setup ihrer Rechner geklappt?</a:t>
            </a:r>
          </a:p>
        </p:txBody>
      </p:sp>
      <p:sp>
        <p:nvSpPr>
          <p:cNvPr id="4" name="Foliennummernplatzhalt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33648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seht ihr hier bzw. was lest ihr aus der Grafik?</a:t>
            </a:r>
          </a:p>
          <a:p>
            <a:r>
              <a:rPr lang="de-DE" dirty="0"/>
              <a:t>Mitte der 90er Anfang der 2000er meiste Waffentote oder?</a:t>
            </a:r>
          </a:p>
          <a:p>
            <a:r>
              <a:rPr lang="de-DE" dirty="0"/>
              <a:t>Dann seid ihr reingefallen.</a:t>
            </a:r>
          </a:p>
          <a:p>
            <a:r>
              <a:rPr lang="de-DE" dirty="0"/>
              <a:t>Hier wurde die Y-Achse invertiert. 0 ist also ganz oben.</a:t>
            </a:r>
          </a:p>
          <a:p>
            <a:r>
              <a:rPr lang="de-DE" dirty="0"/>
              <a:t>Schaut man sich das mal invertiert an also so wie man normalerweise Graphen liest, sieht das schon anders aus.</a:t>
            </a:r>
          </a:p>
        </p:txBody>
      </p:sp>
      <p:sp>
        <p:nvSpPr>
          <p:cNvPr id="4" name="Foliennummernplatzhalt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4117233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Problematisch ist hier nicht unbedingt direkt das umdrehen der Y-Achse. </a:t>
            </a:r>
          </a:p>
          <a:p>
            <a:r>
              <a:rPr lang="de-DE" dirty="0"/>
              <a:t>Visuell baut sich aber durch die 1000er Linie ein weißer Berg aufbaut. Der Betrachter denkt also das Weiße wäre der Graph.</a:t>
            </a:r>
          </a:p>
          <a:p>
            <a:r>
              <a:rPr lang="de-DE" dirty="0"/>
              <a:t>Ohne die Achse schon viel weniger schlimm. Noch ein Beispiel</a:t>
            </a:r>
          </a:p>
        </p:txBody>
      </p:sp>
      <p:sp>
        <p:nvSpPr>
          <p:cNvPr id="4" name="Foliennummernplatzhalter 3"/>
          <p:cNvSpPr>
            <a:spLocks noGrp="1"/>
          </p:cNvSpPr>
          <p:nvPr>
            <p:ph type="sldNum" sz="quarter" idx="5"/>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284383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denkt ihr hier?</a:t>
            </a:r>
          </a:p>
          <a:p>
            <a:r>
              <a:rPr lang="de-DE" dirty="0"/>
              <a:t>Reißerisch ja – Da man auch runter tropfendes Blut interpretieren kann.</a:t>
            </a:r>
          </a:p>
          <a:p>
            <a:r>
              <a:rPr lang="de-DE" dirty="0"/>
              <a:t>Aber man erkennt aus den weißen dingen keinen Berg, sondern es ist schon möglich, das rote als Graph zu </a:t>
            </a:r>
            <a:r>
              <a:rPr lang="de-DE" dirty="0" err="1"/>
              <a:t>erkennnen</a:t>
            </a:r>
            <a:r>
              <a:rPr lang="de-DE" dirty="0"/>
              <a:t> und es ist also eher nicht irreführend. Aber das ist natürlich ein schmaler Grad.</a:t>
            </a:r>
          </a:p>
          <a:p>
            <a:r>
              <a:rPr lang="de-DE" dirty="0"/>
              <a:t>Außerdem sind auf der Seite viele Grafiken, die untergebracht werden wollen und die dem Betrachter schonmal sagen hier gibt’s einiges anzuschauen. </a:t>
            </a:r>
          </a:p>
          <a:p>
            <a:r>
              <a:rPr lang="de-DE" dirty="0"/>
              <a:t>Also die Zusammenstellung und damit die Komplexität der gesamten Visualisierung fordern den Betrachter auf genauer hinzuschauen.</a:t>
            </a:r>
          </a:p>
          <a:p>
            <a:r>
              <a:rPr lang="de-DE" dirty="0"/>
              <a:t>Beim anderen dachte man ja mehr oder wenige „</a:t>
            </a:r>
            <a:r>
              <a:rPr lang="de-DE" dirty="0" err="1"/>
              <a:t>achja</a:t>
            </a:r>
            <a:r>
              <a:rPr lang="de-DE" dirty="0"/>
              <a:t> ein einfacher Liniengraph.“</a:t>
            </a:r>
          </a:p>
          <a:p>
            <a:r>
              <a:rPr lang="de-DE" dirty="0"/>
              <a:t>Also ich finde es ok</a:t>
            </a:r>
          </a:p>
        </p:txBody>
      </p:sp>
      <p:sp>
        <p:nvSpPr>
          <p:cNvPr id="4" name="Foliennummernplatzhalter 3"/>
          <p:cNvSpPr>
            <a:spLocks noGrp="1"/>
          </p:cNvSpPr>
          <p:nvPr>
            <p:ph type="sldNum" sz="quarter" idx="5"/>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2960773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Zusammenfassend gilt also: Um zu überprüfen ob eure Visualisierung vertrauenswürdig ist stellt euch diese Frage</a:t>
            </a:r>
          </a:p>
          <a:p>
            <a:endParaRPr lang="de-DE" dirty="0"/>
          </a:p>
          <a:p>
            <a:r>
              <a:rPr lang="de-DE" dirty="0"/>
              <a:t>Fragen von Folie lesen!</a:t>
            </a:r>
          </a:p>
          <a:p>
            <a:endParaRPr lang="de-DE" dirty="0"/>
          </a:p>
          <a:p>
            <a:r>
              <a:rPr lang="de-DE" dirty="0"/>
              <a:t>Und wenn ihr zu dem Schluss kommt, dass ihr die Daten klar in ihrer wahren Kernaussage wiedergebt, dann ist es auch vertrauenswürdig.</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215734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dirty="0"/>
              <a:t>Das nächste Prinzip wäre die Zugänglichkeit. Die Bedeutung der drei Punkte ist schon etwas schwieriger.</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930021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Ob etwas brauchbar ist, können wir mit Relevanz gleichsetzen.</a:t>
            </a:r>
          </a:p>
          <a:p>
            <a:r>
              <a:rPr lang="de-DE" dirty="0"/>
              <a:t>Bei der Zugänglichkeit geht es vor allem um das Thema Zielgruppe</a:t>
            </a:r>
          </a:p>
          <a:p>
            <a:r>
              <a:rPr lang="de-DE" dirty="0"/>
              <a:t>Dazu gibt es ein schönes Zitat von Lena Gröger, einer Wissenschaftsjournalistin:</a:t>
            </a:r>
          </a:p>
          <a:p>
            <a:r>
              <a:rPr lang="de-DE" dirty="0"/>
              <a:t>ZITST LESEN</a:t>
            </a:r>
          </a:p>
          <a:p>
            <a:r>
              <a:rPr lang="de-DE" dirty="0"/>
              <a:t>Was sie sagen will ist: Ihr könnt noch so viel Arbeit in eine wunderhübsche Grafik stecken, wenn eure Zielgruppe das nicht relevant findet habt ihr deren Vertrauen verloren.</a:t>
            </a:r>
          </a:p>
          <a:p>
            <a:endParaRPr lang="de-DE" dirty="0"/>
          </a:p>
          <a:p>
            <a:r>
              <a:rPr lang="de-DE" dirty="0"/>
              <a:t>Fragt euch also: ist das irrelevant oder doch irre relevant :-P</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2091469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zweite Punkt für die Zugänglichkeit ist die Verständlichkeit.</a:t>
            </a:r>
          </a:p>
          <a:p>
            <a:r>
              <a:rPr lang="de-DE" dirty="0"/>
              <a:t>Neue Diagramme, die die Welt noch nie gesehen hat erhöhen das Risiko, falsch verstanden zu werden oder eure Zielgruppe vollkommen zu verwirren</a:t>
            </a:r>
          </a:p>
          <a:p>
            <a:r>
              <a:rPr lang="de-DE" dirty="0"/>
              <a:t>Wieviel Zeit haben eure Betrachter für eine Visualisierung? Müssen sie in 2 Sekunden verstanden haben was abgeht? Dann nehmt ein ganz klares einfaches Chart. Haben sie ewig Zeit und ihr könnt vielleicht erklären: Packt Komplexität rein um auch interessante Aspekte aufzuzeigen</a:t>
            </a:r>
          </a:p>
          <a:p>
            <a:r>
              <a:rPr lang="de-DE" dirty="0"/>
              <a:t>Überlegt euch zu Beginn, welches Medium zur Präsentation eingesetzt wird. Denn Kleiner Text auf dem Smartphone ist genau so doof wie Animationen und Tooltips auf Papier.</a:t>
            </a:r>
          </a:p>
          <a:p>
            <a:r>
              <a:rPr lang="de-DE" dirty="0"/>
              <a:t>Versucht also dem Betrachter Zugang durch das Erzeugen von Verständnis zu gewähren.</a:t>
            </a:r>
          </a:p>
          <a:p>
            <a:endParaRPr lang="de-DE" dirty="0"/>
          </a:p>
          <a:p>
            <a:r>
              <a:rPr lang="de-DE" dirty="0"/>
              <a:t>Der Dritte Aspekt, die Unaufdringlichkeit ist denke ich klar. Viel zu komplexe, herausstechende, bunte, vollgepackte extreme Visualisierungen schrecken eher ab und erzeugen genau das Gegenteil von Zugang zu euren Informationen. Also unaufdringlich zu sein kann helfen.</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3155926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dritte Prinzip guten Designs ist die Eleganz.</a:t>
            </a:r>
          </a:p>
          <a:p>
            <a:r>
              <a:rPr lang="de-DE" dirty="0"/>
              <a:t>Ein Design sollte ästhetisch, konsequent und wenig Design sein.</a:t>
            </a:r>
          </a:p>
          <a:p>
            <a:r>
              <a:rPr lang="de-DE" dirty="0"/>
              <a:t>Aus Designer Sicht eine der wichtigsten Regeln, die fast jeder kennt und fast niemand anwendet: Weniger ist Mehr!</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3920019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Zitat von Edward </a:t>
            </a:r>
            <a:r>
              <a:rPr lang="de-DE" dirty="0" err="1"/>
              <a:t>Tufte</a:t>
            </a:r>
            <a:r>
              <a:rPr lang="de-DE" dirty="0"/>
              <a:t>, das es sehr gut auf den Punkt bringt.</a:t>
            </a:r>
          </a:p>
          <a:p>
            <a:r>
              <a:rPr lang="de-DE" dirty="0"/>
              <a:t>ZITAT</a:t>
            </a:r>
          </a:p>
          <a:p>
            <a:r>
              <a:rPr lang="de-DE" dirty="0"/>
              <a:t>Hier dreht sich alles um Relevanz, Gründlichkeit und Style</a:t>
            </a:r>
          </a:p>
          <a:p>
            <a:r>
              <a:rPr lang="de-DE" dirty="0"/>
              <a:t>Gründlichkeit: Jede Minipixel Verschiebung kann dazu führen dass die Betrachter abgelenkt werden oder das wesentliche verpassen.</a:t>
            </a:r>
          </a:p>
          <a:p>
            <a:r>
              <a:rPr lang="de-DE" dirty="0"/>
              <a:t>Style: Alle muss durchdacht sein. Farbe, Form, </a:t>
            </a:r>
            <a:r>
              <a:rPr lang="de-DE" dirty="0" err="1"/>
              <a:t>konsistenz</a:t>
            </a:r>
            <a:r>
              <a:rPr lang="de-DE" dirty="0"/>
              <a:t>, Anordnung muss eine klare Sprache sprechen</a:t>
            </a:r>
          </a:p>
          <a:p>
            <a:r>
              <a:rPr lang="de-DE" dirty="0"/>
              <a:t>Und dann habt ihr ein Design, das funktioniert, das euren Betrachter mitnimmt.</a:t>
            </a:r>
          </a:p>
        </p:txBody>
      </p:sp>
      <p:sp>
        <p:nvSpPr>
          <p:cNvPr id="4" name="Foliennummernplatzhalter 3"/>
          <p:cNvSpPr>
            <a:spLocks noGrp="1"/>
          </p:cNvSpPr>
          <p:nvPr>
            <p:ph type="sldNum" sz="quarter" idx="5"/>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3094370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kommen wir zu den drei Punkte, die bisher nicht untergekommen sind</a:t>
            </a:r>
          </a:p>
          <a:p>
            <a:r>
              <a:rPr lang="de-DE" dirty="0"/>
              <a:t>Innovativ, langlebig, umweltfreundlich</a:t>
            </a:r>
          </a:p>
          <a:p>
            <a:endParaRPr lang="de-DE" dirty="0"/>
          </a:p>
          <a:p>
            <a:r>
              <a:rPr lang="de-DE" dirty="0"/>
              <a:t>Diese Drei Punkte sind ein wenig dem Ursprung Dieter Rams geschuldet. </a:t>
            </a:r>
          </a:p>
          <a:p>
            <a:r>
              <a:rPr lang="de-DE" dirty="0"/>
              <a:t>Er war Industriedesigner. </a:t>
            </a:r>
          </a:p>
          <a:p>
            <a:r>
              <a:rPr lang="de-DE" dirty="0"/>
              <a:t>Klar sind eure Visualisierungen wahrscheinlich umweltfreundlicher wenn ihr sie euren 1000 Kunden digital zur Verfügung stellt anstatt sie auszudrucken. Aber ihm ging es hier vielmehr darum keine Wegwerfprodukte zu designen. Was direkt mit der Langlebigkeit zusammenspielt. Diesen Punkt könnt ihr durchaus gut anwenden. Indem ihr beispielsweise kontinuierlich wachsende </a:t>
            </a:r>
            <a:r>
              <a:rPr lang="de-DE" dirty="0" err="1"/>
              <a:t>Visualisierugen</a:t>
            </a:r>
            <a:r>
              <a:rPr lang="de-DE" dirty="0"/>
              <a:t> anfertigt anstatt jedes Jahr wenn neue Zahlen reinkommen, das Rad neu zu erfinden.</a:t>
            </a:r>
          </a:p>
          <a:p>
            <a:endParaRPr lang="de-DE" dirty="0"/>
          </a:p>
          <a:p>
            <a:r>
              <a:rPr lang="de-DE" dirty="0"/>
              <a:t>Und Innovativ ist ein gefährlicher Punkt. Ja seid innovativ und versucht Betrachtern neue Ideen zu geben, aber seid auch wieder nicht so innovativ, dass es niemand mehr versteht ;-), sonst zerstört ihr die Zugänglichkeit.</a:t>
            </a:r>
          </a:p>
          <a:p>
            <a:endParaRPr lang="de-DE" dirty="0"/>
          </a:p>
          <a:p>
            <a:r>
              <a:rPr lang="de-DE" dirty="0"/>
              <a:t>Und damit haben wir auch schon das Kapitel der Grundlagen abgeschlossen und steigen im nächsten Kapitel in den Prozess der </a:t>
            </a:r>
            <a:r>
              <a:rPr lang="de-DE" dirty="0" err="1"/>
              <a:t>Visualiserung</a:t>
            </a:r>
            <a:r>
              <a:rPr lang="de-DE" dirty="0"/>
              <a:t> ein. Noch ohne Graphen, Farben und Animationen. Die kommen später. Aber alles hat einen Anfang.</a:t>
            </a:r>
          </a:p>
        </p:txBody>
      </p:sp>
      <p:sp>
        <p:nvSpPr>
          <p:cNvPr id="4" name="Foliennummernplatzhalt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116923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lienbildplatzhalter 1">
            <a:extLst>
              <a:ext uri="{FF2B5EF4-FFF2-40B4-BE49-F238E27FC236}">
                <a16:creationId xmlns:a16="http://schemas.microsoft.com/office/drawing/2014/main" id="{B5F4373D-1B8D-4333-B8C0-EBCC779CC832}"/>
              </a:ext>
            </a:extLst>
          </p:cNvPr>
          <p:cNvSpPr>
            <a:spLocks noGrp="1" noRot="1" noChangeAspect="1" noChangeArrowheads="1" noTextEdit="1"/>
          </p:cNvSpPr>
          <p:nvPr>
            <p:ph type="sldImg"/>
          </p:nvPr>
        </p:nvSpPr>
        <p:spPr>
          <a:ln/>
        </p:spPr>
      </p:sp>
      <p:sp>
        <p:nvSpPr>
          <p:cNvPr id="11267" name="Notizenplatzhalter 2">
            <a:extLst>
              <a:ext uri="{FF2B5EF4-FFF2-40B4-BE49-F238E27FC236}">
                <a16:creationId xmlns:a16="http://schemas.microsoft.com/office/drawing/2014/main" id="{7E2F5540-EDBD-4083-8413-38DDBADD6473}"/>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Für alle die nicht von hier sind und denen die Bundesliga egal ist: Freiburg ist übrigens hier </a:t>
            </a:r>
            <a:r>
              <a:rPr lang="de-DE" altLang="de-DE" dirty="0">
                <a:latin typeface="Arial" panose="020B0604020202020204" pitchFamily="34" charset="0"/>
                <a:cs typeface="Arial" panose="020B0604020202020204" pitchFamily="34" charset="0"/>
                <a:sym typeface="Wingdings" panose="05000000000000000000" pitchFamily="2" charset="2"/>
              </a:rPr>
              <a:t> und für alle die von nördlicher kommen: ja es gibt noch was südlicheres als Stuttgart.</a:t>
            </a:r>
          </a:p>
          <a:p>
            <a:r>
              <a:rPr lang="de-DE" altLang="de-DE" dirty="0">
                <a:latin typeface="Arial" panose="020B0604020202020204" pitchFamily="34" charset="0"/>
                <a:cs typeface="Arial" panose="020B0604020202020204" pitchFamily="34" charset="0"/>
                <a:sym typeface="Wingdings" panose="05000000000000000000" pitchFamily="2" charset="2"/>
              </a:rPr>
              <a:t>Am </a:t>
            </a:r>
            <a:r>
              <a:rPr lang="de-DE" altLang="de-DE" dirty="0" err="1">
                <a:latin typeface="Arial" panose="020B0604020202020204" pitchFamily="34" charset="0"/>
                <a:cs typeface="Arial" panose="020B0604020202020204" pitchFamily="34" charset="0"/>
                <a:sym typeface="Wingdings" panose="05000000000000000000" pitchFamily="2" charset="2"/>
              </a:rPr>
              <a:t>wärmesten</a:t>
            </a:r>
            <a:r>
              <a:rPr lang="de-DE" altLang="de-DE" dirty="0">
                <a:latin typeface="Arial" panose="020B0604020202020204" pitchFamily="34" charset="0"/>
                <a:cs typeface="Arial" panose="020B0604020202020204" pitchFamily="34" charset="0"/>
                <a:sym typeface="Wingdings" panose="05000000000000000000" pitchFamily="2" charset="2"/>
              </a:rPr>
              <a:t> und die meisten sonnenstunden Deutschlands!</a:t>
            </a:r>
          </a:p>
          <a:p>
            <a:endParaRPr lang="de-DE" altLang="de-DE" dirty="0">
              <a:latin typeface="Arial" panose="020B0604020202020204" pitchFamily="34" charset="0"/>
              <a:cs typeface="Arial" panose="020B0604020202020204" pitchFamily="34" charset="0"/>
              <a:sym typeface="Wingdings" panose="05000000000000000000" pitchFamily="2" charset="2"/>
            </a:endParaRPr>
          </a:p>
          <a:p>
            <a:r>
              <a:rPr lang="de-DE" altLang="de-DE" dirty="0"/>
              <a:t>Ca. 2000 Mitarbeiter</a:t>
            </a:r>
          </a:p>
          <a:p>
            <a:r>
              <a:rPr lang="de-DE" altLang="de-DE" dirty="0"/>
              <a:t>Stark wachsend</a:t>
            </a:r>
          </a:p>
          <a:p>
            <a:r>
              <a:rPr lang="de-DE" altLang="de-DE" dirty="0"/>
              <a:t>Träger des Innovationspreises</a:t>
            </a:r>
          </a:p>
          <a:p>
            <a:r>
              <a:rPr lang="de-DE" altLang="de-DE" dirty="0"/>
              <a:t>Marktführer in vielen Sparten</a:t>
            </a:r>
          </a:p>
          <a:p>
            <a:endParaRPr lang="de-DE" altLang="de-DE" dirty="0"/>
          </a:p>
          <a:p>
            <a:endParaRPr lang="de-DE" altLang="de-DE" dirty="0">
              <a:latin typeface="Arial" panose="020B0604020202020204" pitchFamily="34" charset="0"/>
              <a:cs typeface="Arial" panose="020B0604020202020204" pitchFamily="34" charset="0"/>
            </a:endParaRPr>
          </a:p>
        </p:txBody>
      </p:sp>
      <p:sp>
        <p:nvSpPr>
          <p:cNvPr id="11268" name="Foliennummernplatzhalter 3">
            <a:extLst>
              <a:ext uri="{FF2B5EF4-FFF2-40B4-BE49-F238E27FC236}">
                <a16:creationId xmlns:a16="http://schemas.microsoft.com/office/drawing/2014/main" id="{ADB06BA3-71EB-4963-93FB-0443C2BD580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A4C1CB0-4B83-4B53-AF32-41D5F6A4BAB3}" type="slidenum">
              <a:rPr lang="de-DE" altLang="de-DE" smtClean="0"/>
              <a:pPr/>
              <a:t>5</a:t>
            </a:fld>
            <a:endParaRPr lang="de-DE" alt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2466962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starten mit dem Ersten Teilprozess des 1. Hauptprozesses , dem </a:t>
            </a:r>
            <a:r>
              <a:rPr lang="de-DE" dirty="0" err="1"/>
              <a:t>Formulating</a:t>
            </a:r>
            <a:r>
              <a:rPr lang="de-DE" dirty="0"/>
              <a:t> </a:t>
            </a:r>
            <a:r>
              <a:rPr lang="de-DE" dirty="0" err="1"/>
              <a:t>your</a:t>
            </a:r>
            <a:r>
              <a:rPr lang="de-DE" dirty="0"/>
              <a:t> Brief als Teil des Hidden </a:t>
            </a:r>
            <a:r>
              <a:rPr lang="de-DE" dirty="0" err="1"/>
              <a:t>Thinkings</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3023041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Grundsätzlich machen wir uns in diesem Schritt über zwei Dinge Gedanken. Welche Rahmenbedingungen hat das Projekt und welches Erlebnis möchten wir dem Nutzer offenbaren.</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Die Rahmenbedingungen bestehen aus drei Teilaspekten: Motivation Beteiligte und Liefergegenstände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Motivation</a:t>
            </a:r>
          </a:p>
          <a:p>
            <a:pPr marL="1257117" marR="0" lvl="1"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Wieso gibt es das Projekt?</a:t>
            </a:r>
          </a:p>
          <a:p>
            <a:pPr marL="1257117" lvl="1" indent="-342900">
              <a:buFont typeface="Arial" panose="020B0604020202020204" pitchFamily="34" charset="0"/>
              <a:buChar char="•"/>
            </a:pPr>
            <a:r>
              <a:rPr lang="de-DE" dirty="0"/>
              <a:t>Ist es ein Freizeit oder professionelles Projekt?</a:t>
            </a:r>
          </a:p>
          <a:p>
            <a:pPr marL="1257117" lvl="1" indent="-342900">
              <a:buFont typeface="Arial" panose="020B0604020202020204" pitchFamily="34" charset="0"/>
              <a:buChar char="•"/>
            </a:pPr>
            <a:r>
              <a:rPr lang="de-DE" dirty="0"/>
              <a:t>Welche Motivation steckt dahinter? Was möchte ich herausfinden? Oder möchte vielleicht auch jemand anderes etwas herausfinden?</a:t>
            </a:r>
          </a:p>
          <a:p>
            <a:pPr marL="342900" lvl="0" indent="-342900">
              <a:buFont typeface="Arial" panose="020B0604020202020204" pitchFamily="34" charset="0"/>
              <a:buChar char="•"/>
            </a:pPr>
            <a:r>
              <a:rPr lang="de-DE" dirty="0"/>
              <a:t>Beteiligte</a:t>
            </a:r>
          </a:p>
          <a:p>
            <a:pPr marL="1257117" lvl="1" indent="-342900">
              <a:buFont typeface="Arial" panose="020B0604020202020204" pitchFamily="34" charset="0"/>
              <a:buChar char="•"/>
            </a:pPr>
            <a:r>
              <a:rPr lang="de-DE" dirty="0"/>
              <a:t>Stakeholder: Wer ist beteiligt? Auftraggeber? Wer hat ansonsten Interesse daran oder ist beteiligt?</a:t>
            </a:r>
          </a:p>
          <a:p>
            <a:pPr marL="1257117" lvl="1" indent="-342900">
              <a:buFont typeface="Arial" panose="020B0604020202020204" pitchFamily="34" charset="0"/>
              <a:buChar char="•"/>
            </a:pPr>
            <a:r>
              <a:rPr lang="de-DE" dirty="0"/>
              <a:t>Zielgruppe: Wieso ist die Zielgruppe die ZG? Wollen oder müssen sie das hören? Warum wollen sie es hören? Welche Vorbildung haben sie? Welche u</a:t>
            </a:r>
          </a:p>
          <a:p>
            <a:pPr marL="1257117" lvl="1" indent="-342900">
              <a:buFont typeface="Arial" panose="020B0604020202020204" pitchFamily="34" charset="0"/>
              <a:buChar char="•"/>
            </a:pPr>
            <a:r>
              <a:rPr lang="de-DE" dirty="0"/>
              <a:t>Unterstützung brauchen sie?</a:t>
            </a:r>
          </a:p>
          <a:p>
            <a:pPr marL="1257117" lvl="1" indent="-342900">
              <a:buFont typeface="Arial" panose="020B0604020202020204" pitchFamily="34" charset="0"/>
              <a:buChar char="•"/>
            </a:pPr>
            <a:r>
              <a:rPr lang="de-DE" dirty="0"/>
              <a:t>Visualisierer: Ihr und ihr müsst das alles bedenken und frühzeitig verstehen</a:t>
            </a:r>
          </a:p>
          <a:p>
            <a:pPr marL="342900" lvl="0" indent="-342900">
              <a:buFont typeface="Arial" panose="020B0604020202020204" pitchFamily="34" charset="0"/>
              <a:buChar char="•"/>
            </a:pPr>
            <a:r>
              <a:rPr lang="de-DE" dirty="0"/>
              <a:t>Liefergegenstände</a:t>
            </a:r>
          </a:p>
          <a:p>
            <a:pPr marL="1257117" lvl="1" indent="-342900">
              <a:buFont typeface="Arial" panose="020B0604020202020204" pitchFamily="34" charset="0"/>
              <a:buChar char="•"/>
            </a:pPr>
            <a:r>
              <a:rPr lang="de-DE" dirty="0"/>
              <a:t>Setting: Persönlich oder irgendwo anders? Kann man beispielsweise Dinge erklären falls Fragen aufkommen? Spielt die Visualisierung eine Hauptrolle oder im Hintergrund irgendwo?</a:t>
            </a:r>
          </a:p>
          <a:p>
            <a:pPr marL="1257117" lvl="1" indent="-342900">
              <a:buFont typeface="Arial" panose="020B0604020202020204" pitchFamily="34" charset="0"/>
              <a:buChar char="•"/>
            </a:pPr>
            <a:r>
              <a:rPr lang="de-DE" dirty="0"/>
              <a:t>Medium: Verschiedene Formate? </a:t>
            </a:r>
            <a:r>
              <a:rPr lang="de-DE" dirty="0" err="1"/>
              <a:t>Slides</a:t>
            </a:r>
            <a:r>
              <a:rPr lang="de-DE" dirty="0"/>
              <a:t>? Webseite? Film? Wenn ich </a:t>
            </a:r>
            <a:r>
              <a:rPr lang="de-DE" dirty="0" err="1"/>
              <a:t>Slides</a:t>
            </a:r>
            <a:r>
              <a:rPr lang="de-DE" dirty="0"/>
              <a:t> mache kann ich nicht interaktiv sein</a:t>
            </a:r>
          </a:p>
          <a:p>
            <a:pPr marL="1257117" lvl="1" indent="-342900">
              <a:buFont typeface="Arial" panose="020B0604020202020204" pitchFamily="34" charset="0"/>
              <a:buChar char="•"/>
            </a:pPr>
            <a:r>
              <a:rPr lang="de-DE" dirty="0"/>
              <a:t>Umfang: Wie viele Visualisierungen müssen geliefert werden?</a:t>
            </a:r>
          </a:p>
          <a:p>
            <a:pPr marL="1257117" lvl="1" indent="-342900">
              <a:buFont typeface="Arial" panose="020B0604020202020204" pitchFamily="34" charset="0"/>
              <a:buChar char="•"/>
            </a:pPr>
            <a:r>
              <a:rPr lang="de-DE" dirty="0"/>
              <a:t>Frequenz: Ist es ein Einzelprojekt? Jede Woche oder Jährlich neue Auflage? Bei häufigen Projekten lohnt es sich Zeit zu investieren einen Automatismus zu etablieren.</a:t>
            </a:r>
          </a:p>
          <a:p>
            <a:pPr marL="1257117" lvl="1" indent="-342900">
              <a:buFont typeface="Arial" panose="020B0604020202020204" pitchFamily="34" charset="0"/>
              <a:buChar char="•"/>
            </a:pPr>
            <a:endParaRPr lang="de-DE" dirty="0"/>
          </a:p>
          <a:p>
            <a:pPr marL="1257117" lvl="1" indent="-342900">
              <a:buFont typeface="Arial" panose="020B0604020202020204" pitchFamily="34" charset="0"/>
              <a:buChar char="•"/>
            </a:pPr>
            <a:endParaRPr lang="de-DE" dirty="0"/>
          </a:p>
          <a:p>
            <a:pPr marL="1257117" lvl="1" indent="-34290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401608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zweite Punkt dieses Schritts ist neben den Rahmenbedingungen das Erlebnis.</a:t>
            </a:r>
          </a:p>
          <a:p>
            <a:r>
              <a:rPr lang="de-DE" dirty="0"/>
              <a:t>Fragt euch, welchen Zweck eure Visualisierung erfüllen soll.</a:t>
            </a:r>
          </a:p>
          <a:p>
            <a:r>
              <a:rPr lang="de-DE" dirty="0"/>
              <a:t>Das Erlebnis kann man in drei Kategorien unterteilen</a:t>
            </a:r>
          </a:p>
          <a:p>
            <a:r>
              <a:rPr lang="de-DE" dirty="0" err="1"/>
              <a:t>Explanatory</a:t>
            </a:r>
            <a:r>
              <a:rPr lang="de-DE" dirty="0"/>
              <a:t>:</a:t>
            </a:r>
          </a:p>
          <a:p>
            <a:r>
              <a:rPr lang="de-DE" dirty="0"/>
              <a:t>	Alles wird erläutert. </a:t>
            </a:r>
          </a:p>
          <a:p>
            <a:r>
              <a:rPr lang="de-DE" dirty="0"/>
              <a:t>	Auf </a:t>
            </a:r>
            <a:r>
              <a:rPr lang="de-DE" dirty="0" err="1"/>
              <a:t>wichiges</a:t>
            </a:r>
            <a:r>
              <a:rPr lang="de-DE" dirty="0"/>
              <a:t> wird aktiv hingewiesen, durch Sprache oder aber auch durch Farbe</a:t>
            </a:r>
          </a:p>
          <a:p>
            <a:r>
              <a:rPr lang="de-DE" dirty="0"/>
              <a:t>	Sehr aktive Rolle des Visualisierers</a:t>
            </a:r>
          </a:p>
          <a:p>
            <a:r>
              <a:rPr lang="de-DE" dirty="0" err="1"/>
              <a:t>Exploratory</a:t>
            </a:r>
            <a:r>
              <a:rPr lang="de-DE" dirty="0"/>
              <a:t>:</a:t>
            </a:r>
          </a:p>
          <a:p>
            <a:r>
              <a:rPr lang="de-DE" dirty="0"/>
              <a:t>	Der Nutzer bekommt </a:t>
            </a:r>
            <a:r>
              <a:rPr lang="de-DE" dirty="0" err="1"/>
              <a:t>zielich</a:t>
            </a:r>
            <a:r>
              <a:rPr lang="de-DE" dirty="0"/>
              <a:t> neutrale rohe Daten, kann aber aktiv Dinge beeinflussen</a:t>
            </a:r>
          </a:p>
          <a:p>
            <a:r>
              <a:rPr lang="de-DE" dirty="0"/>
              <a:t>	Er muss selbst interessantes finden</a:t>
            </a:r>
          </a:p>
          <a:p>
            <a:r>
              <a:rPr lang="de-DE" dirty="0"/>
              <a:t>	Es können </a:t>
            </a:r>
            <a:r>
              <a:rPr lang="de-DE" dirty="0" err="1"/>
              <a:t>zb</a:t>
            </a:r>
            <a:r>
              <a:rPr lang="de-DE" dirty="0"/>
              <a:t>. Filter geboten werden um Dinge zu erforschen</a:t>
            </a:r>
          </a:p>
          <a:p>
            <a:r>
              <a:rPr lang="de-DE" dirty="0"/>
              <a:t>	Z.B. Kartenmaterial mit Daten drauf</a:t>
            </a:r>
          </a:p>
          <a:p>
            <a:r>
              <a:rPr lang="de-DE" dirty="0" err="1"/>
              <a:t>Exhibitory</a:t>
            </a:r>
            <a:r>
              <a:rPr lang="de-DE" dirty="0"/>
              <a:t>:</a:t>
            </a:r>
          </a:p>
          <a:p>
            <a:r>
              <a:rPr lang="de-DE" dirty="0"/>
              <a:t>	Ein Ding dazwischen</a:t>
            </a:r>
          </a:p>
          <a:p>
            <a:r>
              <a:rPr lang="de-DE" dirty="0"/>
              <a:t>	Einfach nur Darstellung der Daten</a:t>
            </a:r>
          </a:p>
          <a:p>
            <a:r>
              <a:rPr lang="de-DE" dirty="0"/>
              <a:t>	Ohne aber interaktiv irgendwas erforschen zu können</a:t>
            </a:r>
          </a:p>
          <a:p>
            <a:r>
              <a:rPr lang="de-DE" dirty="0"/>
              <a:t>	Z.B. Tabelle mit Daten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2540084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Exhibitory</a:t>
            </a:r>
            <a:r>
              <a:rPr lang="de-DE" dirty="0"/>
              <a:t>:</a:t>
            </a:r>
          </a:p>
          <a:p>
            <a:r>
              <a:rPr lang="de-DE" dirty="0"/>
              <a:t>	Einfach nur Darstellung der Daten</a:t>
            </a:r>
          </a:p>
          <a:p>
            <a:r>
              <a:rPr lang="de-DE" dirty="0"/>
              <a:t>	Nutzer muss selbst Schlüsse ziehen</a:t>
            </a:r>
          </a:p>
          <a:p>
            <a:r>
              <a:rPr lang="de-DE" dirty="0"/>
              <a:t>	Ohne aber interaktiv irgendwas erforschen zu können</a:t>
            </a:r>
          </a:p>
          <a:p>
            <a:r>
              <a:rPr lang="de-DE" dirty="0"/>
              <a:t>	Z.B. Tabelle mit Daten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3695224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Exploratory</a:t>
            </a:r>
            <a:r>
              <a:rPr lang="de-DE" dirty="0"/>
              <a:t>:</a:t>
            </a:r>
          </a:p>
          <a:p>
            <a:r>
              <a:rPr lang="de-DE" dirty="0"/>
              <a:t>	Der Nutzer bekommt </a:t>
            </a:r>
            <a:r>
              <a:rPr lang="de-DE" dirty="0" err="1"/>
              <a:t>zielich</a:t>
            </a:r>
            <a:r>
              <a:rPr lang="de-DE" dirty="0"/>
              <a:t> neutrale rohe Daten, kann aber aktiv Dinge beeinflussen</a:t>
            </a:r>
          </a:p>
          <a:p>
            <a:r>
              <a:rPr lang="de-DE" dirty="0"/>
              <a:t>	Er muss selbst interessantes finden</a:t>
            </a:r>
          </a:p>
          <a:p>
            <a:r>
              <a:rPr lang="de-DE" dirty="0"/>
              <a:t>	Es können </a:t>
            </a:r>
            <a:r>
              <a:rPr lang="de-DE" dirty="0" err="1"/>
              <a:t>zb</a:t>
            </a:r>
            <a:r>
              <a:rPr lang="de-DE" dirty="0"/>
              <a:t>. Filter geboten werden um Dinge zu erforschen</a:t>
            </a:r>
          </a:p>
          <a:p>
            <a:r>
              <a:rPr lang="de-DE" dirty="0"/>
              <a:t>	Z.B. Kartenmaterial mit Daten drauf</a:t>
            </a:r>
          </a:p>
          <a:p>
            <a:endParaRPr lang="de-DE" dirty="0"/>
          </a:p>
          <a:p>
            <a:r>
              <a:rPr lang="de-DE" dirty="0"/>
              <a:t>Zum Abschluss dieses Kapitels gibt es auch eine erste Aufgabe für euch. Und zwar die Aufgabe Lab Brief. </a:t>
            </a:r>
          </a:p>
          <a:p>
            <a:r>
              <a:rPr lang="de-DE" dirty="0"/>
              <a:t>Das ist nichts großes, hier sollt ihr einfach nur die Kriterien, die wir in diesem Kapitel kennen gelernt haben auf einen Minibrief eures CEOs anwenden.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40</a:t>
            </a:fld>
            <a:endParaRPr lang="en-US" dirty="0"/>
          </a:p>
        </p:txBody>
      </p:sp>
    </p:spTree>
    <p:extLst>
      <p:ext uri="{BB962C8B-B14F-4D97-AF65-F5344CB8AC3E}">
        <p14:creationId xmlns:p14="http://schemas.microsoft.com/office/powerpoint/2010/main" val="263232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Working with Data</a:t>
            </a:r>
          </a:p>
          <a:p>
            <a:pPr marL="0" indent="0">
              <a:buFont typeface="Arial" panose="020B0604020202020204" pitchFamily="34" charset="0"/>
              <a:buNone/>
            </a:pPr>
            <a:r>
              <a:rPr lang="de-DE" dirty="0"/>
              <a:t>Ein super wichtiges Kapitel im Prozess</a:t>
            </a:r>
          </a:p>
          <a:p>
            <a:pPr marL="0" indent="0">
              <a:buFont typeface="Arial" panose="020B0604020202020204" pitchFamily="34" charset="0"/>
              <a:buNone/>
            </a:pPr>
            <a:r>
              <a:rPr lang="de-DE" dirty="0"/>
              <a:t>Und gleich vornweg: Auch das erste Kapitel in dem es an den Code geht und ihr erste Übungen programmieren dürft</a:t>
            </a:r>
          </a:p>
        </p:txBody>
      </p:sp>
      <p:sp>
        <p:nvSpPr>
          <p:cNvPr id="4" name="Foliennummernplatzhalter 3"/>
          <p:cNvSpPr>
            <a:spLocks noGrp="1"/>
          </p:cNvSpPr>
          <p:nvPr>
            <p:ph type="sldNum" sz="quarter" idx="5"/>
          </p:nvPr>
        </p:nvSpPr>
        <p:spPr/>
        <p:txBody>
          <a:bodyPr/>
          <a:lstStyle/>
          <a:p>
            <a:fld id="{006BE02D-20C0-F840-AFAC-BEA99C74FDC2}" type="slidenum">
              <a:rPr lang="en-US" smtClean="0"/>
              <a:pPr/>
              <a:t>41</a:t>
            </a:fld>
            <a:endParaRPr lang="en-US" dirty="0"/>
          </a:p>
        </p:txBody>
      </p:sp>
    </p:spTree>
    <p:extLst>
      <p:ext uri="{BB962C8B-B14F-4D97-AF65-F5344CB8AC3E}">
        <p14:creationId xmlns:p14="http://schemas.microsoft.com/office/powerpoint/2010/main" val="876812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der Arbeit mit den Daten einen Rahmen und eine Struktur zu geben, gehen wir hier Schritt für Schritt vor. Und haben dazu einen kleinen Prozess, bestehend aus Erheben, untersuchen und transformieren</a:t>
            </a:r>
          </a:p>
          <a:p>
            <a:r>
              <a:rPr lang="de-DE" dirty="0"/>
              <a:t>Zunächst werden die Daten erhoben und untersucht. Welche Typen von Daten gibt es? Wie viele Daten sind das? Und wie gut lassen sich diese Verarbeiten.</a:t>
            </a:r>
          </a:p>
          <a:p>
            <a:r>
              <a:rPr lang="de-DE" dirty="0"/>
              <a:t>Aus diesem Schritt ergibt sich der nächste. Alles was wir nicht brauchen fliegt raus, alles was falsch oder suboptimal ist wird korrigiert.</a:t>
            </a:r>
          </a:p>
          <a:p>
            <a:r>
              <a:rPr lang="de-DE" dirty="0"/>
              <a:t>Außerdem können neue Werte erzeugt werden </a:t>
            </a:r>
            <a:r>
              <a:rPr lang="de-DE" dirty="0" err="1"/>
              <a:t>zb</a:t>
            </a:r>
            <a:r>
              <a:rPr lang="de-DE" dirty="0"/>
              <a:t>. Durchschnittswerte, oder andere berechnete Werte</a:t>
            </a:r>
          </a:p>
          <a:p>
            <a:r>
              <a:rPr lang="de-DE" dirty="0"/>
              <a:t>Abschließen geht es in die Exploration, also herauszufinden wo sich spannende Dinge in den Daten befinden.</a:t>
            </a:r>
          </a:p>
          <a:p>
            <a:r>
              <a:rPr lang="de-DE" dirty="0"/>
              <a:t>Aber der Reihe nach.</a:t>
            </a:r>
          </a:p>
        </p:txBody>
      </p:sp>
      <p:sp>
        <p:nvSpPr>
          <p:cNvPr id="4" name="Foliennummernplatzhalter 3"/>
          <p:cNvSpPr>
            <a:spLocks noGrp="1"/>
          </p:cNvSpPr>
          <p:nvPr>
            <p:ph type="sldNum" sz="quarter" idx="5"/>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2601002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die Erhebung der Daten gibt es eine Vielzahl verschiedener Möglichkeiten, die aber fast immer das Projekt und die Rahmenbedingungen vorgeben.</a:t>
            </a:r>
          </a:p>
          <a:p>
            <a:pPr marL="342900" indent="-342900">
              <a:buFont typeface="Arial" panose="020B0604020202020204" pitchFamily="34" charset="0"/>
              <a:buChar char="•"/>
            </a:pPr>
            <a:r>
              <a:rPr lang="de-DE" dirty="0"/>
              <a:t>Am einfachsten ist es, ihr bekommt ein Projekt und dazu einen Datensatz. Dann müsst ihr euch um diesen Schritt schonmal gar keine Gedanken machen.</a:t>
            </a:r>
          </a:p>
          <a:p>
            <a:pPr marL="342900" indent="-342900">
              <a:buFont typeface="Arial" panose="020B0604020202020204" pitchFamily="34" charset="0"/>
              <a:buChar char="•"/>
            </a:pPr>
            <a:r>
              <a:rPr lang="de-DE" dirty="0"/>
              <a:t>Download: Interne Reporting Tools oder BI Systeme oder sowas</a:t>
            </a:r>
          </a:p>
          <a:p>
            <a:pPr marL="342900" indent="-342900">
              <a:buFont typeface="Arial" panose="020B0604020202020204" pitchFamily="34" charset="0"/>
              <a:buChar char="•"/>
            </a:pPr>
            <a:r>
              <a:rPr lang="de-DE" dirty="0"/>
              <a:t>Web </a:t>
            </a:r>
            <a:r>
              <a:rPr lang="de-DE" dirty="0" err="1"/>
              <a:t>Scarping</a:t>
            </a:r>
            <a:r>
              <a:rPr lang="de-DE" dirty="0"/>
              <a:t>: Webseiten absuchen um Daten automatisiert zu erheben. Z.B. Man schreibt sich ein Tool, das alle 5 Minuten auf Amazon geht und sich die Preise für bestimmte Produkte anschaut und aus der Webseite extrahiert. </a:t>
            </a:r>
          </a:p>
          <a:p>
            <a:pPr marL="342900" indent="-342900">
              <a:buFont typeface="Arial" panose="020B0604020202020204" pitchFamily="34" charset="0"/>
              <a:buChar char="•"/>
            </a:pPr>
            <a:r>
              <a:rPr lang="de-DE" dirty="0"/>
              <a:t>APIs hingegen sind vom Hersteller bereitgestellte Schnittstellen über die man einfach Daten abgreifen kann.</a:t>
            </a:r>
          </a:p>
          <a:p>
            <a:pPr marL="342900" indent="-342900">
              <a:buFont typeface="Arial" panose="020B0604020202020204" pitchFamily="34" charset="0"/>
              <a:buChar char="•"/>
            </a:pPr>
            <a:r>
              <a:rPr lang="de-DE" dirty="0"/>
              <a:t>Jetzt wird’s ein bisschen unschön… Primärsammlung bedeutet: es gibt die Daten nicht. Ihr wollt eine Rede eines Politikers untersuchen. Die gibt’s aber nur als Video. Jetzt könnt ihr das abtippen. Oder alte Schriften auf Zusammenhänge untersuchen… Abtippen (lassen)</a:t>
            </a:r>
          </a:p>
          <a:p>
            <a:pPr marL="342900" indent="-342900">
              <a:buFont typeface="Arial" panose="020B0604020202020204" pitchFamily="34" charset="0"/>
              <a:buChar char="•"/>
            </a:pPr>
            <a:r>
              <a:rPr lang="de-DE" dirty="0"/>
              <a:t>Hamstern bedeutet, es gibt die Daten nicht aus einem Topf, sondern ihr müsst alles mögliche zusammensammeln. Beispielsweise Zahlen für das eine Jahr von der Quelle, für das nächste Von der und für einen weiteren Wert nochmal von wo anders.</a:t>
            </a:r>
          </a:p>
          <a:p>
            <a:pPr marL="342900" indent="-342900">
              <a:buFont typeface="Arial" panose="020B0604020202020204" pitchFamily="34" charset="0"/>
              <a:buChar char="•"/>
            </a:pPr>
            <a:r>
              <a:rPr lang="de-DE" dirty="0"/>
              <a:t>Aber keine Sorge für unsere Praxisbeispiele in dieser Vorlesung genießt ihr den Luxus des ersten Punktes.</a:t>
            </a:r>
          </a:p>
        </p:txBody>
      </p:sp>
      <p:sp>
        <p:nvSpPr>
          <p:cNvPr id="4" name="Foliennummernplatzhalter 3"/>
          <p:cNvSpPr>
            <a:spLocks noGrp="1"/>
          </p:cNvSpPr>
          <p:nvPr>
            <p:ph type="sldNum" sz="quarter" idx="5"/>
          </p:nvPr>
        </p:nvSpPr>
        <p:spPr/>
        <p:txBody>
          <a:bodyPr/>
          <a:lstStyle/>
          <a:p>
            <a:fld id="{006BE02D-20C0-F840-AFAC-BEA99C74FDC2}" type="slidenum">
              <a:rPr lang="en-US" smtClean="0"/>
              <a:pPr/>
              <a:t>43</a:t>
            </a:fld>
            <a:endParaRPr lang="en-US" dirty="0"/>
          </a:p>
        </p:txBody>
      </p:sp>
    </p:spTree>
    <p:extLst>
      <p:ext uri="{BB962C8B-B14F-4D97-AF65-F5344CB8AC3E}">
        <p14:creationId xmlns:p14="http://schemas.microsoft.com/office/powerpoint/2010/main" val="3203361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der Datenanalyse ist es ein bisschen wie beim kochen. Bevor ihr aussucht welches Essen ihr kocht, müsst ihr wissen, welche Zutaten ihr überhaupt da habt und ob da schon was komisch riecht ;-)…</a:t>
            </a:r>
          </a:p>
          <a:p>
            <a:r>
              <a:rPr lang="de-DE" dirty="0"/>
              <a:t>Denn Die Datentypen die ihr habt, können einen Einfluss darauf haben, welche Analysen ihr überhaupt fahren könnt, welche Charts ihr nutzen könnt.</a:t>
            </a:r>
          </a:p>
          <a:p>
            <a:endParaRPr lang="de-DE" dirty="0"/>
          </a:p>
          <a:p>
            <a:r>
              <a:rPr lang="de-DE" dirty="0"/>
              <a:t>Ganz Grundsätzlich gibt es Qualitative und Quantitative Daten. Also welche mit denen man rechnen kann und welche mit denen das nicht geht. Über die Details sprechen wir aber gleich noch ausführlicher.</a:t>
            </a:r>
          </a:p>
          <a:p>
            <a:r>
              <a:rPr lang="de-DE" dirty="0"/>
              <a:t>Ein weiteres Kriterium, nach denen ihr eure Daten untersuchen solltet sind Menge und Ausschnitt. Also wie viele Daten habe ich, wie sind die Werte verteilt, wie häufig kommen Einzelwerte vor, was sind minimal und maximal werte, wo häufen sich werte usw.</a:t>
            </a:r>
          </a:p>
          <a:p>
            <a:endParaRPr lang="de-DE" dirty="0"/>
          </a:p>
          <a:p>
            <a:r>
              <a:rPr lang="de-DE" dirty="0"/>
              <a:t>Und als letztes aber sehr wichtig. Der Zustand. Es kann Datenreihen geben, da fehlen einfach mittendrin Werte oder sind falsch ausgelesen, Es kann sein, dass eine falsche Formatierung vorliegt. Beispielsweise bei Zahlen die amerikanische oder die Deutsche Schreibweise. Das muss auf jeden Fall gefiltert oder korrigiert werden.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44</a:t>
            </a:fld>
            <a:endParaRPr lang="en-US" dirty="0"/>
          </a:p>
        </p:txBody>
      </p:sp>
    </p:spTree>
    <p:extLst>
      <p:ext uri="{BB962C8B-B14F-4D97-AF65-F5344CB8AC3E}">
        <p14:creationId xmlns:p14="http://schemas.microsoft.com/office/powerpoint/2010/main" val="27189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Buch: baut </a:t>
            </a:r>
            <a:r>
              <a:rPr lang="de-DE" dirty="0" err="1"/>
              <a:t>kmplette</a:t>
            </a:r>
            <a:r>
              <a:rPr lang="de-DE" dirty="0"/>
              <a:t> Vorlesung darauf auf, super visualisiert und hey ich hab das </a:t>
            </a:r>
            <a:r>
              <a:rPr lang="de-DE" dirty="0" err="1"/>
              <a:t>wirkoich</a:t>
            </a:r>
            <a:r>
              <a:rPr lang="de-DE" dirty="0"/>
              <a:t> </a:t>
            </a:r>
            <a:r>
              <a:rPr lang="de-DE" dirty="0" err="1"/>
              <a:t>durchgearebitet</a:t>
            </a:r>
            <a:r>
              <a:rPr lang="de-DE" dirty="0"/>
              <a:t> seht ihr hier!</a:t>
            </a:r>
          </a:p>
          <a:p>
            <a:endParaRPr lang="de-DE" dirty="0"/>
          </a:p>
          <a:p>
            <a:r>
              <a:rPr lang="de-DE" dirty="0"/>
              <a:t>David </a:t>
            </a:r>
            <a:r>
              <a:rPr lang="de-DE" dirty="0" err="1"/>
              <a:t>Kriesel</a:t>
            </a:r>
            <a:r>
              <a:rPr lang="de-DE" dirty="0"/>
              <a:t>: Super Videos</a:t>
            </a:r>
          </a:p>
          <a:p>
            <a:r>
              <a:rPr lang="de-DE" dirty="0"/>
              <a:t>Machen Spaß auf Data Science, </a:t>
            </a:r>
          </a:p>
          <a:p>
            <a:r>
              <a:rPr lang="de-DE" dirty="0"/>
              <a:t>Öffentliche Daten analysieren,</a:t>
            </a:r>
          </a:p>
          <a:p>
            <a:r>
              <a:rPr lang="de-DE" dirty="0"/>
              <a:t>Wer hat wahrscheinlich ein Verhältnis beim </a:t>
            </a:r>
            <a:r>
              <a:rPr lang="de-DE" dirty="0" err="1"/>
              <a:t>Speiegel</a:t>
            </a:r>
            <a:r>
              <a:rPr lang="de-DE" dirty="0"/>
              <a:t> </a:t>
            </a:r>
          </a:p>
          <a:p>
            <a:r>
              <a:rPr lang="de-DE" dirty="0"/>
              <a:t>wann lohnt es sich am meisten ein Sparticket zu kaufen, weil die </a:t>
            </a:r>
            <a:r>
              <a:rPr lang="de-DE" dirty="0" err="1"/>
              <a:t>Zufbindung</a:t>
            </a:r>
            <a:r>
              <a:rPr lang="de-DE" dirty="0"/>
              <a:t> eh aufgehoben wird?</a:t>
            </a:r>
          </a:p>
        </p:txBody>
      </p:sp>
      <p:sp>
        <p:nvSpPr>
          <p:cNvPr id="4" name="Foliennummernplatzhalt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105798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dirty="0"/>
              <a:t>Bevor wir zu dem Punkt kommen, wo wir unsere Daten einordnen können, um zu bestimmen, welche Typen von Daten wir haben machen wir einen kleinen Exkurs zum Thema Perzentile. Ihr kennt vielleicht den Median, der nennt sich auch das 50% Perzentil und stellt das mittlere Element in einer geordneten Reihe dar. Da ich aber nicht sicher bin, ob ihr das kennt hier ein kleiner Exkurs zum Thema.</a:t>
            </a:r>
          </a:p>
          <a:p>
            <a:endParaRPr lang="de-DE" dirty="0"/>
          </a:p>
          <a:p>
            <a:r>
              <a:rPr lang="de-DE" dirty="0"/>
              <a:t>Um den Median und die anderen Perzentile zu berechnen müsst ihr alle Zahlen, die ihr in einer Reihe habt erst einmal ordnen.</a:t>
            </a:r>
          </a:p>
          <a:p>
            <a:r>
              <a:rPr lang="de-DE" dirty="0"/>
              <a:t>Am Beispiel unten seht ihr die Zahlen von 1 bis 9 aber unsortiert. Diese müsst ihr erst einmal der Reihe nach sortieren. Und bekommt dann 1,2,3,4…</a:t>
            </a:r>
          </a:p>
          <a:p>
            <a:r>
              <a:rPr lang="de-DE" dirty="0"/>
              <a:t>Das mittlere Element ist dann das, das sowohl rechts als auch links gleichviele Nachbarn hat. Oder mathematisch: Anzahl der Elemente – 1 mal 50%</a:t>
            </a:r>
          </a:p>
          <a:p>
            <a:r>
              <a:rPr lang="de-DE" dirty="0"/>
              <a:t>In diesem Fall also 5 denn die 5 hat sowohl 4 Nachbarn auf der linken als auch auf der rechten Seite. Das ist der Median oder das 50% Perzentil. Genau gleich könnt ihr jetzt auch das 25% und 75% Perzentil ausrechnen. Also wieder Anzahl minus 1 = 8 *25% = 2 also 2 Nachbarn auf der linken Seite und 6 auf der rechten Seite. Das 25% Perzentil ist also 3</a:t>
            </a:r>
          </a:p>
          <a:p>
            <a:endParaRPr lang="de-DE" dirty="0"/>
          </a:p>
          <a:p>
            <a:r>
              <a:rPr lang="de-DE" dirty="0"/>
              <a:t>Ihr erkennt also der Name des Perzentils besagt immer n Prozent der Elemente liegen unterhalb dieses Werts. Ihr könnt also beispielsweise Statistiken erheben die lauten: 25% der Menschen haben weniger als X Euro zur Verfügung oder ihr könnt das mittlere Einkommen berechnen.</a:t>
            </a:r>
          </a:p>
          <a:p>
            <a:r>
              <a:rPr lang="de-DE" dirty="0"/>
              <a:t>Dazu mal ein fiktives Beispiel</a:t>
            </a:r>
          </a:p>
        </p:txBody>
      </p:sp>
      <p:sp>
        <p:nvSpPr>
          <p:cNvPr id="4" name="Foliennummernplatzhalter 3"/>
          <p:cNvSpPr>
            <a:spLocks noGrp="1"/>
          </p:cNvSpPr>
          <p:nvPr>
            <p:ph type="sldNum" sz="quarter" idx="5"/>
          </p:nvPr>
        </p:nvSpPr>
        <p:spPr/>
        <p:txBody>
          <a:bodyPr/>
          <a:lstStyle/>
          <a:p>
            <a:fld id="{006BE02D-20C0-F840-AFAC-BEA99C74FDC2}" type="slidenum">
              <a:rPr lang="en-US" smtClean="0"/>
              <a:pPr/>
              <a:t>45</a:t>
            </a:fld>
            <a:endParaRPr lang="en-US" dirty="0"/>
          </a:p>
        </p:txBody>
      </p:sp>
    </p:spTree>
    <p:extLst>
      <p:ext uri="{BB962C8B-B14F-4D97-AF65-F5344CB8AC3E}">
        <p14:creationId xmlns:p14="http://schemas.microsoft.com/office/powerpoint/2010/main" val="404001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Viele denken, der Median und der Durchschnitt sind ungefähr gleich und es sei unnötig sich den Median von irgendetwas zu berechnen.</a:t>
            </a:r>
          </a:p>
          <a:p>
            <a:r>
              <a:rPr lang="de-DE" dirty="0"/>
              <a:t>Deshalb hab ich mal ein Beispiel dabei welches das Gegenteil beweist</a:t>
            </a:r>
          </a:p>
          <a:p>
            <a:r>
              <a:rPr lang="de-DE" dirty="0"/>
              <a:t>Das sind fiktive Zahlen die den Unterschied verdeutlichen sollen. </a:t>
            </a:r>
          </a:p>
          <a:p>
            <a:r>
              <a:rPr lang="de-DE" dirty="0"/>
              <a:t>Stellt euch vor…</a:t>
            </a:r>
          </a:p>
          <a:p>
            <a:endParaRPr lang="de-DE" dirty="0"/>
          </a:p>
          <a:p>
            <a:endParaRPr lang="de-DE" dirty="0"/>
          </a:p>
          <a:p>
            <a:r>
              <a:rPr lang="de-DE" dirty="0"/>
              <a:t>Laut Statista liegt die Differenz ca. bei 1000€ ca. 3.500 Durchschnitt und 2500 Median.</a:t>
            </a:r>
          </a:p>
        </p:txBody>
      </p:sp>
      <p:sp>
        <p:nvSpPr>
          <p:cNvPr id="4" name="Foliennummernplatzhalter 3"/>
          <p:cNvSpPr>
            <a:spLocks noGrp="1"/>
          </p:cNvSpPr>
          <p:nvPr>
            <p:ph type="sldNum" sz="quarter" idx="5"/>
          </p:nvPr>
        </p:nvSpPr>
        <p:spPr/>
        <p:txBody>
          <a:bodyPr/>
          <a:lstStyle/>
          <a:p>
            <a:fld id="{006BE02D-20C0-F840-AFAC-BEA99C74FDC2}" type="slidenum">
              <a:rPr lang="en-US" smtClean="0"/>
              <a:pPr/>
              <a:t>46</a:t>
            </a:fld>
            <a:endParaRPr lang="en-US" dirty="0"/>
          </a:p>
        </p:txBody>
      </p:sp>
    </p:spTree>
    <p:extLst>
      <p:ext uri="{BB962C8B-B14F-4D97-AF65-F5344CB8AC3E}">
        <p14:creationId xmlns:p14="http://schemas.microsoft.com/office/powerpoint/2010/main" val="3457812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dirty="0"/>
              <a:t>Und warum erzähl ich euch das alles? Weil man das benötigt um die Datentypen zu bestimmen.</a:t>
            </a:r>
          </a:p>
          <a:p>
            <a:pPr marL="342900" indent="-342900">
              <a:buFont typeface="Arial" panose="020B0604020202020204" pitchFamily="34" charset="0"/>
              <a:buChar char="•"/>
            </a:pPr>
            <a:r>
              <a:rPr lang="de-DE" dirty="0"/>
              <a:t>Es gibt 5 Datentypen, wir kümmern uns aber nur um 4. Text lassen wir mal außen vor, das kann sich  aber denke ich jeder von euch denken um was es da geht.</a:t>
            </a:r>
          </a:p>
          <a:p>
            <a:pPr marL="342900" indent="-342900">
              <a:buFont typeface="Arial" panose="020B0604020202020204" pitchFamily="34" charset="0"/>
              <a:buChar char="•"/>
            </a:pPr>
            <a:r>
              <a:rPr lang="de-DE" dirty="0"/>
              <a:t>Grundsätzlich lassen sich die Datentypen in Qualitative und Quantitative Datentypen einteilen.</a:t>
            </a:r>
          </a:p>
          <a:p>
            <a:pPr marL="342900" indent="-342900">
              <a:buFont typeface="Arial" panose="020B0604020202020204" pitchFamily="34" charset="0"/>
              <a:buChar char="•"/>
            </a:pPr>
            <a:r>
              <a:rPr lang="de-DE" dirty="0"/>
              <a:t>Qualitative </a:t>
            </a:r>
            <a:r>
              <a:rPr lang="de-DE" dirty="0" err="1"/>
              <a:t>sid</a:t>
            </a:r>
            <a:r>
              <a:rPr lang="de-DE" dirty="0"/>
              <a:t> nicht rechenbare, während man mit quantitativen rechnen kann.</a:t>
            </a:r>
          </a:p>
          <a:p>
            <a:pPr marL="342900" indent="-342900">
              <a:buFont typeface="Arial" panose="020B0604020202020204" pitchFamily="34" charset="0"/>
              <a:buChar char="•"/>
            </a:pPr>
            <a:r>
              <a:rPr lang="de-DE" dirty="0"/>
              <a:t>Die Qualitativen lassen sich unterteilen in Nominale und Ordinale Datentypen.</a:t>
            </a:r>
          </a:p>
          <a:p>
            <a:pPr marL="342900" indent="-342900">
              <a:buFont typeface="Arial" panose="020B0604020202020204" pitchFamily="34" charset="0"/>
              <a:buChar char="•"/>
            </a:pPr>
            <a:r>
              <a:rPr lang="de-DE" dirty="0"/>
              <a:t>Die beiden Datentypen unterscheiden sich in der natürlichen Reihenfolge.</a:t>
            </a:r>
          </a:p>
          <a:p>
            <a:pPr marL="342900" indent="-342900">
              <a:buFont typeface="Arial" panose="020B0604020202020204" pitchFamily="34" charset="0"/>
              <a:buChar char="•"/>
            </a:pPr>
            <a:r>
              <a:rPr lang="de-DE" dirty="0"/>
              <a:t>Nominale Datentypen sind beispielsweise Geschlechter, Filmgenres, Nationalitäten und so weiter. Also alles ohne Reihenfolge. Denn ob Mann ob Frau, ob Krimi oder Thriller, man kann diese Daten nicht objektiv in eine Reihenfolge bringen. </a:t>
            </a:r>
          </a:p>
          <a:p>
            <a:pPr marL="342900" indent="-342900">
              <a:buFont typeface="Arial" panose="020B0604020202020204" pitchFamily="34" charset="0"/>
              <a:buChar char="•"/>
            </a:pPr>
            <a:r>
              <a:rPr lang="de-DE" dirty="0"/>
              <a:t>Bei ordinalen hingegen kann man das, man kann jedoch nicht damit rechnen. Beispielsweise T-</a:t>
            </a:r>
            <a:r>
              <a:rPr lang="de-DE" dirty="0" err="1"/>
              <a:t>Shirtgrößen</a:t>
            </a:r>
            <a:r>
              <a:rPr lang="de-DE" dirty="0"/>
              <a:t> oder die Medaillenfarben bei Olympia. Man kann hier sagen L ist größer als S aber beispielsweise ist zweimal S nicht gleich L oder zweimal </a:t>
            </a:r>
            <a:r>
              <a:rPr lang="de-DE" dirty="0" err="1"/>
              <a:t>bronze</a:t>
            </a:r>
            <a:r>
              <a:rPr lang="de-DE" dirty="0"/>
              <a:t> ist nicht gleich Silber.</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Die Quantitativen Werte haben hingegen alle eine Reihenfolge und können darüber hinaus auch berechnet werden. Hier ist die Unterscheidung erfahrungsgemäß am schwierigsten. Eigentlich unterscheiden sie sich nur darin, einen natürlichen Nullpunkt zu haben. Und daraus resultierend </a:t>
            </a:r>
            <a:r>
              <a:rPr lang="de-DE" dirty="0" err="1"/>
              <a:t>multiplikationen</a:t>
            </a:r>
            <a:r>
              <a:rPr lang="de-DE" dirty="0"/>
              <a:t> und </a:t>
            </a:r>
            <a:r>
              <a:rPr lang="de-DE" dirty="0" err="1"/>
              <a:t>divisionen</a:t>
            </a:r>
            <a:r>
              <a:rPr lang="de-DE" dirty="0"/>
              <a:t> ausführen zu können.</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Gemeinsam haben die beiden, dass sie sowohl diskret als auch kontinuierlich skaliert sein können. Diskret bedeutet, es gibt nur bestimmte Werte. Z.B. Anzahl freier Zimmer in einem Hotel da gibt es 1 oder 2 aber keine 1,2355. Preise hingegen sind normalerweise kontinuierlich</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Demenstprechend</a:t>
            </a:r>
            <a:r>
              <a:rPr lang="de-DE" dirty="0"/>
              <a:t> macht es auch keinen Sinn  bei diskreten Werten einen Graphen zu zeigen, der Diskrete Werte als durchgängige Linie darstellt. Hier ist es oft sinnvoller, </a:t>
            </a:r>
            <a:r>
              <a:rPr lang="de-DE" dirty="0" err="1"/>
              <a:t>Streppen</a:t>
            </a:r>
            <a:r>
              <a:rPr lang="de-DE" dirty="0"/>
              <a:t> oder Balkendiagramme zu zeigen.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Aber zurück zu den Unterschieden. Intervalle haben entgegen der Ordinalen Datentypen absolute Abstände. Beispielsweise </a:t>
            </a:r>
            <a:r>
              <a:rPr lang="de-DE" dirty="0" err="1"/>
              <a:t>Temparaturen</a:t>
            </a:r>
            <a:r>
              <a:rPr lang="de-DE" dirty="0"/>
              <a:t> in Celsius sind klassischerweise </a:t>
            </a:r>
            <a:r>
              <a:rPr lang="de-DE" dirty="0" err="1"/>
              <a:t>intervall</a:t>
            </a:r>
            <a:r>
              <a:rPr lang="de-DE" dirty="0"/>
              <a:t> skaliert. Denn es gibt absolute Abstände. Also 15 Grad ist eben 7 Grad </a:t>
            </a:r>
            <a:r>
              <a:rPr lang="de-DE" dirty="0" err="1"/>
              <a:t>wäremer</a:t>
            </a:r>
            <a:r>
              <a:rPr lang="de-DE" dirty="0"/>
              <a:t> als 8. Aber es gibt keinen absoluten realistischen Nullpunkt. Das hat zur Folge, dass man damit nicht multiplizieren oder dividieren kann. 14 Grad sind also nicht doppelt so warm wie 7 Grad. Sehr streitbar ist der Preis eines Gegenstandes. Denn den kann man sehr wohl berechnen. Aber er hat keinen absoluten und realistischen Nullpunkt. Denn einen Artikel für 0€ gibt es nicht. </a:t>
            </a:r>
          </a:p>
          <a:p>
            <a:pPr marL="342900" indent="-342900">
              <a:buFont typeface="Arial" panose="020B0604020202020204" pitchFamily="34" charset="0"/>
              <a:buChar char="•"/>
            </a:pPr>
            <a:r>
              <a:rPr lang="de-DE" dirty="0"/>
              <a:t>Damit kommen wir zu den </a:t>
            </a:r>
            <a:r>
              <a:rPr lang="de-DE" dirty="0" err="1"/>
              <a:t>absoulten</a:t>
            </a:r>
            <a:r>
              <a:rPr lang="de-DE" dirty="0"/>
              <a:t> Datentypen. Diese unterscheiden sich wie beschrieben nur darin, einen absoluten Nullpunkt zu haben. Also </a:t>
            </a:r>
            <a:r>
              <a:rPr lang="de-DE" dirty="0" err="1"/>
              <a:t>Temparaturen</a:t>
            </a:r>
            <a:r>
              <a:rPr lang="de-DE" dirty="0"/>
              <a:t> in Fahrenheit, Geld im </a:t>
            </a:r>
            <a:r>
              <a:rPr lang="de-DE" dirty="0" err="1"/>
              <a:t>Portemonait</a:t>
            </a:r>
            <a:r>
              <a:rPr lang="de-DE" dirty="0"/>
              <a:t>, die Anzahl verkaufter Artikel usw. Und der Preis eines Zusatzfeatures beispielsweise. Das ist zwar fast das gleiche wie beim Preis eines Gegenstandes, aber es ist durchaus realistisch, dass ein Zusatzfeature bei einem Auto beispielsweise kostenlos dabei ist. Um euch das alles besser merken zu können, gibt es eine Tabelle, die das relativ einfach darstellt.</a:t>
            </a:r>
          </a:p>
          <a:p>
            <a:pPr marL="342900" indent="-342900">
              <a:buFont typeface="Arial" panose="020B0604020202020204" pitchFamily="34" charset="0"/>
              <a:buChar char="•"/>
            </a:pPr>
            <a:r>
              <a:rPr lang="de-DE" dirty="0"/>
              <a:t>Intervall:</a:t>
            </a:r>
          </a:p>
          <a:p>
            <a:pPr marL="1257117" lvl="1" indent="-342900">
              <a:buFont typeface="Arial" panose="020B0604020202020204" pitchFamily="34" charset="0"/>
              <a:buChar char="•"/>
            </a:pPr>
            <a:r>
              <a:rPr lang="de-DE" dirty="0"/>
              <a:t>Keine Multiplikation möglich </a:t>
            </a:r>
            <a:r>
              <a:rPr lang="de-DE" dirty="0" err="1"/>
              <a:t>zb</a:t>
            </a:r>
            <a:r>
              <a:rPr lang="de-DE" dirty="0"/>
              <a:t>. Ist 2 * 15 Grad nicht doppelt so warm</a:t>
            </a:r>
          </a:p>
          <a:p>
            <a:pPr marL="342900" indent="-34290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47</a:t>
            </a:fld>
            <a:endParaRPr lang="en-US" dirty="0"/>
          </a:p>
        </p:txBody>
      </p:sp>
    </p:spTree>
    <p:extLst>
      <p:ext uri="{BB962C8B-B14F-4D97-AF65-F5344CB8AC3E}">
        <p14:creationId xmlns:p14="http://schemas.microsoft.com/office/powerpoint/2010/main" val="514881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seht ihr nochmal zusammengefasst, was ich gerade erklärt habe.</a:t>
            </a:r>
          </a:p>
        </p:txBody>
      </p:sp>
      <p:sp>
        <p:nvSpPr>
          <p:cNvPr id="4" name="Foliennummernplatzhalter 3"/>
          <p:cNvSpPr>
            <a:spLocks noGrp="1"/>
          </p:cNvSpPr>
          <p:nvPr>
            <p:ph type="sldNum" sz="quarter" idx="5"/>
          </p:nvPr>
        </p:nvSpPr>
        <p:spPr/>
        <p:txBody>
          <a:bodyPr/>
          <a:lstStyle/>
          <a:p>
            <a:fld id="{006BE02D-20C0-F840-AFAC-BEA99C74FDC2}" type="slidenum">
              <a:rPr lang="en-US" smtClean="0"/>
              <a:pPr/>
              <a:t>48</a:t>
            </a:fld>
            <a:endParaRPr lang="en-US" dirty="0"/>
          </a:p>
        </p:txBody>
      </p:sp>
    </p:spTree>
    <p:extLst>
      <p:ext uri="{BB962C8B-B14F-4D97-AF65-F5344CB8AC3E}">
        <p14:creationId xmlns:p14="http://schemas.microsoft.com/office/powerpoint/2010/main" val="3652354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jetzt wollen wir mal sehen ob ihr es verstanden habt.</a:t>
            </a:r>
          </a:p>
          <a:p>
            <a:endParaRPr lang="de-DE" dirty="0"/>
          </a:p>
          <a:p>
            <a:r>
              <a:rPr lang="de-DE" dirty="0"/>
              <a:t>Intervall und Absolut sind super schwierig und Kontextabhängig. Preis von 0 ist </a:t>
            </a:r>
            <a:r>
              <a:rPr lang="de-DE" dirty="0" err="1"/>
              <a:t>zb</a:t>
            </a:r>
            <a:r>
              <a:rPr lang="de-DE" dirty="0"/>
              <a:t>. Selten sinnvoll außer bei Zusatzperson oder sowas</a:t>
            </a:r>
          </a:p>
          <a:p>
            <a:r>
              <a:rPr lang="de-DE" dirty="0"/>
              <a:t>Ihr habt jetzt 5 Minuten Zeit euch zu überlegen was wozu gehört und dann gehe ich weiter.</a:t>
            </a:r>
          </a:p>
          <a:p>
            <a:r>
              <a:rPr lang="de-DE" dirty="0"/>
              <a:t>Als Beispiel hier das erste ID ist nominal. Bedenkt immer, dass es darum geht ob etwas </a:t>
            </a:r>
            <a:r>
              <a:rPr lang="de-DE" dirty="0" err="1"/>
              <a:t>sinnvill</a:t>
            </a:r>
            <a:r>
              <a:rPr lang="de-DE" dirty="0"/>
              <a:t> ist. Denn natürlich kann man den Durchschnitt Median und was weiß ich von </a:t>
            </a:r>
            <a:r>
              <a:rPr lang="de-DE" dirty="0" err="1"/>
              <a:t>Ids</a:t>
            </a:r>
            <a:r>
              <a:rPr lang="de-DE" dirty="0"/>
              <a:t> berechnen. Aber es ergibt einfach keinen Sinn.</a:t>
            </a:r>
          </a:p>
          <a:p>
            <a:r>
              <a:rPr lang="de-DE" dirty="0"/>
              <a:t>Also wir sehen uns in 5 Minuten wieder.</a:t>
            </a:r>
          </a:p>
          <a:p>
            <a:r>
              <a:rPr lang="de-DE" dirty="0"/>
              <a:t>2. Diskret</a:t>
            </a:r>
          </a:p>
          <a:p>
            <a:r>
              <a:rPr lang="de-DE" dirty="0"/>
              <a:t>5. Diskret oder Kontinuierlich</a:t>
            </a:r>
          </a:p>
          <a:p>
            <a:r>
              <a:rPr lang="de-DE" dirty="0"/>
              <a:t>7 &amp; 8 kontinuierlich</a:t>
            </a:r>
          </a:p>
          <a:p>
            <a:endParaRPr lang="de-DE" dirty="0"/>
          </a:p>
          <a:p>
            <a:r>
              <a:rPr lang="de-DE" dirty="0"/>
              <a:t>2. Die Anzahl freier Nächte ist Absolut. Denn sie können berechnet werden, haben eine Nullpunkt. </a:t>
            </a:r>
          </a:p>
          <a:p>
            <a:r>
              <a:rPr lang="de-DE" dirty="0"/>
              <a:t>3. Klassiker für Nominal</a:t>
            </a:r>
          </a:p>
          <a:p>
            <a:r>
              <a:rPr lang="de-DE" dirty="0"/>
              <a:t>4. Hier kann eine Reihenfolge bestimmt werden. Denn die Erfahrung baut aufeinander auf. Das ist auch die Grundvoraussetzung für den Median</a:t>
            </a:r>
          </a:p>
          <a:p>
            <a:r>
              <a:rPr lang="de-DE" dirty="0"/>
              <a:t>5. Das Alter kann wunderbar berechnet werden und hat einen Nullpunkt: die Geburt</a:t>
            </a:r>
          </a:p>
          <a:p>
            <a:r>
              <a:rPr lang="de-DE" dirty="0"/>
              <a:t>6. Klar Nominal. Ordinal wäre es, wenn klar wäre dass die Qualität aufbauend wäre. Aber da eine Reihenfolge reinzubringen ist schwierig.</a:t>
            </a:r>
          </a:p>
          <a:p>
            <a:r>
              <a:rPr lang="de-DE" dirty="0"/>
              <a:t>7. Jetzt kommen die liebsten Klassiker um die es zu streiten gilt. 7 ist </a:t>
            </a:r>
            <a:r>
              <a:rPr lang="de-DE" dirty="0" err="1"/>
              <a:t>Intrevall</a:t>
            </a:r>
            <a:r>
              <a:rPr lang="de-DE" dirty="0"/>
              <a:t> und 8 ist Absolut. Denn ein Zimmer bekommt man nicht geschenkt, eine Zusatzperson vielleicht aber schon. Daher gibt es bei der 8 einen natürlichen Nullpunkt , bei der 7 aber nicht. Das ist aber sehr theoretisch und gut begründet, kann man sicherlich auch beides als Absolut durchgehen lassen.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49</a:t>
            </a:fld>
            <a:endParaRPr lang="en-US" dirty="0"/>
          </a:p>
        </p:txBody>
      </p:sp>
    </p:spTree>
    <p:extLst>
      <p:ext uri="{BB962C8B-B14F-4D97-AF65-F5344CB8AC3E}">
        <p14:creationId xmlns:p14="http://schemas.microsoft.com/office/powerpoint/2010/main" val="1572754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Schritt 2 </a:t>
            </a:r>
            <a:r>
              <a:rPr lang="de-DE" dirty="0" err="1"/>
              <a:t>analsieren</a:t>
            </a:r>
            <a:r>
              <a:rPr lang="de-DE" dirty="0"/>
              <a:t> wir die Daten weiter auf Menge Ausschnitt und Zustand.</a:t>
            </a:r>
          </a:p>
          <a:p>
            <a:endParaRPr lang="de-DE" dirty="0"/>
          </a:p>
          <a:p>
            <a:r>
              <a:rPr lang="de-DE" dirty="0"/>
              <a:t>Menge:</a:t>
            </a:r>
          </a:p>
          <a:p>
            <a:r>
              <a:rPr lang="de-DE" dirty="0"/>
              <a:t>	Verteilung: Bei Qualitativem: 3 oder 150? Muss man anders visualisieren</a:t>
            </a:r>
          </a:p>
          <a:p>
            <a:r>
              <a:rPr lang="de-DE" dirty="0"/>
              <a:t>	Frequenz: sind das sowieso immer die gleichen und nur einzelne Ausreißer in anderen Kategorien? Lohnt es sich dann überhaupt die Daten reinzunehmen oder nimmt man auch gleich nur die stärkste gruppe?</a:t>
            </a:r>
          </a:p>
          <a:p>
            <a:r>
              <a:rPr lang="de-DE" dirty="0"/>
              <a:t>	Wie verteilen sich die Perzentile?</a:t>
            </a:r>
          </a:p>
          <a:p>
            <a:r>
              <a:rPr lang="de-DE" dirty="0"/>
              <a:t>Wie sind die Maxima und Minima? Vergleich Maximum mit 99%Percentil kann auch interessant sein. Um extreme Ausreißer zu filtern, die Grafik zerstören.</a:t>
            </a:r>
          </a:p>
          <a:p>
            <a:r>
              <a:rPr lang="de-DE" dirty="0"/>
              <a:t>	</a:t>
            </a:r>
          </a:p>
          <a:p>
            <a:r>
              <a:rPr lang="de-DE" dirty="0"/>
              <a:t>Zustand</a:t>
            </a:r>
          </a:p>
          <a:p>
            <a:r>
              <a:rPr lang="de-DE" dirty="0"/>
              <a:t>	Fehlende Werte? Beispielsweise beim Preis manchmal 0 oder </a:t>
            </a:r>
            <a:r>
              <a:rPr lang="de-DE" dirty="0" err="1"/>
              <a:t>nan</a:t>
            </a:r>
            <a:r>
              <a:rPr lang="de-DE" dirty="0"/>
              <a:t>? Was damit machen? Rauswerfen? Durchschnitt berechnen?</a:t>
            </a:r>
          </a:p>
          <a:p>
            <a:r>
              <a:rPr lang="de-DE" dirty="0"/>
              <a:t>	Falsche Werte: Preise manchmal extrem teuer? Kann das sein? Sind </a:t>
            </a:r>
            <a:r>
              <a:rPr lang="de-DE" dirty="0" err="1"/>
              <a:t>evtl</a:t>
            </a:r>
            <a:r>
              <a:rPr lang="de-DE" dirty="0"/>
              <a:t> Strings drin? </a:t>
            </a:r>
          </a:p>
          <a:p>
            <a:r>
              <a:rPr lang="de-DE" dirty="0"/>
              <a:t>	Falsche </a:t>
            </a:r>
            <a:r>
              <a:rPr lang="de-DE" dirty="0" err="1"/>
              <a:t>Formattierung</a:t>
            </a:r>
            <a:r>
              <a:rPr lang="de-DE" dirty="0"/>
              <a:t>: 1,200.00 </a:t>
            </a:r>
            <a:r>
              <a:rPr lang="de-DE" dirty="0">
                <a:sym typeface="Wingdings" panose="05000000000000000000" pitchFamily="2" charset="2"/>
              </a:rPr>
              <a:t> 1.200,00 an Tafel</a:t>
            </a:r>
          </a:p>
          <a:p>
            <a:r>
              <a:rPr lang="de-DE" dirty="0">
                <a:sym typeface="Wingdings" panose="05000000000000000000" pitchFamily="2" charset="2"/>
              </a:rPr>
              <a:t>	Je nach Quelle kann es gut sein dass Duplikate drin sind</a:t>
            </a:r>
          </a:p>
          <a:p>
            <a:r>
              <a:rPr lang="de-DE" dirty="0">
                <a:sym typeface="Wingdings" panose="05000000000000000000" pitchFamily="2" charset="2"/>
              </a:rPr>
              <a:t>	Ist immer alles gleich geschrieben oder gibt es Appartement und </a:t>
            </a:r>
            <a:r>
              <a:rPr lang="de-DE" dirty="0" err="1">
                <a:sym typeface="Wingdings" panose="05000000000000000000" pitchFamily="2" charset="2"/>
              </a:rPr>
              <a:t>appartement</a:t>
            </a:r>
            <a:r>
              <a:rPr lang="de-DE"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50</a:t>
            </a:fld>
            <a:endParaRPr lang="en-US" dirty="0"/>
          </a:p>
        </p:txBody>
      </p:sp>
    </p:spTree>
    <p:extLst>
      <p:ext uri="{BB962C8B-B14F-4D97-AF65-F5344CB8AC3E}">
        <p14:creationId xmlns:p14="http://schemas.microsoft.com/office/powerpoint/2010/main" val="560177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lienbildplatzhalter 1">
            <a:extLst>
              <a:ext uri="{FF2B5EF4-FFF2-40B4-BE49-F238E27FC236}">
                <a16:creationId xmlns:a16="http://schemas.microsoft.com/office/drawing/2014/main" id="{6DA7B77C-1169-4E89-A607-ACA3FDC95D54}"/>
              </a:ext>
            </a:extLst>
          </p:cNvPr>
          <p:cNvSpPr>
            <a:spLocks noGrp="1" noRot="1" noChangeAspect="1" noChangeArrowheads="1" noTextEdit="1"/>
          </p:cNvSpPr>
          <p:nvPr>
            <p:ph type="sldImg"/>
          </p:nvPr>
        </p:nvSpPr>
        <p:spPr>
          <a:ln/>
        </p:spPr>
      </p:sp>
      <p:sp>
        <p:nvSpPr>
          <p:cNvPr id="33795" name="Notizenplatzhalter 2">
            <a:extLst>
              <a:ext uri="{FF2B5EF4-FFF2-40B4-BE49-F238E27FC236}">
                <a16:creationId xmlns:a16="http://schemas.microsoft.com/office/drawing/2014/main" id="{9448868C-085D-499C-8941-7481F449D580}"/>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Jetzt kommen wir endlich dazu mal ein bisschen code zu schreiben.</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Ihr habt ja bereits Python, </a:t>
            </a:r>
            <a:r>
              <a:rPr lang="de-DE" altLang="de-DE" dirty="0" err="1">
                <a:latin typeface="Arial" panose="020B0604020202020204" pitchFamily="34" charset="0"/>
                <a:cs typeface="Arial" panose="020B0604020202020204" pitchFamily="34" charset="0"/>
              </a:rPr>
              <a:t>Pip</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Visualstudio</a:t>
            </a:r>
            <a:r>
              <a:rPr lang="de-DE" altLang="de-DE" dirty="0">
                <a:latin typeface="Arial" panose="020B0604020202020204" pitchFamily="34" charset="0"/>
                <a:cs typeface="Arial" panose="020B0604020202020204" pitchFamily="34" charset="0"/>
              </a:rPr>
              <a:t> Code und </a:t>
            </a:r>
            <a:r>
              <a:rPr lang="de-DE" altLang="de-DE" dirty="0" err="1">
                <a:latin typeface="Arial" panose="020B0604020202020204" pitchFamily="34" charset="0"/>
                <a:cs typeface="Arial" panose="020B0604020202020204" pitchFamily="34" charset="0"/>
              </a:rPr>
              <a:t>Git</a:t>
            </a:r>
            <a:r>
              <a:rPr lang="de-DE" altLang="de-DE" dirty="0">
                <a:latin typeface="Arial" panose="020B0604020202020204" pitchFamily="34" charset="0"/>
                <a:cs typeface="Arial" panose="020B0604020202020204" pitchFamily="34" charset="0"/>
              </a:rPr>
              <a:t> installiert. Dazu habe ich euch eine Mail geschrieben. Falls nicht, wäre jetzt die letzte Möglichkeit dazu.</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Was wir im Rahmen der </a:t>
            </a:r>
            <a:r>
              <a:rPr lang="de-DE" altLang="de-DE" dirty="0" err="1">
                <a:latin typeface="Arial" panose="020B0604020202020204" pitchFamily="34" charset="0"/>
                <a:cs typeface="Arial" panose="020B0604020202020204" pitchFamily="34" charset="0"/>
              </a:rPr>
              <a:t>Vorsleung</a:t>
            </a:r>
            <a:r>
              <a:rPr lang="de-DE" altLang="de-DE" dirty="0">
                <a:latin typeface="Arial" panose="020B0604020202020204" pitchFamily="34" charset="0"/>
                <a:cs typeface="Arial" panose="020B0604020202020204" pitchFamily="34" charset="0"/>
              </a:rPr>
              <a:t> nutzen werden sind die Bibliotheken </a:t>
            </a:r>
            <a:r>
              <a:rPr lang="de-DE" altLang="de-DE" dirty="0" err="1">
                <a:latin typeface="Arial" panose="020B0604020202020204" pitchFamily="34" charset="0"/>
                <a:cs typeface="Arial" panose="020B0604020202020204" pitchFamily="34" charset="0"/>
              </a:rPr>
              <a:t>Pipenv</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Matplotlib</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Plotly</a:t>
            </a:r>
            <a:r>
              <a:rPr lang="de-DE" altLang="de-DE" dirty="0">
                <a:latin typeface="Arial" panose="020B0604020202020204" pitchFamily="34" charset="0"/>
                <a:cs typeface="Arial" panose="020B0604020202020204" pitchFamily="34" charset="0"/>
              </a:rPr>
              <a:t> und ganz wichtig: Pandas. Das müsst ihr aber jetzt nicht alles installieren. Das kommt gleich</a:t>
            </a:r>
          </a:p>
          <a:p>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p:txBody>
      </p:sp>
      <p:sp>
        <p:nvSpPr>
          <p:cNvPr id="33796" name="Foliennummernplatzhalter 3">
            <a:extLst>
              <a:ext uri="{FF2B5EF4-FFF2-40B4-BE49-F238E27FC236}">
                <a16:creationId xmlns:a16="http://schemas.microsoft.com/office/drawing/2014/main" id="{FE38661B-7D94-4C7C-851C-23144BB1E7C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0F8FE-1B68-4BBC-BBC2-622EDDE966CB}" type="slidenum">
              <a:rPr lang="de-DE" altLang="de-DE" smtClean="0"/>
              <a:pPr/>
              <a:t>51</a:t>
            </a:fld>
            <a:endParaRPr lang="de-DE" altLang="de-D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814E4BA4-3358-48BA-A3DC-78563D27D1DE}"/>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7EB84BBC-0454-4ED7-A994-BFFB7DFE158A}"/>
              </a:ext>
            </a:extLst>
          </p:cNvPr>
          <p:cNvSpPr>
            <a:spLocks noGrp="1" noChangeArrowheads="1"/>
          </p:cNvSpPr>
          <p:nvPr>
            <p:ph type="body" idx="1"/>
          </p:nvPr>
        </p:nvSpPr>
        <p:spPr>
          <a:noFill/>
        </p:spPr>
        <p:txBody>
          <a:bodyPr/>
          <a:lstStyle/>
          <a:p>
            <a:pPr marL="342900"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rPr>
              <a:t>Letztes Semester habt ihr wenn ich richtig informiert bin schon </a:t>
            </a:r>
            <a:r>
              <a:rPr lang="de-DE" altLang="de-DE" dirty="0" err="1">
                <a:latin typeface="Arial" panose="020B0604020202020204" pitchFamily="34" charset="0"/>
                <a:cs typeface="Arial" panose="020B0604020202020204" pitchFamily="34" charset="0"/>
              </a:rPr>
              <a:t>Conda</a:t>
            </a:r>
            <a:r>
              <a:rPr lang="de-DE" altLang="de-DE" dirty="0">
                <a:latin typeface="Arial" panose="020B0604020202020204" pitchFamily="34" charset="0"/>
                <a:cs typeface="Arial" panose="020B0604020202020204" pitchFamily="34" charset="0"/>
              </a:rPr>
              <a:t> kennengelernt. E</a:t>
            </a:r>
            <a:r>
              <a:rPr lang="de-DE" altLang="de-DE" dirty="0">
                <a:latin typeface="Arial" panose="020B0604020202020204" pitchFamily="34" charset="0"/>
                <a:cs typeface="Arial" panose="020B0604020202020204" pitchFamily="34" charset="0"/>
                <a:sym typeface="Wingdings" panose="05000000000000000000" pitchFamily="2" charset="2"/>
              </a:rPr>
              <a:t>igentlich ist </a:t>
            </a:r>
            <a:r>
              <a:rPr lang="de-DE" altLang="de-DE" dirty="0" err="1">
                <a:latin typeface="Arial" panose="020B0604020202020204" pitchFamily="34" charset="0"/>
                <a:cs typeface="Arial" panose="020B0604020202020204" pitchFamily="34" charset="0"/>
                <a:sym typeface="Wingdings" panose="05000000000000000000" pitchFamily="2" charset="2"/>
              </a:rPr>
              <a:t>pipenv</a:t>
            </a:r>
            <a:r>
              <a:rPr lang="de-DE" altLang="de-DE" dirty="0">
                <a:latin typeface="Arial" panose="020B0604020202020204" pitchFamily="34" charset="0"/>
                <a:cs typeface="Arial" panose="020B0604020202020204" pitchFamily="34" charset="0"/>
                <a:sym typeface="Wingdings" panose="05000000000000000000" pitchFamily="2" charset="2"/>
              </a:rPr>
              <a:t> mehr oder weniger das gleiche in grün</a:t>
            </a:r>
          </a:p>
          <a:p>
            <a:pPr marL="342900" indent="-342900">
              <a:buFont typeface="Arial" panose="020B0604020202020204" pitchFamily="34" charset="0"/>
              <a:buChar char="•"/>
            </a:pPr>
            <a:endParaRPr lang="de-DE" altLang="de-DE" dirty="0">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Zur Wiederholung: Virtuelle Umgebungen sind warum sinnvoll?</a:t>
            </a:r>
          </a:p>
          <a:p>
            <a:pPr marL="1257117" lvl="1" indent="-342900">
              <a:buFont typeface="Arial" panose="020B0604020202020204" pitchFamily="34" charset="0"/>
              <a:buChar char="•"/>
            </a:pPr>
            <a:r>
              <a:rPr lang="de-DE" altLang="de-DE" dirty="0" err="1">
                <a:latin typeface="Arial" panose="020B0604020202020204" pitchFamily="34" charset="0"/>
                <a:cs typeface="Arial" panose="020B0604020202020204" pitchFamily="34" charset="0"/>
                <a:sym typeface="Wingdings" panose="05000000000000000000" pitchFamily="2" charset="2"/>
              </a:rPr>
              <a:t>Müllen</a:t>
            </a:r>
            <a:r>
              <a:rPr lang="de-DE" altLang="de-DE" dirty="0">
                <a:latin typeface="Arial" panose="020B0604020202020204" pitchFamily="34" charset="0"/>
                <a:cs typeface="Arial" panose="020B0604020202020204" pitchFamily="34" charset="0"/>
                <a:sym typeface="Wingdings" panose="05000000000000000000" pitchFamily="2" charset="2"/>
              </a:rPr>
              <a:t> Rechner nicht zu. Pakete werden nur lokal für ein Projekt installiert. Danach können sie wieder deinstalliert werden. Eure rechnerweiter </a:t>
            </a:r>
            <a:r>
              <a:rPr lang="de-DE" altLang="de-DE" dirty="0" err="1">
                <a:latin typeface="Arial" panose="020B0604020202020204" pitchFamily="34" charset="0"/>
                <a:cs typeface="Arial" panose="020B0604020202020204" pitchFamily="34" charset="0"/>
                <a:sym typeface="Wingdings" panose="05000000000000000000" pitchFamily="2" charset="2"/>
              </a:rPr>
              <a:t>Pythoninstallation</a:t>
            </a:r>
            <a:r>
              <a:rPr lang="de-DE" altLang="de-DE" dirty="0">
                <a:latin typeface="Arial" panose="020B0604020202020204" pitchFamily="34" charset="0"/>
                <a:cs typeface="Arial" panose="020B0604020202020204" pitchFamily="34" charset="0"/>
                <a:sym typeface="Wingdings" panose="05000000000000000000" pitchFamily="2" charset="2"/>
              </a:rPr>
              <a:t> ist dann aber nicht damit zugemüllt.</a:t>
            </a:r>
          </a:p>
          <a:p>
            <a:pPr marL="1257117" lvl="1"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Verschiedene Versionen von Paketen für verschiedene Projekte</a:t>
            </a:r>
          </a:p>
          <a:p>
            <a:pPr marL="342900" indent="-342900">
              <a:buFont typeface="Arial" panose="020B0604020202020204" pitchFamily="34" charset="0"/>
              <a:buChar char="•"/>
            </a:pPr>
            <a:endParaRPr lang="de-DE" altLang="de-DE" dirty="0">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de-DE" altLang="de-DE" dirty="0" err="1">
                <a:latin typeface="Arial" panose="020B0604020202020204" pitchFamily="34" charset="0"/>
                <a:cs typeface="Arial" panose="020B0604020202020204" pitchFamily="34" charset="0"/>
                <a:sym typeface="Wingdings" panose="05000000000000000000" pitchFamily="2" charset="2"/>
              </a:rPr>
              <a:t>Pipenv</a:t>
            </a:r>
            <a:r>
              <a:rPr lang="de-DE" altLang="de-DE" dirty="0">
                <a:latin typeface="Arial" panose="020B0604020202020204" pitchFamily="34" charset="0"/>
                <a:cs typeface="Arial" panose="020B0604020202020204" pitchFamily="34" charset="0"/>
                <a:sym typeface="Wingdings" panose="05000000000000000000" pitchFamily="2" charset="2"/>
              </a:rPr>
              <a:t> </a:t>
            </a:r>
            <a:r>
              <a:rPr lang="de-DE" altLang="de-DE" dirty="0" err="1">
                <a:latin typeface="Arial" panose="020B0604020202020204" pitchFamily="34" charset="0"/>
                <a:cs typeface="Arial" panose="020B0604020202020204" pitchFamily="34" charset="0"/>
                <a:sym typeface="Wingdings" panose="05000000000000000000" pitchFamily="2" charset="2"/>
              </a:rPr>
              <a:t>funktiniert</a:t>
            </a:r>
            <a:r>
              <a:rPr lang="de-DE" altLang="de-DE" dirty="0">
                <a:latin typeface="Arial" panose="020B0604020202020204" pitchFamily="34" charset="0"/>
                <a:cs typeface="Arial" panose="020B0604020202020204" pitchFamily="34" charset="0"/>
                <a:sym typeface="Wingdings" panose="05000000000000000000" pitchFamily="2" charset="2"/>
              </a:rPr>
              <a:t> so, dass es ein sogenanntes </a:t>
            </a:r>
            <a:r>
              <a:rPr lang="de-DE" altLang="de-DE" dirty="0" err="1">
                <a:latin typeface="Arial" panose="020B0604020202020204" pitchFamily="34" charset="0"/>
                <a:cs typeface="Arial" panose="020B0604020202020204" pitchFamily="34" charset="0"/>
                <a:sym typeface="Wingdings" panose="05000000000000000000" pitchFamily="2" charset="2"/>
              </a:rPr>
              <a:t>Pipfile</a:t>
            </a:r>
            <a:r>
              <a:rPr lang="de-DE" altLang="de-DE" dirty="0">
                <a:latin typeface="Arial" panose="020B0604020202020204" pitchFamily="34" charset="0"/>
                <a:cs typeface="Arial" panose="020B0604020202020204" pitchFamily="34" charset="0"/>
                <a:sym typeface="Wingdings" panose="05000000000000000000" pitchFamily="2" charset="2"/>
              </a:rPr>
              <a:t> gibt. Da stehen alle Pakete drin, die installiert werden sollen. Ähnlich wie in einem Reaquirements.txt File aber mit </a:t>
            </a:r>
            <a:r>
              <a:rPr lang="de-DE" altLang="de-DE" dirty="0" err="1">
                <a:latin typeface="Arial" panose="020B0604020202020204" pitchFamily="34" charset="0"/>
                <a:cs typeface="Arial" panose="020B0604020202020204" pitchFamily="34" charset="0"/>
                <a:sym typeface="Wingdings" panose="05000000000000000000" pitchFamily="2" charset="2"/>
              </a:rPr>
              <a:t>Pip</a:t>
            </a:r>
            <a:r>
              <a:rPr lang="de-DE" altLang="de-DE" dirty="0">
                <a:latin typeface="Arial" panose="020B0604020202020204" pitchFamily="34" charset="0"/>
                <a:cs typeface="Arial" panose="020B0604020202020204" pitchFamily="34" charset="0"/>
                <a:sym typeface="Wingdings" panose="05000000000000000000" pitchFamily="2" charset="2"/>
              </a:rPr>
              <a:t> in einem Paket zusammen.</a:t>
            </a:r>
          </a:p>
          <a:p>
            <a:pPr marL="342900"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Man kann wenn man so ein File bekommt mit einem Command sagen, dass alle Pakete installiert werden sollen und automatisch ein virtuelles Environment angelegt werden soll.</a:t>
            </a:r>
          </a:p>
          <a:p>
            <a:pPr marL="342900"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So ein </a:t>
            </a:r>
            <a:r>
              <a:rPr lang="de-DE" altLang="de-DE" dirty="0" err="1">
                <a:latin typeface="Arial" panose="020B0604020202020204" pitchFamily="34" charset="0"/>
                <a:cs typeface="Arial" panose="020B0604020202020204" pitchFamily="34" charset="0"/>
                <a:sym typeface="Wingdings" panose="05000000000000000000" pitchFamily="2" charset="2"/>
              </a:rPr>
              <a:t>Pipfile</a:t>
            </a:r>
            <a:r>
              <a:rPr lang="de-DE" altLang="de-DE" dirty="0">
                <a:latin typeface="Arial" panose="020B0604020202020204" pitchFamily="34" charset="0"/>
                <a:cs typeface="Arial" panose="020B0604020202020204" pitchFamily="34" charset="0"/>
                <a:sym typeface="Wingdings" panose="05000000000000000000" pitchFamily="2" charset="2"/>
              </a:rPr>
              <a:t> seht ihr hier rechts</a:t>
            </a:r>
          </a:p>
          <a:p>
            <a:pPr marL="1257117" lvl="1"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Ihr habt eine quelle, per </a:t>
            </a:r>
            <a:r>
              <a:rPr lang="de-DE" altLang="de-DE" dirty="0" err="1">
                <a:latin typeface="Arial" panose="020B0604020202020204" pitchFamily="34" charset="0"/>
                <a:cs typeface="Arial" panose="020B0604020202020204" pitchFamily="34" charset="0"/>
                <a:sym typeface="Wingdings" panose="05000000000000000000" pitchFamily="2" charset="2"/>
              </a:rPr>
              <a:t>default</a:t>
            </a:r>
            <a:r>
              <a:rPr lang="de-DE" altLang="de-DE" dirty="0">
                <a:latin typeface="Arial" panose="020B0604020202020204" pitchFamily="34" charset="0"/>
                <a:cs typeface="Arial" panose="020B0604020202020204" pitchFamily="34" charset="0"/>
                <a:sym typeface="Wingdings" panose="05000000000000000000" pitchFamily="2" charset="2"/>
              </a:rPr>
              <a:t> ist das das </a:t>
            </a:r>
            <a:r>
              <a:rPr lang="de-DE" altLang="de-DE" dirty="0" err="1">
                <a:latin typeface="Arial" panose="020B0604020202020204" pitchFamily="34" charset="0"/>
                <a:cs typeface="Arial" panose="020B0604020202020204" pitchFamily="34" charset="0"/>
                <a:sym typeface="Wingdings" panose="05000000000000000000" pitchFamily="2" charset="2"/>
              </a:rPr>
              <a:t>offiziele</a:t>
            </a:r>
            <a:r>
              <a:rPr lang="de-DE" altLang="de-DE" dirty="0">
                <a:latin typeface="Arial" panose="020B0604020202020204" pitchFamily="34" charset="0"/>
                <a:cs typeface="Arial" panose="020B0604020202020204" pitchFamily="34" charset="0"/>
                <a:sym typeface="Wingdings" panose="05000000000000000000" pitchFamily="2" charset="2"/>
              </a:rPr>
              <a:t> </a:t>
            </a:r>
            <a:r>
              <a:rPr lang="de-DE" altLang="de-DE" dirty="0" err="1">
                <a:latin typeface="Arial" panose="020B0604020202020204" pitchFamily="34" charset="0"/>
                <a:cs typeface="Arial" panose="020B0604020202020204" pitchFamily="34" charset="0"/>
                <a:sym typeface="Wingdings" panose="05000000000000000000" pitchFamily="2" charset="2"/>
              </a:rPr>
              <a:t>pypi</a:t>
            </a:r>
            <a:r>
              <a:rPr lang="de-DE" altLang="de-DE" dirty="0">
                <a:latin typeface="Arial" panose="020B0604020202020204" pitchFamily="34" charset="0"/>
                <a:cs typeface="Arial" panose="020B0604020202020204" pitchFamily="34" charset="0"/>
                <a:sym typeface="Wingdings" panose="05000000000000000000" pitchFamily="2" charset="2"/>
              </a:rPr>
              <a:t>, also die Paketquelle für </a:t>
            </a:r>
            <a:r>
              <a:rPr lang="de-DE" altLang="de-DE" dirty="0" err="1">
                <a:latin typeface="Arial" panose="020B0604020202020204" pitchFamily="34" charset="0"/>
                <a:cs typeface="Arial" panose="020B0604020202020204" pitchFamily="34" charset="0"/>
                <a:sym typeface="Wingdings" panose="05000000000000000000" pitchFamily="2" charset="2"/>
              </a:rPr>
              <a:t>pip</a:t>
            </a:r>
            <a:endParaRPr lang="de-DE" altLang="de-DE" dirty="0">
              <a:latin typeface="Arial" panose="020B0604020202020204" pitchFamily="34" charset="0"/>
              <a:cs typeface="Arial" panose="020B0604020202020204" pitchFamily="34" charset="0"/>
              <a:sym typeface="Wingdings" panose="05000000000000000000" pitchFamily="2" charset="2"/>
            </a:endParaRPr>
          </a:p>
          <a:p>
            <a:pPr marL="1257117" lvl="1"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Dann gibt es </a:t>
            </a:r>
            <a:r>
              <a:rPr lang="de-DE" altLang="de-DE" dirty="0" err="1">
                <a:latin typeface="Arial" panose="020B0604020202020204" pitchFamily="34" charset="0"/>
                <a:cs typeface="Arial" panose="020B0604020202020204" pitchFamily="34" charset="0"/>
                <a:sym typeface="Wingdings" panose="05000000000000000000" pitchFamily="2" charset="2"/>
              </a:rPr>
              <a:t>dev</a:t>
            </a:r>
            <a:r>
              <a:rPr lang="de-DE" altLang="de-DE" dirty="0">
                <a:latin typeface="Arial" panose="020B0604020202020204" pitchFamily="34" charset="0"/>
                <a:cs typeface="Arial" panose="020B0604020202020204" pitchFamily="34" charset="0"/>
                <a:sym typeface="Wingdings" panose="05000000000000000000" pitchFamily="2" charset="2"/>
              </a:rPr>
              <a:t> </a:t>
            </a:r>
            <a:r>
              <a:rPr lang="de-DE" altLang="de-DE" dirty="0" err="1">
                <a:latin typeface="Arial" panose="020B0604020202020204" pitchFamily="34" charset="0"/>
                <a:cs typeface="Arial" panose="020B0604020202020204" pitchFamily="34" charset="0"/>
                <a:sym typeface="Wingdings" panose="05000000000000000000" pitchFamily="2" charset="2"/>
              </a:rPr>
              <a:t>pakete</a:t>
            </a:r>
            <a:r>
              <a:rPr lang="de-DE" altLang="de-DE" dirty="0">
                <a:latin typeface="Arial" panose="020B0604020202020204" pitchFamily="34" charset="0"/>
                <a:cs typeface="Arial" panose="020B0604020202020204" pitchFamily="34" charset="0"/>
                <a:sym typeface="Wingdings" panose="05000000000000000000" pitchFamily="2" charset="2"/>
              </a:rPr>
              <a:t> und normale </a:t>
            </a:r>
            <a:r>
              <a:rPr lang="de-DE" altLang="de-DE" dirty="0" err="1">
                <a:latin typeface="Arial" panose="020B0604020202020204" pitchFamily="34" charset="0"/>
                <a:cs typeface="Arial" panose="020B0604020202020204" pitchFamily="34" charset="0"/>
                <a:sym typeface="Wingdings" panose="05000000000000000000" pitchFamily="2" charset="2"/>
              </a:rPr>
              <a:t>pakete</a:t>
            </a:r>
            <a:endParaRPr lang="de-DE" altLang="de-DE" dirty="0">
              <a:latin typeface="Arial" panose="020B0604020202020204" pitchFamily="34" charset="0"/>
              <a:cs typeface="Arial" panose="020B0604020202020204" pitchFamily="34" charset="0"/>
              <a:sym typeface="Wingdings" panose="05000000000000000000" pitchFamily="2" charset="2"/>
            </a:endParaRPr>
          </a:p>
          <a:p>
            <a:pPr marL="1257117" lvl="1" indent="-342900">
              <a:buFont typeface="Arial" panose="020B0604020202020204" pitchFamily="34" charset="0"/>
              <a:buChar char="•"/>
            </a:pPr>
            <a:r>
              <a:rPr lang="de-DE" altLang="de-DE" dirty="0" err="1">
                <a:latin typeface="Arial" panose="020B0604020202020204" pitchFamily="34" charset="0"/>
                <a:cs typeface="Arial" panose="020B0604020202020204" pitchFamily="34" charset="0"/>
                <a:sym typeface="Wingdings" panose="05000000000000000000" pitchFamily="2" charset="2"/>
              </a:rPr>
              <a:t>Dev</a:t>
            </a:r>
            <a:r>
              <a:rPr lang="de-DE" altLang="de-DE" dirty="0">
                <a:latin typeface="Arial" panose="020B0604020202020204" pitchFamily="34" charset="0"/>
                <a:cs typeface="Arial" panose="020B0604020202020204" pitchFamily="34" charset="0"/>
                <a:sym typeface="Wingdings" panose="05000000000000000000" pitchFamily="2" charset="2"/>
              </a:rPr>
              <a:t> sind die, die ihr zum </a:t>
            </a:r>
            <a:r>
              <a:rPr lang="de-DE" altLang="de-DE" dirty="0" err="1">
                <a:latin typeface="Arial" panose="020B0604020202020204" pitchFamily="34" charset="0"/>
                <a:cs typeface="Arial" panose="020B0604020202020204" pitchFamily="34" charset="0"/>
                <a:sym typeface="Wingdings" panose="05000000000000000000" pitchFamily="2" charset="2"/>
              </a:rPr>
              <a:t>lokelen</a:t>
            </a:r>
            <a:r>
              <a:rPr lang="de-DE" altLang="de-DE" dirty="0">
                <a:latin typeface="Arial" panose="020B0604020202020204" pitchFamily="34" charset="0"/>
                <a:cs typeface="Arial" panose="020B0604020202020204" pitchFamily="34" charset="0"/>
                <a:sym typeface="Wingdings" panose="05000000000000000000" pitchFamily="2" charset="2"/>
              </a:rPr>
              <a:t> entwickeln braucht. Hier zum </a:t>
            </a:r>
            <a:r>
              <a:rPr lang="de-DE" altLang="de-DE" dirty="0" err="1">
                <a:latin typeface="Arial" panose="020B0604020202020204" pitchFamily="34" charset="0"/>
                <a:cs typeface="Arial" panose="020B0604020202020204" pitchFamily="34" charset="0"/>
                <a:sym typeface="Wingdings" panose="05000000000000000000" pitchFamily="2" charset="2"/>
              </a:rPr>
              <a:t>beispiel</a:t>
            </a:r>
            <a:r>
              <a:rPr lang="de-DE" altLang="de-DE" dirty="0">
                <a:latin typeface="Arial" panose="020B0604020202020204" pitchFamily="34" charset="0"/>
                <a:cs typeface="Arial" panose="020B0604020202020204" pitchFamily="34" charset="0"/>
                <a:sym typeface="Wingdings" panose="05000000000000000000" pitchFamily="2" charset="2"/>
              </a:rPr>
              <a:t> einen </a:t>
            </a:r>
            <a:r>
              <a:rPr lang="de-DE" altLang="de-DE" dirty="0" err="1">
                <a:latin typeface="Arial" panose="020B0604020202020204" pitchFamily="34" charset="0"/>
                <a:cs typeface="Arial" panose="020B0604020202020204" pitchFamily="34" charset="0"/>
                <a:sym typeface="Wingdings" panose="05000000000000000000" pitchFamily="2" charset="2"/>
              </a:rPr>
              <a:t>linter</a:t>
            </a:r>
            <a:r>
              <a:rPr lang="de-DE" altLang="de-DE" dirty="0">
                <a:latin typeface="Arial" panose="020B0604020202020204" pitchFamily="34" charset="0"/>
                <a:cs typeface="Arial" panose="020B0604020202020204" pitchFamily="34" charset="0"/>
                <a:sym typeface="Wingdings" panose="05000000000000000000" pitchFamily="2" charset="2"/>
              </a:rPr>
              <a:t>, der euch gleich </a:t>
            </a:r>
            <a:r>
              <a:rPr lang="de-DE" altLang="de-DE" dirty="0" err="1">
                <a:latin typeface="Arial" panose="020B0604020202020204" pitchFamily="34" charset="0"/>
                <a:cs typeface="Arial" panose="020B0604020202020204" pitchFamily="34" charset="0"/>
                <a:sym typeface="Wingdings" panose="05000000000000000000" pitchFamily="2" charset="2"/>
              </a:rPr>
              <a:t>fehler</a:t>
            </a:r>
            <a:r>
              <a:rPr lang="de-DE" altLang="de-DE" dirty="0">
                <a:latin typeface="Arial" panose="020B0604020202020204" pitchFamily="34" charset="0"/>
                <a:cs typeface="Arial" panose="020B0604020202020204" pitchFamily="34" charset="0"/>
                <a:sym typeface="Wingdings" panose="05000000000000000000" pitchFamily="2" charset="2"/>
              </a:rPr>
              <a:t> im </a:t>
            </a:r>
            <a:r>
              <a:rPr lang="de-DE" altLang="de-DE" dirty="0" err="1">
                <a:latin typeface="Arial" panose="020B0604020202020204" pitchFamily="34" charset="0"/>
                <a:cs typeface="Arial" panose="020B0604020202020204" pitchFamily="34" charset="0"/>
                <a:sym typeface="Wingdings" panose="05000000000000000000" pitchFamily="2" charset="2"/>
              </a:rPr>
              <a:t>editor</a:t>
            </a:r>
            <a:r>
              <a:rPr lang="de-DE" altLang="de-DE" dirty="0">
                <a:latin typeface="Arial" panose="020B0604020202020204" pitchFamily="34" charset="0"/>
                <a:cs typeface="Arial" panose="020B0604020202020204" pitchFamily="34" charset="0"/>
                <a:sym typeface="Wingdings" panose="05000000000000000000" pitchFamily="2" charset="2"/>
              </a:rPr>
              <a:t> anzeigen kann und autopep8, der automatisch bei speichern den style eures </a:t>
            </a:r>
            <a:r>
              <a:rPr lang="de-DE" altLang="de-DE" dirty="0" err="1">
                <a:latin typeface="Arial" panose="020B0604020202020204" pitchFamily="34" charset="0"/>
                <a:cs typeface="Arial" panose="020B0604020202020204" pitchFamily="34" charset="0"/>
                <a:sym typeface="Wingdings" panose="05000000000000000000" pitchFamily="2" charset="2"/>
              </a:rPr>
              <a:t>codes</a:t>
            </a:r>
            <a:r>
              <a:rPr lang="de-DE" altLang="de-DE" dirty="0">
                <a:latin typeface="Arial" panose="020B0604020202020204" pitchFamily="34" charset="0"/>
                <a:cs typeface="Arial" panose="020B0604020202020204" pitchFamily="34" charset="0"/>
                <a:sym typeface="Wingdings" panose="05000000000000000000" pitchFamily="2" charset="2"/>
              </a:rPr>
              <a:t> analysiert und automatisch </a:t>
            </a:r>
            <a:r>
              <a:rPr lang="de-DE" altLang="de-DE" dirty="0" err="1">
                <a:latin typeface="Arial" panose="020B0604020202020204" pitchFamily="34" charset="0"/>
                <a:cs typeface="Arial" panose="020B0604020202020204" pitchFamily="34" charset="0"/>
                <a:sym typeface="Wingdings" panose="05000000000000000000" pitchFamily="2" charset="2"/>
              </a:rPr>
              <a:t>korriegiert</a:t>
            </a:r>
            <a:r>
              <a:rPr lang="de-DE" altLang="de-DE" dirty="0">
                <a:latin typeface="Arial" panose="020B0604020202020204" pitchFamily="34" charset="0"/>
                <a:cs typeface="Arial" panose="020B0604020202020204" pitchFamily="34" charset="0"/>
                <a:sym typeface="Wingdings" panose="05000000000000000000" pitchFamily="2" charset="2"/>
              </a:rPr>
              <a:t>. Beispielsweise dass die Zeilenlänge korrekt eingehalten wird.</a:t>
            </a:r>
          </a:p>
          <a:p>
            <a:pPr marL="1257117" lvl="1"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Die normalen </a:t>
            </a:r>
            <a:r>
              <a:rPr lang="de-DE" altLang="de-DE" dirty="0" err="1">
                <a:latin typeface="Arial" panose="020B0604020202020204" pitchFamily="34" charset="0"/>
                <a:cs typeface="Arial" panose="020B0604020202020204" pitchFamily="34" charset="0"/>
                <a:sym typeface="Wingdings" panose="05000000000000000000" pitchFamily="2" charset="2"/>
              </a:rPr>
              <a:t>pakete</a:t>
            </a:r>
            <a:r>
              <a:rPr lang="de-DE" altLang="de-DE" dirty="0">
                <a:latin typeface="Arial" panose="020B0604020202020204" pitchFamily="34" charset="0"/>
                <a:cs typeface="Arial" panose="020B0604020202020204" pitchFamily="34" charset="0"/>
                <a:sym typeface="Wingdings" panose="05000000000000000000" pitchFamily="2" charset="2"/>
              </a:rPr>
              <a:t> sind dann die, die euer Programm wirklich braucht. In diesem fall also </a:t>
            </a:r>
            <a:r>
              <a:rPr lang="de-DE" altLang="de-DE" dirty="0" err="1">
                <a:latin typeface="Arial" panose="020B0604020202020204" pitchFamily="34" charset="0"/>
                <a:cs typeface="Arial" panose="020B0604020202020204" pitchFamily="34" charset="0"/>
                <a:sym typeface="Wingdings" panose="05000000000000000000" pitchFamily="2" charset="2"/>
              </a:rPr>
              <a:t>pandas</a:t>
            </a:r>
            <a:r>
              <a:rPr lang="de-DE" altLang="de-DE" dirty="0">
                <a:latin typeface="Arial" panose="020B0604020202020204" pitchFamily="34" charset="0"/>
                <a:cs typeface="Arial" panose="020B0604020202020204" pitchFamily="34" charset="0"/>
                <a:sym typeface="Wingdings" panose="05000000000000000000" pitchFamily="2" charset="2"/>
              </a:rPr>
              <a:t>, </a:t>
            </a:r>
            <a:r>
              <a:rPr lang="de-DE" altLang="de-DE" dirty="0" err="1">
                <a:latin typeface="Arial" panose="020B0604020202020204" pitchFamily="34" charset="0"/>
                <a:cs typeface="Arial" panose="020B0604020202020204" pitchFamily="34" charset="0"/>
                <a:sym typeface="Wingdings" panose="05000000000000000000" pitchFamily="2" charset="2"/>
              </a:rPr>
              <a:t>matplotlib</a:t>
            </a:r>
            <a:r>
              <a:rPr lang="de-DE" altLang="de-DE" dirty="0">
                <a:latin typeface="Arial" panose="020B0604020202020204" pitchFamily="34" charset="0"/>
                <a:cs typeface="Arial" panose="020B0604020202020204" pitchFamily="34" charset="0"/>
                <a:sym typeface="Wingdings" panose="05000000000000000000" pitchFamily="2" charset="2"/>
              </a:rPr>
              <a:t>, </a:t>
            </a:r>
            <a:r>
              <a:rPr lang="de-DE" altLang="de-DE" dirty="0" err="1">
                <a:latin typeface="Arial" panose="020B0604020202020204" pitchFamily="34" charset="0"/>
                <a:cs typeface="Arial" panose="020B0604020202020204" pitchFamily="34" charset="0"/>
                <a:sym typeface="Wingdings" panose="05000000000000000000" pitchFamily="2" charset="2"/>
              </a:rPr>
              <a:t>plotly</a:t>
            </a:r>
            <a:r>
              <a:rPr lang="de-DE" altLang="de-DE" dirty="0">
                <a:latin typeface="Arial" panose="020B0604020202020204" pitchFamily="34" charset="0"/>
                <a:cs typeface="Arial" panose="020B0604020202020204" pitchFamily="34" charset="0"/>
                <a:sym typeface="Wingdings" panose="05000000000000000000" pitchFamily="2" charset="2"/>
              </a:rPr>
              <a:t> und </a:t>
            </a:r>
            <a:r>
              <a:rPr lang="de-DE" altLang="de-DE" dirty="0" err="1">
                <a:latin typeface="Arial" panose="020B0604020202020204" pitchFamily="34" charset="0"/>
                <a:cs typeface="Arial" panose="020B0604020202020204" pitchFamily="34" charset="0"/>
                <a:sym typeface="Wingdings" panose="05000000000000000000" pitchFamily="2" charset="2"/>
              </a:rPr>
              <a:t>geopandas</a:t>
            </a:r>
            <a:r>
              <a:rPr lang="de-DE" altLang="de-DE" dirty="0">
                <a:latin typeface="Arial" panose="020B0604020202020204" pitchFamily="34" charset="0"/>
                <a:cs typeface="Arial" panose="020B0604020202020204" pitchFamily="34" charset="0"/>
                <a:sym typeface="Wingdings" panose="05000000000000000000" pitchFamily="2" charset="2"/>
              </a:rPr>
              <a:t>.</a:t>
            </a:r>
          </a:p>
          <a:p>
            <a:pPr marL="342900" indent="-342900">
              <a:buFont typeface="Arial" panose="020B0604020202020204" pitchFamily="34" charset="0"/>
              <a:buChar char="•"/>
            </a:pPr>
            <a:r>
              <a:rPr lang="de-DE" altLang="de-DE" dirty="0">
                <a:latin typeface="Arial" panose="020B0604020202020204" pitchFamily="34" charset="0"/>
                <a:cs typeface="Arial" panose="020B0604020202020204" pitchFamily="34" charset="0"/>
                <a:sym typeface="Wingdings" panose="05000000000000000000" pitchFamily="2" charset="2"/>
              </a:rPr>
              <a:t>Erstmal installieren!</a:t>
            </a:r>
          </a:p>
          <a:p>
            <a:pPr marL="342900" indent="-342900">
              <a:buFont typeface="Arial" panose="020B0604020202020204" pitchFamily="34" charset="0"/>
              <a:buChar char="•"/>
            </a:pPr>
            <a:endParaRPr lang="de-DE" altLang="de-DE" dirty="0">
              <a:latin typeface="Arial" panose="020B0604020202020204" pitchFamily="34" charset="0"/>
              <a:cs typeface="Arial" panose="020B0604020202020204" pitchFamily="34" charset="0"/>
            </a:endParaRPr>
          </a:p>
        </p:txBody>
      </p:sp>
      <p:sp>
        <p:nvSpPr>
          <p:cNvPr id="35844" name="Foliennummernplatzhalter 3">
            <a:extLst>
              <a:ext uri="{FF2B5EF4-FFF2-40B4-BE49-F238E27FC236}">
                <a16:creationId xmlns:a16="http://schemas.microsoft.com/office/drawing/2014/main" id="{C46526C1-02B2-41E3-8B5D-1520C72DA48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BF595F0-8816-4C03-93C4-8D7E0444BBEF}" type="slidenum">
              <a:rPr lang="de-DE" altLang="de-DE" smtClean="0"/>
              <a:pPr/>
              <a:t>52</a:t>
            </a:fld>
            <a:endParaRPr lang="de-DE" altLang="de-D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lienbildplatzhalter 1">
            <a:extLst>
              <a:ext uri="{FF2B5EF4-FFF2-40B4-BE49-F238E27FC236}">
                <a16:creationId xmlns:a16="http://schemas.microsoft.com/office/drawing/2014/main" id="{7095F941-051C-4BA6-BF46-8A117831D946}"/>
              </a:ext>
            </a:extLst>
          </p:cNvPr>
          <p:cNvSpPr>
            <a:spLocks noGrp="1" noRot="1" noChangeAspect="1" noChangeArrowheads="1" noTextEdit="1"/>
          </p:cNvSpPr>
          <p:nvPr>
            <p:ph type="sldImg"/>
          </p:nvPr>
        </p:nvSpPr>
        <p:spPr>
          <a:ln/>
        </p:spPr>
      </p:sp>
      <p:sp>
        <p:nvSpPr>
          <p:cNvPr id="37891" name="Notizenplatzhalter 2">
            <a:extLst>
              <a:ext uri="{FF2B5EF4-FFF2-40B4-BE49-F238E27FC236}">
                <a16:creationId xmlns:a16="http://schemas.microsoft.com/office/drawing/2014/main" id="{28C52FEE-6C6B-4B32-82B9-68954874F82F}"/>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Diese Seite ist eher eine </a:t>
            </a:r>
            <a:r>
              <a:rPr lang="de-DE" altLang="de-DE" dirty="0" err="1">
                <a:latin typeface="Arial" panose="020B0604020202020204" pitchFamily="34" charset="0"/>
                <a:cs typeface="Arial" panose="020B0604020202020204" pitchFamily="34" charset="0"/>
              </a:rPr>
              <a:t>referenz</a:t>
            </a:r>
            <a:r>
              <a:rPr lang="de-DE" altLang="de-DE" dirty="0">
                <a:latin typeface="Arial" panose="020B0604020202020204" pitchFamily="34" charset="0"/>
                <a:cs typeface="Arial" panose="020B0604020202020204" pitchFamily="34" charset="0"/>
              </a:rPr>
              <a:t> für euch zum nachschauen, was man so alles machen kann.</a:t>
            </a:r>
          </a:p>
          <a:p>
            <a:r>
              <a:rPr lang="de-DE" altLang="de-DE" dirty="0">
                <a:latin typeface="Arial" panose="020B0604020202020204" pitchFamily="34" charset="0"/>
                <a:cs typeface="Arial" panose="020B0604020202020204" pitchFamily="34" charset="0"/>
              </a:rPr>
              <a:t>Wichtig sind vor allem </a:t>
            </a:r>
            <a:r>
              <a:rPr lang="de-DE" altLang="de-DE" dirty="0" err="1">
                <a:latin typeface="Arial" panose="020B0604020202020204" pitchFamily="34" charset="0"/>
                <a:cs typeface="Arial" panose="020B0604020202020204" pitchFamily="34" charset="0"/>
              </a:rPr>
              <a:t>install</a:t>
            </a:r>
            <a:r>
              <a:rPr lang="de-DE" altLang="de-DE" dirty="0">
                <a:latin typeface="Arial" panose="020B0604020202020204" pitchFamily="34" charset="0"/>
                <a:cs typeface="Arial" panose="020B0604020202020204" pitchFamily="34" charset="0"/>
              </a:rPr>
              <a:t> und </a:t>
            </a:r>
            <a:r>
              <a:rPr lang="de-DE" altLang="de-DE" dirty="0" err="1">
                <a:latin typeface="Arial" panose="020B0604020202020204" pitchFamily="34" charset="0"/>
                <a:cs typeface="Arial" panose="020B0604020202020204" pitchFamily="34" charset="0"/>
              </a:rPr>
              <a:t>sync</a:t>
            </a:r>
            <a:r>
              <a:rPr lang="de-DE" altLang="de-DE" dirty="0">
                <a:latin typeface="Arial" panose="020B0604020202020204" pitchFamily="34" charset="0"/>
                <a:cs typeface="Arial" panose="020B0604020202020204" pitchFamily="34" charset="0"/>
              </a:rPr>
              <a:t>. </a:t>
            </a:r>
          </a:p>
          <a:p>
            <a:r>
              <a:rPr lang="de-DE" altLang="de-DE" dirty="0">
                <a:latin typeface="Arial" panose="020B0604020202020204" pitchFamily="34" charset="0"/>
                <a:cs typeface="Arial" panose="020B0604020202020204" pitchFamily="34" charset="0"/>
              </a:rPr>
              <a:t>Mit </a:t>
            </a:r>
            <a:r>
              <a:rPr lang="de-DE" altLang="de-DE" dirty="0" err="1">
                <a:latin typeface="Arial" panose="020B0604020202020204" pitchFamily="34" charset="0"/>
                <a:cs typeface="Arial" panose="020B0604020202020204" pitchFamily="34" charset="0"/>
              </a:rPr>
              <a:t>install</a:t>
            </a:r>
            <a:r>
              <a:rPr lang="de-DE" altLang="de-DE" dirty="0">
                <a:latin typeface="Arial" panose="020B0604020202020204" pitchFamily="34" charset="0"/>
                <a:cs typeface="Arial" panose="020B0604020202020204" pitchFamily="34" charset="0"/>
              </a:rPr>
              <a:t> installiert ihr das </a:t>
            </a:r>
            <a:r>
              <a:rPr lang="de-DE" altLang="de-DE" dirty="0" err="1">
                <a:latin typeface="Arial" panose="020B0604020202020204" pitchFamily="34" charset="0"/>
                <a:cs typeface="Arial" panose="020B0604020202020204" pitchFamily="34" charset="0"/>
              </a:rPr>
              <a:t>pipfile</a:t>
            </a:r>
            <a:r>
              <a:rPr lang="de-DE" altLang="de-DE" dirty="0">
                <a:latin typeface="Arial" panose="020B0604020202020204" pitchFamily="34" charset="0"/>
                <a:cs typeface="Arial" panose="020B0604020202020204" pitchFamily="34" charset="0"/>
              </a:rPr>
              <a:t>. Mit </a:t>
            </a:r>
            <a:r>
              <a:rPr lang="de-DE" altLang="de-DE" dirty="0" err="1">
                <a:latin typeface="Arial" panose="020B0604020202020204" pitchFamily="34" charset="0"/>
                <a:cs typeface="Arial" panose="020B0604020202020204" pitchFamily="34" charset="0"/>
              </a:rPr>
              <a:t>sync</a:t>
            </a:r>
            <a:r>
              <a:rPr lang="de-DE" altLang="de-DE" dirty="0">
                <a:latin typeface="Arial" panose="020B0604020202020204" pitchFamily="34" charset="0"/>
                <a:cs typeface="Arial" panose="020B0604020202020204" pitchFamily="34" charset="0"/>
              </a:rPr>
              <a:t> das </a:t>
            </a:r>
            <a:r>
              <a:rPr lang="de-DE" altLang="de-DE" dirty="0" err="1">
                <a:latin typeface="Arial" panose="020B0604020202020204" pitchFamily="34" charset="0"/>
                <a:cs typeface="Arial" panose="020B0604020202020204" pitchFamily="34" charset="0"/>
              </a:rPr>
              <a:t>piplockfile</a:t>
            </a:r>
            <a:r>
              <a:rPr lang="de-DE" altLang="de-DE" dirty="0">
                <a:latin typeface="Arial" panose="020B0604020202020204" pitchFamily="34" charset="0"/>
                <a:cs typeface="Arial" panose="020B0604020202020204" pitchFamily="34" charset="0"/>
              </a:rPr>
              <a:t>.</a:t>
            </a:r>
          </a:p>
          <a:p>
            <a:r>
              <a:rPr lang="de-DE" altLang="de-DE" dirty="0">
                <a:latin typeface="Arial" panose="020B0604020202020204" pitchFamily="34" charset="0"/>
                <a:cs typeface="Arial" panose="020B0604020202020204" pitchFamily="34" charset="0"/>
              </a:rPr>
              <a:t>Ein </a:t>
            </a:r>
            <a:r>
              <a:rPr lang="de-DE" altLang="de-DE" dirty="0" err="1">
                <a:latin typeface="Arial" panose="020B0604020202020204" pitchFamily="34" charset="0"/>
                <a:cs typeface="Arial" panose="020B0604020202020204" pitchFamily="34" charset="0"/>
              </a:rPr>
              <a:t>pipfile.lock</a:t>
            </a:r>
            <a:r>
              <a:rPr lang="de-DE" altLang="de-DE" dirty="0">
                <a:latin typeface="Arial" panose="020B0604020202020204" pitchFamily="34" charset="0"/>
                <a:cs typeface="Arial" panose="020B0604020202020204" pitchFamily="34" charset="0"/>
              </a:rPr>
              <a:t> sieht folgendermaßen aus: ZEIGEN</a:t>
            </a:r>
          </a:p>
          <a:p>
            <a:r>
              <a:rPr lang="de-DE" altLang="de-DE" dirty="0" err="1">
                <a:latin typeface="Arial" panose="020B0604020202020204" pitchFamily="34" charset="0"/>
                <a:cs typeface="Arial" panose="020B0604020202020204" pitchFamily="34" charset="0"/>
              </a:rPr>
              <a:t>Lockfile</a:t>
            </a:r>
            <a:r>
              <a:rPr lang="de-DE" altLang="de-DE" dirty="0">
                <a:latin typeface="Arial" panose="020B0604020202020204" pitchFamily="34" charset="0"/>
                <a:cs typeface="Arial" panose="020B0604020202020204" pitchFamily="34" charset="0"/>
              </a:rPr>
              <a:t> erklären: enthält alle </a:t>
            </a:r>
            <a:r>
              <a:rPr lang="de-DE" altLang="de-DE" dirty="0" err="1">
                <a:latin typeface="Arial" panose="020B0604020202020204" pitchFamily="34" charset="0"/>
                <a:cs typeface="Arial" panose="020B0604020202020204" pitchFamily="34" charset="0"/>
              </a:rPr>
              <a:t>Dependencies</a:t>
            </a:r>
            <a:r>
              <a:rPr lang="de-DE" altLang="de-DE" dirty="0">
                <a:latin typeface="Arial" panose="020B0604020202020204" pitchFamily="34" charset="0"/>
                <a:cs typeface="Arial" panose="020B0604020202020204" pitchFamily="34" charset="0"/>
              </a:rPr>
              <a:t> mit exakten Versionen, Wer NPM von </a:t>
            </a:r>
            <a:r>
              <a:rPr lang="de-DE" altLang="de-DE" dirty="0" err="1">
                <a:latin typeface="Arial" panose="020B0604020202020204" pitchFamily="34" charset="0"/>
                <a:cs typeface="Arial" panose="020B0604020202020204" pitchFamily="34" charset="0"/>
              </a:rPr>
              <a:t>Javascript</a:t>
            </a:r>
            <a:r>
              <a:rPr lang="de-DE" altLang="de-DE" dirty="0">
                <a:latin typeface="Arial" panose="020B0604020202020204" pitchFamily="34" charset="0"/>
                <a:cs typeface="Arial" panose="020B0604020202020204" pitchFamily="34" charset="0"/>
              </a:rPr>
              <a:t> kennt, kennt das </a:t>
            </a:r>
            <a:r>
              <a:rPr lang="de-DE" altLang="de-DE" dirty="0" err="1">
                <a:latin typeface="Arial" panose="020B0604020202020204" pitchFamily="34" charset="0"/>
                <a:cs typeface="Arial" panose="020B0604020202020204" pitchFamily="34" charset="0"/>
              </a:rPr>
              <a:t>Package.Lock</a:t>
            </a:r>
            <a:r>
              <a:rPr lang="de-DE" altLang="de-DE" dirty="0">
                <a:latin typeface="Arial" panose="020B0604020202020204" pitchFamily="34" charset="0"/>
                <a:cs typeface="Arial" panose="020B0604020202020204" pitchFamily="34" charset="0"/>
              </a:rPr>
              <a:t> File, das ist im Prinzip das selbe </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Unterschied </a:t>
            </a:r>
            <a:r>
              <a:rPr lang="de-DE" altLang="de-DE" dirty="0" err="1">
                <a:latin typeface="Arial" panose="020B0604020202020204" pitchFamily="34" charset="0"/>
                <a:cs typeface="Arial" panose="020B0604020202020204" pitchFamily="34" charset="0"/>
              </a:rPr>
              <a:t>Install</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vs</a:t>
            </a:r>
            <a:r>
              <a:rPr lang="de-DE" altLang="de-DE" dirty="0">
                <a:latin typeface="Arial" panose="020B0604020202020204" pitchFamily="34" charset="0"/>
                <a:cs typeface="Arial" panose="020B0604020202020204" pitchFamily="34" charset="0"/>
              </a:rPr>
              <a:t> Lock: </a:t>
            </a:r>
            <a:r>
              <a:rPr lang="de-DE" altLang="de-DE" dirty="0" err="1">
                <a:latin typeface="Arial" panose="020B0604020202020204" pitchFamily="34" charset="0"/>
                <a:cs typeface="Arial" panose="020B0604020202020204" pitchFamily="34" charset="0"/>
              </a:rPr>
              <a:t>Install</a:t>
            </a:r>
            <a:r>
              <a:rPr lang="de-DE" altLang="de-DE" dirty="0">
                <a:latin typeface="Arial" panose="020B0604020202020204" pitchFamily="34" charset="0"/>
                <a:cs typeface="Arial" panose="020B0604020202020204" pitchFamily="34" charset="0"/>
              </a:rPr>
              <a:t> installiert die aktuellsten Versionen, Lock exakt das was im </a:t>
            </a:r>
            <a:r>
              <a:rPr lang="de-DE" altLang="de-DE" dirty="0" err="1">
                <a:latin typeface="Arial" panose="020B0604020202020204" pitchFamily="34" charset="0"/>
                <a:cs typeface="Arial" panose="020B0604020202020204" pitchFamily="34" charset="0"/>
              </a:rPr>
              <a:t>Lockfile</a:t>
            </a:r>
            <a:r>
              <a:rPr lang="de-DE" altLang="de-DE" dirty="0">
                <a:latin typeface="Arial" panose="020B0604020202020204" pitchFamily="34" charset="0"/>
                <a:cs typeface="Arial" panose="020B0604020202020204" pitchFamily="34" charset="0"/>
              </a:rPr>
              <a:t> steht. Dann sinnvoll, wenn man beispielsweise zusammenarbeitet oder exakte Versionen auf einem Server installieren möchte</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Ein weiterer wichtiger </a:t>
            </a:r>
            <a:r>
              <a:rPr lang="de-DE" altLang="de-DE" dirty="0" err="1">
                <a:latin typeface="Arial" panose="020B0604020202020204" pitchFamily="34" charset="0"/>
                <a:cs typeface="Arial" panose="020B0604020202020204" pitchFamily="34" charset="0"/>
              </a:rPr>
              <a:t>command</a:t>
            </a:r>
            <a:r>
              <a:rPr lang="de-DE" altLang="de-DE" dirty="0">
                <a:latin typeface="Arial" panose="020B0604020202020204" pitchFamily="34" charset="0"/>
                <a:cs typeface="Arial" panose="020B0604020202020204" pitchFamily="34" charset="0"/>
              </a:rPr>
              <a:t> ist </a:t>
            </a:r>
            <a:r>
              <a:rPr lang="de-DE" altLang="de-DE" dirty="0" err="1">
                <a:latin typeface="Arial" panose="020B0604020202020204" pitchFamily="34" charset="0"/>
                <a:cs typeface="Arial" panose="020B0604020202020204" pitchFamily="34" charset="0"/>
              </a:rPr>
              <a:t>shell</a:t>
            </a:r>
            <a:r>
              <a:rPr lang="de-DE" altLang="de-DE" dirty="0">
                <a:latin typeface="Arial" panose="020B0604020202020204" pitchFamily="34" charset="0"/>
                <a:cs typeface="Arial" panose="020B0604020202020204" pitchFamily="34" charset="0"/>
              </a:rPr>
              <a:t>. Denn damit kommt ihr in euere virtuelle </a:t>
            </a:r>
            <a:r>
              <a:rPr lang="de-DE" altLang="de-DE" dirty="0" err="1">
                <a:latin typeface="Arial" panose="020B0604020202020204" pitchFamily="34" charset="0"/>
                <a:cs typeface="Arial" panose="020B0604020202020204" pitchFamily="34" charset="0"/>
              </a:rPr>
              <a:t>umgebung</a:t>
            </a:r>
            <a:r>
              <a:rPr lang="de-DE" altLang="de-DE" dirty="0">
                <a:latin typeface="Arial" panose="020B0604020202020204" pitchFamily="34" charset="0"/>
                <a:cs typeface="Arial" panose="020B0604020202020204" pitchFamily="34" charset="0"/>
              </a:rPr>
              <a:t>.</a:t>
            </a:r>
          </a:p>
          <a:p>
            <a:r>
              <a:rPr lang="de-DE" altLang="de-DE" dirty="0">
                <a:latin typeface="Arial" panose="020B0604020202020204" pitchFamily="34" charset="0"/>
                <a:cs typeface="Arial" panose="020B0604020202020204" pitchFamily="34" charset="0"/>
              </a:rPr>
              <a:t>Der Ablauf ist also immer so: ihr installiert ein </a:t>
            </a:r>
            <a:r>
              <a:rPr lang="de-DE" altLang="de-DE" dirty="0" err="1">
                <a:latin typeface="Arial" panose="020B0604020202020204" pitchFamily="34" charset="0"/>
                <a:cs typeface="Arial" panose="020B0604020202020204" pitchFamily="34" charset="0"/>
              </a:rPr>
              <a:t>pipfile</a:t>
            </a:r>
            <a:r>
              <a:rPr lang="de-DE" altLang="de-DE" dirty="0">
                <a:latin typeface="Arial" panose="020B0604020202020204" pitchFamily="34" charset="0"/>
                <a:cs typeface="Arial" panose="020B0604020202020204" pitchFamily="34" charset="0"/>
              </a:rPr>
              <a:t>, dadurch werden alle </a:t>
            </a:r>
            <a:r>
              <a:rPr lang="de-DE" altLang="de-DE" dirty="0" err="1">
                <a:latin typeface="Arial" panose="020B0604020202020204" pitchFamily="34" charset="0"/>
                <a:cs typeface="Arial" panose="020B0604020202020204" pitchFamily="34" charset="0"/>
              </a:rPr>
              <a:t>abhängigkeiten</a:t>
            </a:r>
            <a:r>
              <a:rPr lang="de-DE" altLang="de-DE" dirty="0">
                <a:latin typeface="Arial" panose="020B0604020202020204" pitchFamily="34" charset="0"/>
                <a:cs typeface="Arial" panose="020B0604020202020204" pitchFamily="34" charset="0"/>
              </a:rPr>
              <a:t> in einem virtuellen </a:t>
            </a:r>
            <a:r>
              <a:rPr lang="de-DE" altLang="de-DE" dirty="0" err="1">
                <a:latin typeface="Arial" panose="020B0604020202020204" pitchFamily="34" charset="0"/>
                <a:cs typeface="Arial" panose="020B0604020202020204" pitchFamily="34" charset="0"/>
              </a:rPr>
              <a:t>umgebung</a:t>
            </a:r>
            <a:r>
              <a:rPr lang="de-DE" altLang="de-DE" dirty="0">
                <a:latin typeface="Arial" panose="020B0604020202020204" pitchFamily="34" charset="0"/>
                <a:cs typeface="Arial" panose="020B0604020202020204" pitchFamily="34" charset="0"/>
              </a:rPr>
              <a:t> installiert und gespeichert. Dann betretet ihr diese </a:t>
            </a:r>
            <a:r>
              <a:rPr lang="de-DE" altLang="de-DE" dirty="0" err="1">
                <a:latin typeface="Arial" panose="020B0604020202020204" pitchFamily="34" charset="0"/>
                <a:cs typeface="Arial" panose="020B0604020202020204" pitchFamily="34" charset="0"/>
              </a:rPr>
              <a:t>umgebung</a:t>
            </a:r>
            <a:r>
              <a:rPr lang="de-DE" altLang="de-DE" dirty="0">
                <a:latin typeface="Arial" panose="020B0604020202020204" pitchFamily="34" charset="0"/>
                <a:cs typeface="Arial" panose="020B0604020202020204" pitchFamily="34" charset="0"/>
              </a:rPr>
              <a:t> mit </a:t>
            </a:r>
            <a:r>
              <a:rPr lang="de-DE" altLang="de-DE" dirty="0" err="1">
                <a:latin typeface="Arial" panose="020B0604020202020204" pitchFamily="34" charset="0"/>
                <a:cs typeface="Arial" panose="020B0604020202020204" pitchFamily="34" charset="0"/>
              </a:rPr>
              <a:t>pipenv</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shell</a:t>
            </a:r>
            <a:r>
              <a:rPr lang="de-DE" altLang="de-DE" dirty="0">
                <a:latin typeface="Arial" panose="020B0604020202020204" pitchFamily="34" charset="0"/>
                <a:cs typeface="Arial" panose="020B0604020202020204" pitchFamily="34" charset="0"/>
              </a:rPr>
              <a:t>. Das seht ihr in der </a:t>
            </a:r>
            <a:r>
              <a:rPr lang="de-DE" altLang="de-DE" dirty="0" err="1">
                <a:latin typeface="Arial" panose="020B0604020202020204" pitchFamily="34" charset="0"/>
                <a:cs typeface="Arial" panose="020B0604020202020204" pitchFamily="34" charset="0"/>
              </a:rPr>
              <a:t>kommandozeile</a:t>
            </a:r>
            <a:r>
              <a:rPr lang="de-DE" altLang="de-DE" dirty="0">
                <a:latin typeface="Arial" panose="020B0604020202020204" pitchFamily="34" charset="0"/>
                <a:cs typeface="Arial" panose="020B0604020202020204" pitchFamily="34" charset="0"/>
              </a:rPr>
              <a:t> auch. Aber das machen wir mal direkt am </a:t>
            </a:r>
            <a:r>
              <a:rPr lang="de-DE" altLang="de-DE" dirty="0" err="1">
                <a:latin typeface="Arial" panose="020B0604020202020204" pitchFamily="34" charset="0"/>
                <a:cs typeface="Arial" panose="020B0604020202020204" pitchFamily="34" charset="0"/>
              </a:rPr>
              <a:t>beispiel</a:t>
            </a:r>
            <a:r>
              <a:rPr lang="de-DE" altLang="de-DE" dirty="0">
                <a:latin typeface="Arial" panose="020B0604020202020204" pitchFamily="34" charset="0"/>
                <a:cs typeface="Arial" panose="020B0604020202020204" pitchFamily="34" charset="0"/>
              </a:rPr>
              <a:t> in der </a:t>
            </a:r>
            <a:r>
              <a:rPr lang="de-DE" altLang="de-DE" dirty="0" err="1">
                <a:latin typeface="Arial" panose="020B0604020202020204" pitchFamily="34" charset="0"/>
                <a:cs typeface="Arial" panose="020B0604020202020204" pitchFamily="34" charset="0"/>
              </a:rPr>
              <a:t>konsole</a:t>
            </a:r>
            <a:r>
              <a:rPr lang="de-DE" altLang="de-DE" dirty="0">
                <a:latin typeface="Arial" panose="020B0604020202020204" pitchFamily="34" charset="0"/>
                <a:cs typeface="Arial" panose="020B0604020202020204" pitchFamily="34" charset="0"/>
              </a:rPr>
              <a:t>. </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So und jetzt seid ihr dran. Macht bitte die Übung: </a:t>
            </a:r>
            <a:r>
              <a:rPr lang="de-DE" altLang="de-DE" dirty="0" err="1">
                <a:latin typeface="Arial" panose="020B0604020202020204" pitchFamily="34" charset="0"/>
                <a:cs typeface="Arial" panose="020B0604020202020204" pitchFamily="34" charset="0"/>
              </a:rPr>
              <a:t>Lab_Pipenv</a:t>
            </a:r>
            <a:endParaRPr lang="de-DE" altLang="de-DE" dirty="0">
              <a:latin typeface="Arial" panose="020B0604020202020204" pitchFamily="34" charset="0"/>
              <a:cs typeface="Arial" panose="020B0604020202020204" pitchFamily="34" charset="0"/>
            </a:endParaRPr>
          </a:p>
        </p:txBody>
      </p:sp>
      <p:sp>
        <p:nvSpPr>
          <p:cNvPr id="37892" name="Foliennummernplatzhalter 3">
            <a:extLst>
              <a:ext uri="{FF2B5EF4-FFF2-40B4-BE49-F238E27FC236}">
                <a16:creationId xmlns:a16="http://schemas.microsoft.com/office/drawing/2014/main" id="{49945122-5FDD-4C4E-AE3A-D006F83605F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BCA4D7A-8896-4F47-9338-63008B24920A}" type="slidenum">
              <a:rPr lang="de-DE" altLang="de-DE" smtClean="0"/>
              <a:pPr/>
              <a:t>53</a:t>
            </a:fld>
            <a:endParaRPr lang="de-DE" altLang="de-D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lienbildplatzhalter 1">
            <a:extLst>
              <a:ext uri="{FF2B5EF4-FFF2-40B4-BE49-F238E27FC236}">
                <a16:creationId xmlns:a16="http://schemas.microsoft.com/office/drawing/2014/main" id="{7BE9AA71-1E3D-4622-8E28-89CBEF543081}"/>
              </a:ext>
            </a:extLst>
          </p:cNvPr>
          <p:cNvSpPr>
            <a:spLocks noGrp="1" noRot="1" noChangeAspect="1" noChangeArrowheads="1" noTextEdit="1"/>
          </p:cNvSpPr>
          <p:nvPr>
            <p:ph type="sldImg"/>
          </p:nvPr>
        </p:nvSpPr>
        <p:spPr>
          <a:ln/>
        </p:spPr>
      </p:sp>
      <p:sp>
        <p:nvSpPr>
          <p:cNvPr id="39939" name="Notizenplatzhalter 2">
            <a:extLst>
              <a:ext uri="{FF2B5EF4-FFF2-40B4-BE49-F238E27FC236}">
                <a16:creationId xmlns:a16="http://schemas.microsoft.com/office/drawing/2014/main" id="{57D8930E-D079-4B9D-A9E9-FA86D72780C8}"/>
              </a:ext>
            </a:extLst>
          </p:cNvPr>
          <p:cNvSpPr>
            <a:spLocks noGrp="1" noChangeArrowheads="1"/>
          </p:cNvSpPr>
          <p:nvPr>
            <p:ph type="body" idx="1"/>
          </p:nvPr>
        </p:nvSpPr>
        <p:spPr>
          <a:noFill/>
        </p:spPr>
        <p:txBody>
          <a:bodyPr/>
          <a:lstStyle/>
          <a:p>
            <a:r>
              <a:rPr lang="en-US" altLang="de-DE" i="1" dirty="0" err="1">
                <a:latin typeface="Arial" panose="020B0604020202020204" pitchFamily="34" charset="0"/>
                <a:cs typeface="Arial" panose="020B0604020202020204" pitchFamily="34" charset="0"/>
              </a:rPr>
              <a:t>Mit</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Pipenv</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habt</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ihr</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gerade</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auch</a:t>
            </a:r>
            <a:r>
              <a:rPr lang="en-US" altLang="de-DE" i="1" dirty="0">
                <a:latin typeface="Arial" panose="020B0604020202020204" pitchFamily="34" charset="0"/>
                <a:cs typeface="Arial" panose="020B0604020202020204" pitchFamily="34" charset="0"/>
              </a:rPr>
              <a:t> pandas </a:t>
            </a:r>
            <a:r>
              <a:rPr lang="en-US" altLang="de-DE" i="1" dirty="0" err="1">
                <a:latin typeface="Arial" panose="020B0604020202020204" pitchFamily="34" charset="0"/>
                <a:cs typeface="Arial" panose="020B0604020202020204" pitchFamily="34" charset="0"/>
              </a:rPr>
              <a:t>installiert</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oder</a:t>
            </a:r>
            <a:r>
              <a:rPr lang="en-US" altLang="de-DE" i="1" dirty="0">
                <a:latin typeface="Arial" panose="020B0604020202020204" pitchFamily="34" charset="0"/>
                <a:cs typeface="Arial" panose="020B0604020202020204" pitchFamily="34" charset="0"/>
              </a:rPr>
              <a:t>?</a:t>
            </a:r>
          </a:p>
          <a:p>
            <a:r>
              <a:rPr lang="en-US" altLang="de-DE" i="1" dirty="0" err="1">
                <a:latin typeface="Arial" panose="020B0604020202020204" pitchFamily="34" charset="0"/>
                <a:cs typeface="Arial" panose="020B0604020202020204" pitchFamily="34" charset="0"/>
              </a:rPr>
              <a:t>Jetzt</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wollen</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wir</a:t>
            </a:r>
            <a:r>
              <a:rPr lang="en-US" altLang="de-DE" i="1" dirty="0">
                <a:latin typeface="Arial" panose="020B0604020202020204" pitchFamily="34" charset="0"/>
                <a:cs typeface="Arial" panose="020B0604020202020204" pitchFamily="34" charset="0"/>
              </a:rPr>
              <a:t> mal </a:t>
            </a:r>
            <a:r>
              <a:rPr lang="en-US" altLang="de-DE" i="1" dirty="0" err="1">
                <a:latin typeface="Arial" panose="020B0604020202020204" pitchFamily="34" charset="0"/>
                <a:cs typeface="Arial" panose="020B0604020202020204" pitchFamily="34" charset="0"/>
              </a:rPr>
              <a:t>schauen</a:t>
            </a:r>
            <a:r>
              <a:rPr lang="en-US" altLang="de-DE" i="1" dirty="0">
                <a:latin typeface="Arial" panose="020B0604020202020204" pitchFamily="34" charset="0"/>
                <a:cs typeface="Arial" panose="020B0604020202020204" pitchFamily="34" charset="0"/>
              </a:rPr>
              <a:t>, was pandas </a:t>
            </a:r>
            <a:r>
              <a:rPr lang="en-US" altLang="de-DE" i="1" dirty="0" err="1">
                <a:latin typeface="Arial" panose="020B0604020202020204" pitchFamily="34" charset="0"/>
                <a:cs typeface="Arial" panose="020B0604020202020204" pitchFamily="34" charset="0"/>
              </a:rPr>
              <a:t>eigentlich</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ist</a:t>
            </a:r>
            <a:r>
              <a:rPr lang="en-US" altLang="de-DE" i="1" dirty="0">
                <a:latin typeface="Arial" panose="020B0604020202020204" pitchFamily="34" charset="0"/>
                <a:cs typeface="Arial" panose="020B0604020202020204" pitchFamily="34" charset="0"/>
              </a:rPr>
              <a:t>.</a:t>
            </a:r>
          </a:p>
          <a:p>
            <a:endParaRPr lang="en-US" altLang="de-DE" i="1" dirty="0">
              <a:latin typeface="Arial" panose="020B0604020202020204" pitchFamily="34" charset="0"/>
              <a:cs typeface="Arial" panose="020B0604020202020204" pitchFamily="34" charset="0"/>
            </a:endParaRPr>
          </a:p>
          <a:p>
            <a:r>
              <a:rPr lang="en-US" altLang="de-DE" i="1" dirty="0" err="1">
                <a:latin typeface="Arial" panose="020B0604020202020204" pitchFamily="34" charset="0"/>
                <a:cs typeface="Arial" panose="020B0604020202020204" pitchFamily="34" charset="0"/>
              </a:rPr>
              <a:t>Grundsätzlich</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gibt</a:t>
            </a:r>
            <a:r>
              <a:rPr lang="en-US" altLang="de-DE" i="1" dirty="0">
                <a:latin typeface="Arial" panose="020B0604020202020204" pitchFamily="34" charset="0"/>
                <a:cs typeface="Arial" panose="020B0604020202020204" pitchFamily="34" charset="0"/>
              </a:rPr>
              <a:t> es in Python </a:t>
            </a:r>
            <a:r>
              <a:rPr lang="en-US" altLang="de-DE" i="1" dirty="0" err="1">
                <a:latin typeface="Arial" panose="020B0604020202020204" pitchFamily="34" charset="0"/>
                <a:cs typeface="Arial" panose="020B0604020202020204" pitchFamily="34" charset="0"/>
              </a:rPr>
              <a:t>bereits</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einige</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Datenstrukturen</a:t>
            </a:r>
            <a:r>
              <a:rPr lang="en-US" altLang="de-DE" i="1" dirty="0">
                <a:latin typeface="Arial" panose="020B0604020202020204" pitchFamily="34" charset="0"/>
                <a:cs typeface="Arial" panose="020B0604020202020204" pitchFamily="34" charset="0"/>
              </a:rPr>
              <a:t>. Listen, </a:t>
            </a:r>
            <a:r>
              <a:rPr lang="en-US" altLang="de-DE" i="1" dirty="0" err="1">
                <a:latin typeface="Arial" panose="020B0604020202020204" pitchFamily="34" charset="0"/>
                <a:cs typeface="Arial" panose="020B0604020202020204" pitchFamily="34" charset="0"/>
              </a:rPr>
              <a:t>Dicts</a:t>
            </a:r>
            <a:r>
              <a:rPr lang="en-US" altLang="de-DE" i="1" dirty="0">
                <a:latin typeface="Arial" panose="020B0604020202020204" pitchFamily="34" charset="0"/>
                <a:cs typeface="Arial" panose="020B0604020202020204" pitchFamily="34" charset="0"/>
              </a:rPr>
              <a:t>, Sets, Maps </a:t>
            </a:r>
            <a:r>
              <a:rPr lang="en-US" altLang="de-DE" i="1" dirty="0" err="1">
                <a:latin typeface="Arial" panose="020B0604020202020204" pitchFamily="34" charset="0"/>
                <a:cs typeface="Arial" panose="020B0604020202020204" pitchFamily="34" charset="0"/>
              </a:rPr>
              <a:t>aber</a:t>
            </a:r>
            <a:r>
              <a:rPr lang="en-US" altLang="de-DE" i="1" dirty="0">
                <a:latin typeface="Arial" panose="020B0604020202020204" pitchFamily="34" charset="0"/>
                <a:cs typeface="Arial" panose="020B0604020202020204" pitchFamily="34" charset="0"/>
              </a:rPr>
              <a:t> die </a:t>
            </a:r>
            <a:r>
              <a:rPr lang="en-US" altLang="de-DE" i="1" dirty="0" err="1">
                <a:latin typeface="Arial" panose="020B0604020202020204" pitchFamily="34" charset="0"/>
                <a:cs typeface="Arial" panose="020B0604020202020204" pitchFamily="34" charset="0"/>
              </a:rPr>
              <a:t>sind</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alle</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nicht</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optimiert</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für</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gro´ße</a:t>
            </a:r>
            <a:r>
              <a:rPr lang="en-US" altLang="de-DE" i="1" dirty="0">
                <a:latin typeface="Arial" panose="020B0604020202020204" pitchFamily="34" charset="0"/>
                <a:cs typeface="Arial" panose="020B0604020202020204" pitchFamily="34" charset="0"/>
              </a:rPr>
              <a:t> </a:t>
            </a:r>
            <a:r>
              <a:rPr lang="en-US" altLang="de-DE" i="1" dirty="0" err="1">
                <a:latin typeface="Arial" panose="020B0604020202020204" pitchFamily="34" charset="0"/>
                <a:cs typeface="Arial" panose="020B0604020202020204" pitchFamily="34" charset="0"/>
              </a:rPr>
              <a:t>Datensätze</a:t>
            </a:r>
            <a:r>
              <a:rPr lang="en-US" altLang="de-DE" i="1" dirty="0">
                <a:latin typeface="Arial" panose="020B0604020202020204" pitchFamily="34" charset="0"/>
                <a:cs typeface="Arial" panose="020B0604020202020204" pitchFamily="34" charset="0"/>
              </a:rPr>
              <a:t> und extreme Performance</a:t>
            </a:r>
          </a:p>
          <a:p>
            <a:endParaRPr lang="en-US" altLang="de-DE" dirty="0">
              <a:latin typeface="Arial" panose="020B0604020202020204" pitchFamily="34" charset="0"/>
              <a:cs typeface="Arial" panose="020B0604020202020204" pitchFamily="34" charset="0"/>
            </a:endParaRPr>
          </a:p>
          <a:p>
            <a:r>
              <a:rPr lang="en-US" altLang="de-DE" dirty="0">
                <a:latin typeface="Arial" panose="020B0604020202020204" pitchFamily="34" charset="0"/>
                <a:cs typeface="Arial" panose="020B0604020202020204" pitchFamily="34" charset="0"/>
              </a:rPr>
              <a:t>In Data Science </a:t>
            </a:r>
            <a:r>
              <a:rPr lang="en-US" altLang="de-DE" dirty="0" err="1">
                <a:latin typeface="Arial" panose="020B0604020202020204" pitchFamily="34" charset="0"/>
                <a:cs typeface="Arial" panose="020B0604020202020204" pitchFamily="34" charset="0"/>
              </a:rPr>
              <a:t>ist</a:t>
            </a:r>
            <a:r>
              <a:rPr lang="en-US" altLang="de-DE" dirty="0">
                <a:latin typeface="Arial" panose="020B0604020202020204" pitchFamily="34" charset="0"/>
                <a:cs typeface="Arial" panose="020B0604020202020204" pitchFamily="34" charset="0"/>
              </a:rPr>
              <a:t> Pandas </a:t>
            </a:r>
            <a:r>
              <a:rPr lang="en-US" altLang="de-DE" dirty="0" err="1">
                <a:latin typeface="Arial" panose="020B0604020202020204" pitchFamily="34" charset="0"/>
                <a:cs typeface="Arial" panose="020B0604020202020204" pitchFamily="34" charset="0"/>
              </a:rPr>
              <a:t>neben</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Numpy</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eines</a:t>
            </a:r>
            <a:r>
              <a:rPr lang="en-US" altLang="de-DE" dirty="0">
                <a:latin typeface="Arial" panose="020B0604020202020204" pitchFamily="34" charset="0"/>
                <a:cs typeface="Arial" panose="020B0604020202020204" pitchFamily="34" charset="0"/>
              </a:rPr>
              <a:t> der </a:t>
            </a:r>
            <a:r>
              <a:rPr lang="en-US" altLang="de-DE" dirty="0" err="1">
                <a:latin typeface="Arial" panose="020B0604020202020204" pitchFamily="34" charset="0"/>
                <a:cs typeface="Arial" panose="020B0604020202020204" pitchFamily="34" charset="0"/>
              </a:rPr>
              <a:t>meistgenutzten</a:t>
            </a:r>
            <a:r>
              <a:rPr lang="en-US" altLang="de-DE" dirty="0">
                <a:latin typeface="Arial" panose="020B0604020202020204" pitchFamily="34" charset="0"/>
                <a:cs typeface="Arial" panose="020B0604020202020204" pitchFamily="34" charset="0"/>
              </a:rPr>
              <a:t> Frameworks </a:t>
            </a:r>
            <a:r>
              <a:rPr lang="en-US" altLang="de-DE" dirty="0" err="1">
                <a:latin typeface="Arial" panose="020B0604020202020204" pitchFamily="34" charset="0"/>
                <a:cs typeface="Arial" panose="020B0604020202020204" pitchFamily="34" charset="0"/>
              </a:rPr>
              <a:t>zur</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effizienten</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Bearbeitung</a:t>
            </a:r>
            <a:r>
              <a:rPr lang="en-US" altLang="de-DE" dirty="0">
                <a:latin typeface="Arial" panose="020B0604020202020204" pitchFamily="34" charset="0"/>
                <a:cs typeface="Arial" panose="020B0604020202020204" pitchFamily="34" charset="0"/>
              </a:rPr>
              <a:t> von </a:t>
            </a:r>
            <a:r>
              <a:rPr lang="en-US" altLang="de-DE" dirty="0" err="1">
                <a:latin typeface="Arial" panose="020B0604020202020204" pitchFamily="34" charset="0"/>
                <a:cs typeface="Arial" panose="020B0604020202020204" pitchFamily="34" charset="0"/>
              </a:rPr>
              <a:t>Datenstrukturen</a:t>
            </a:r>
            <a:endParaRPr lang="en-US" altLang="de-DE" dirty="0">
              <a:latin typeface="Arial" panose="020B0604020202020204" pitchFamily="34" charset="0"/>
              <a:cs typeface="Arial" panose="020B0604020202020204" pitchFamily="34" charset="0"/>
            </a:endParaRPr>
          </a:p>
          <a:p>
            <a:r>
              <a:rPr lang="en-US" altLang="de-DE" dirty="0" err="1">
                <a:latin typeface="Arial" panose="020B0604020202020204" pitchFamily="34" charset="0"/>
                <a:cs typeface="Arial" panose="020B0604020202020204" pitchFamily="34" charset="0"/>
              </a:rPr>
              <a:t>Vor</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allem</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zur</a:t>
            </a:r>
            <a:r>
              <a:rPr lang="en-US" altLang="de-DE" dirty="0">
                <a:latin typeface="Arial" panose="020B0604020202020204" pitchFamily="34" charset="0"/>
                <a:cs typeface="Arial" panose="020B0604020202020204" pitchFamily="34" charset="0"/>
              </a:rPr>
              <a:t> Transformation und </a:t>
            </a:r>
            <a:r>
              <a:rPr lang="en-US" altLang="de-DE" dirty="0" err="1">
                <a:latin typeface="Arial" panose="020B0604020202020204" pitchFamily="34" charset="0"/>
                <a:cs typeface="Arial" panose="020B0604020202020204" pitchFamily="34" charset="0"/>
              </a:rPr>
              <a:t>Bearbeitung</a:t>
            </a:r>
            <a:r>
              <a:rPr lang="en-US" altLang="de-DE" dirty="0">
                <a:latin typeface="Arial" panose="020B0604020202020204" pitchFamily="34" charset="0"/>
                <a:cs typeface="Arial" panose="020B0604020202020204" pitchFamily="34" charset="0"/>
              </a:rPr>
              <a:t> von </a:t>
            </a:r>
            <a:r>
              <a:rPr lang="en-US" altLang="de-DE" dirty="0" err="1">
                <a:latin typeface="Arial" panose="020B0604020202020204" pitchFamily="34" charset="0"/>
                <a:cs typeface="Arial" panose="020B0604020202020204" pitchFamily="34" charset="0"/>
              </a:rPr>
              <a:t>Daten</a:t>
            </a:r>
            <a:r>
              <a:rPr lang="en-US" altLang="de-DE" dirty="0">
                <a:latin typeface="Arial" panose="020B0604020202020204" pitchFamily="34" charset="0"/>
                <a:cs typeface="Arial" panose="020B0604020202020204" pitchFamily="34" charset="0"/>
              </a:rPr>
              <a:t>.</a:t>
            </a:r>
          </a:p>
          <a:p>
            <a:r>
              <a:rPr lang="en-US" altLang="de-DE" dirty="0" err="1">
                <a:latin typeface="Arial" panose="020B0604020202020204" pitchFamily="34" charset="0"/>
                <a:cs typeface="Arial" panose="020B0604020202020204" pitchFamily="34" charset="0"/>
              </a:rPr>
              <a:t>Sinnvoll</a:t>
            </a:r>
            <a:r>
              <a:rPr lang="en-US" altLang="de-DE" dirty="0">
                <a:latin typeface="Arial" panose="020B0604020202020204" pitchFamily="34" charset="0"/>
                <a:cs typeface="Arial" panose="020B0604020202020204" pitchFamily="34" charset="0"/>
              </a:rPr>
              <a:t> und schnell </a:t>
            </a:r>
            <a:r>
              <a:rPr lang="en-US" altLang="de-DE" dirty="0" err="1">
                <a:latin typeface="Arial" panose="020B0604020202020204" pitchFamily="34" charset="0"/>
                <a:cs typeface="Arial" panose="020B0604020202020204" pitchFamily="34" charset="0"/>
              </a:rPr>
              <a:t>cleanen</a:t>
            </a:r>
            <a:r>
              <a:rPr lang="en-US" altLang="de-DE" dirty="0">
                <a:latin typeface="Arial" panose="020B0604020202020204" pitchFamily="34" charset="0"/>
                <a:cs typeface="Arial" panose="020B0604020202020204" pitchFamily="34" charset="0"/>
              </a:rPr>
              <a:t> der </a:t>
            </a:r>
            <a:r>
              <a:rPr lang="en-US" altLang="de-DE" dirty="0" err="1">
                <a:latin typeface="Arial" panose="020B0604020202020204" pitchFamily="34" charset="0"/>
                <a:cs typeface="Arial" panose="020B0604020202020204" pitchFamily="34" charset="0"/>
              </a:rPr>
              <a:t>Daten</a:t>
            </a:r>
            <a:r>
              <a:rPr lang="en-US" altLang="de-DE" dirty="0">
                <a:latin typeface="Arial" panose="020B0604020202020204" pitchFamily="34" charset="0"/>
                <a:cs typeface="Arial" panose="020B0604020202020204" pitchFamily="34" charset="0"/>
              </a:rPr>
              <a:t>!</a:t>
            </a:r>
          </a:p>
          <a:p>
            <a:r>
              <a:rPr lang="en-US" altLang="de-DE" dirty="0" err="1">
                <a:latin typeface="Arial" panose="020B0604020202020204" pitchFamily="34" charset="0"/>
                <a:cs typeface="Arial" panose="020B0604020202020204" pitchFamily="34" charset="0"/>
              </a:rPr>
              <a:t>Kann</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mit</a:t>
            </a:r>
            <a:r>
              <a:rPr lang="en-US" altLang="de-DE" dirty="0">
                <a:latin typeface="Arial" panose="020B0604020202020204" pitchFamily="34" charset="0"/>
                <a:cs typeface="Arial" panose="020B0604020202020204" pitchFamily="34" charset="0"/>
              </a:rPr>
              <a:t> matplotlib </a:t>
            </a:r>
            <a:r>
              <a:rPr lang="en-US" altLang="de-DE" dirty="0" err="1">
                <a:latin typeface="Arial" panose="020B0604020202020204" pitchFamily="34" charset="0"/>
                <a:cs typeface="Arial" panose="020B0604020202020204" pitchFamily="34" charset="0"/>
              </a:rPr>
              <a:t>zusammen</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sogar</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schon</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erste</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einfache</a:t>
            </a:r>
            <a:r>
              <a:rPr lang="en-US" altLang="de-DE" dirty="0">
                <a:latin typeface="Arial" panose="020B0604020202020204" pitchFamily="34" charset="0"/>
                <a:cs typeface="Arial" panose="020B0604020202020204" pitchFamily="34" charset="0"/>
              </a:rPr>
              <a:t> Plots </a:t>
            </a:r>
            <a:r>
              <a:rPr lang="en-US" altLang="de-DE" dirty="0" err="1">
                <a:latin typeface="Arial" panose="020B0604020202020204" pitchFamily="34" charset="0"/>
                <a:cs typeface="Arial" panose="020B0604020202020204" pitchFamily="34" charset="0"/>
              </a:rPr>
              <a:t>erzeugen</a:t>
            </a:r>
            <a:r>
              <a:rPr lang="en-US" altLang="de-DE" dirty="0">
                <a:latin typeface="Arial" panose="020B0604020202020204" pitchFamily="34" charset="0"/>
                <a:cs typeface="Arial" panose="020B0604020202020204" pitchFamily="34" charset="0"/>
              </a:rPr>
              <a:t>. Das </a:t>
            </a:r>
            <a:r>
              <a:rPr lang="en-US" altLang="de-DE" dirty="0" err="1">
                <a:latin typeface="Arial" panose="020B0604020202020204" pitchFamily="34" charset="0"/>
                <a:cs typeface="Arial" panose="020B0604020202020204" pitchFamily="34" charset="0"/>
              </a:rPr>
              <a:t>machen</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wir</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aber</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nur</a:t>
            </a:r>
            <a:r>
              <a:rPr lang="en-US" altLang="de-DE" dirty="0">
                <a:latin typeface="Arial" panose="020B0604020202020204" pitchFamily="34" charset="0"/>
                <a:cs typeface="Arial" panose="020B0604020202020204" pitchFamily="34" charset="0"/>
              </a:rPr>
              <a:t> mal am </a:t>
            </a:r>
            <a:r>
              <a:rPr lang="en-US" altLang="de-DE" dirty="0" err="1">
                <a:latin typeface="Arial" panose="020B0604020202020204" pitchFamily="34" charset="0"/>
                <a:cs typeface="Arial" panose="020B0604020202020204" pitchFamily="34" charset="0"/>
              </a:rPr>
              <a:t>Rande</a:t>
            </a:r>
            <a:r>
              <a:rPr lang="en-US" altLang="de-DE" dirty="0">
                <a:latin typeface="Arial" panose="020B0604020202020204" pitchFamily="34" charset="0"/>
                <a:cs typeface="Arial" panose="020B0604020202020204" pitchFamily="34" charset="0"/>
              </a:rPr>
              <a:t>, da die Plots </a:t>
            </a:r>
            <a:r>
              <a:rPr lang="en-US" altLang="de-DE" dirty="0" err="1">
                <a:latin typeface="Arial" panose="020B0604020202020204" pitchFamily="34" charset="0"/>
                <a:cs typeface="Arial" panose="020B0604020202020204" pitchFamily="34" charset="0"/>
              </a:rPr>
              <a:t>echt</a:t>
            </a:r>
            <a:r>
              <a:rPr lang="en-US" altLang="de-DE" dirty="0">
                <a:latin typeface="Arial" panose="020B0604020202020204" pitchFamily="34" charset="0"/>
                <a:cs typeface="Arial" panose="020B0604020202020204" pitchFamily="34" charset="0"/>
              </a:rPr>
              <a:t> </a:t>
            </a:r>
            <a:r>
              <a:rPr lang="en-US" altLang="de-DE" dirty="0" err="1">
                <a:latin typeface="Arial" panose="020B0604020202020204" pitchFamily="34" charset="0"/>
                <a:cs typeface="Arial" panose="020B0604020202020204" pitchFamily="34" charset="0"/>
              </a:rPr>
              <a:t>nicht</a:t>
            </a:r>
            <a:r>
              <a:rPr lang="en-US" altLang="de-DE" dirty="0">
                <a:latin typeface="Arial" panose="020B0604020202020204" pitchFamily="34" charset="0"/>
                <a:cs typeface="Arial" panose="020B0604020202020204" pitchFamily="34" charset="0"/>
              </a:rPr>
              <a:t> die </a:t>
            </a:r>
            <a:r>
              <a:rPr lang="en-US" altLang="de-DE" dirty="0" err="1">
                <a:latin typeface="Arial" panose="020B0604020202020204" pitchFamily="34" charset="0"/>
                <a:cs typeface="Arial" panose="020B0604020202020204" pitchFamily="34" charset="0"/>
              </a:rPr>
              <a:t>schönsten</a:t>
            </a:r>
            <a:r>
              <a:rPr lang="en-US" altLang="de-DE" dirty="0">
                <a:latin typeface="Arial" panose="020B0604020202020204" pitchFamily="34" charset="0"/>
                <a:cs typeface="Arial" panose="020B0604020202020204" pitchFamily="34" charset="0"/>
              </a:rPr>
              <a:t> warden.</a:t>
            </a:r>
          </a:p>
        </p:txBody>
      </p:sp>
      <p:sp>
        <p:nvSpPr>
          <p:cNvPr id="39940" name="Foliennummernplatzhalter 3">
            <a:extLst>
              <a:ext uri="{FF2B5EF4-FFF2-40B4-BE49-F238E27FC236}">
                <a16:creationId xmlns:a16="http://schemas.microsoft.com/office/drawing/2014/main" id="{6ECAF159-242B-4488-8E70-6A30F892062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051E84E-6E56-4B11-9438-9978ABB08937}" type="slidenum">
              <a:rPr lang="de-DE" altLang="de-DE" smtClean="0"/>
              <a:pPr/>
              <a:t>54</a:t>
            </a:fld>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lienbildplatzhalter 1">
            <a:extLst>
              <a:ext uri="{FF2B5EF4-FFF2-40B4-BE49-F238E27FC236}">
                <a16:creationId xmlns:a16="http://schemas.microsoft.com/office/drawing/2014/main" id="{567BEB35-A61E-4D23-A6BE-0D8D7E87D8AA}"/>
              </a:ext>
            </a:extLst>
          </p:cNvPr>
          <p:cNvSpPr>
            <a:spLocks noGrp="1" noRot="1" noChangeAspect="1" noChangeArrowheads="1" noTextEdit="1"/>
          </p:cNvSpPr>
          <p:nvPr>
            <p:ph type="sldImg"/>
          </p:nvPr>
        </p:nvSpPr>
        <p:spPr>
          <a:ln/>
        </p:spPr>
      </p:sp>
      <p:sp>
        <p:nvSpPr>
          <p:cNvPr id="13315" name="Notizenplatzhalter 2">
            <a:extLst>
              <a:ext uri="{FF2B5EF4-FFF2-40B4-BE49-F238E27FC236}">
                <a16:creationId xmlns:a16="http://schemas.microsoft.com/office/drawing/2014/main" id="{65926DEC-3349-4109-8DB1-892B12819979}"/>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Erster Teil eher Konzeptionell</a:t>
            </a:r>
          </a:p>
          <a:p>
            <a:r>
              <a:rPr lang="de-DE" altLang="de-DE" dirty="0">
                <a:latin typeface="Arial" panose="020B0604020202020204" pitchFamily="34" charset="0"/>
                <a:cs typeface="Arial" panose="020B0604020202020204" pitchFamily="34" charset="0"/>
              </a:rPr>
              <a:t>Dann Python </a:t>
            </a:r>
          </a:p>
          <a:p>
            <a:r>
              <a:rPr lang="de-DE" altLang="de-DE" dirty="0">
                <a:latin typeface="Arial" panose="020B0604020202020204" pitchFamily="34" charset="0"/>
                <a:cs typeface="Arial" panose="020B0604020202020204" pitchFamily="34" charset="0"/>
              </a:rPr>
              <a:t>Am Ende noch </a:t>
            </a:r>
            <a:r>
              <a:rPr lang="de-DE" altLang="de-DE" dirty="0" err="1">
                <a:latin typeface="Arial" panose="020B0604020202020204" pitchFamily="34" charset="0"/>
                <a:cs typeface="Arial" panose="020B0604020202020204" pitchFamily="34" charset="0"/>
              </a:rPr>
              <a:t>Javascript</a:t>
            </a:r>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Ich halte diese Vorlesung zum ersten Mal, daher keine Ahnung ob das hinkommt.</a:t>
            </a:r>
          </a:p>
          <a:p>
            <a:r>
              <a:rPr lang="de-DE" altLang="de-DE" dirty="0">
                <a:latin typeface="Arial" panose="020B0604020202020204" pitchFamily="34" charset="0"/>
                <a:cs typeface="Arial" panose="020B0604020202020204" pitchFamily="34" charset="0"/>
              </a:rPr>
              <a:t>Es wird sehr praktisch, vielleicht sind wir auch viel zu früh fertig.</a:t>
            </a:r>
          </a:p>
          <a:p>
            <a:r>
              <a:rPr lang="de-DE" altLang="de-DE" dirty="0">
                <a:latin typeface="Arial" panose="020B0604020202020204" pitchFamily="34" charset="0"/>
                <a:cs typeface="Arial" panose="020B0604020202020204" pitchFamily="34" charset="0"/>
              </a:rPr>
              <a:t>Aber ganz wichtig: falls man etwas nicht hinbekommt: ich stelle Lösungen online. Die sollte man zuhause nachmachen um für den nächsten Tag fit zu sein</a:t>
            </a:r>
          </a:p>
        </p:txBody>
      </p:sp>
      <p:sp>
        <p:nvSpPr>
          <p:cNvPr id="13316" name="Foliennummernplatzhalter 3">
            <a:extLst>
              <a:ext uri="{FF2B5EF4-FFF2-40B4-BE49-F238E27FC236}">
                <a16:creationId xmlns:a16="http://schemas.microsoft.com/office/drawing/2014/main" id="{FBD8B784-C6EB-4449-8872-C1E154003B8A}"/>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79B510-CDA1-4F59-B0ED-745B888F8946}" type="slidenum">
              <a:rPr lang="de-DE" altLang="de-DE" smtClean="0"/>
              <a:pPr/>
              <a:t>8</a:t>
            </a:fld>
            <a:endParaRPr lang="de-DE" altLang="de-DE"/>
          </a:p>
        </p:txBody>
      </p:sp>
    </p:spTree>
    <p:extLst>
      <p:ext uri="{BB962C8B-B14F-4D97-AF65-F5344CB8AC3E}">
        <p14:creationId xmlns:p14="http://schemas.microsoft.com/office/powerpoint/2010/main" val="2595369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dirty="0"/>
              <a:t>Series</a:t>
            </a:r>
          </a:p>
          <a:p>
            <a:pPr marL="1257117" lvl="1" indent="-342900">
              <a:buFont typeface="Arial" panose="020B0604020202020204" pitchFamily="34" charset="0"/>
              <a:buChar char="•"/>
            </a:pPr>
            <a:r>
              <a:rPr lang="de-DE" dirty="0"/>
              <a:t>Eindimensionale Listen mit Achsen Labels</a:t>
            </a:r>
          </a:p>
          <a:p>
            <a:pPr marL="1257117" lvl="1" indent="-342900">
              <a:buFont typeface="Arial" panose="020B0604020202020204" pitchFamily="34" charset="0"/>
              <a:buChar char="•"/>
            </a:pPr>
            <a:r>
              <a:rPr lang="de-DE" dirty="0"/>
              <a:t>Sie haben einen frei definierbaren Index</a:t>
            </a:r>
          </a:p>
          <a:p>
            <a:pPr marL="1257117" lvl="1" indent="-342900">
              <a:buFont typeface="Arial" panose="020B0604020202020204" pitchFamily="34" charset="0"/>
              <a:buChar char="•"/>
            </a:pPr>
            <a:r>
              <a:rPr lang="de-DE" dirty="0"/>
              <a:t>Unter der Haube basieren Panda Serien auf </a:t>
            </a:r>
            <a:r>
              <a:rPr lang="de-DE" dirty="0" err="1"/>
              <a:t>Numpy</a:t>
            </a:r>
            <a:r>
              <a:rPr lang="de-DE" dirty="0"/>
              <a:t> Arrays und sind damit super flott und laufen direkt im Kernel des Betriebssystems, da </a:t>
            </a:r>
            <a:r>
              <a:rPr lang="de-DE" dirty="0" err="1"/>
              <a:t>Numpy</a:t>
            </a:r>
            <a:r>
              <a:rPr lang="de-DE" dirty="0"/>
              <a:t> eine Hardwarenahe C Implementierung ist.</a:t>
            </a:r>
          </a:p>
          <a:p>
            <a:pPr marL="1257117" lvl="1" indent="-342900">
              <a:buFont typeface="Arial" panose="020B0604020202020204" pitchFamily="34" charset="0"/>
              <a:buChar char="•"/>
            </a:pPr>
            <a:r>
              <a:rPr lang="de-DE" dirty="0"/>
              <a:t>Ihr seht hier rechts, wie man solche Serien erzeugt. Als erstes importiert man Pandas. Dann kann implizit eine Serie durch </a:t>
            </a:r>
            <a:r>
              <a:rPr lang="de-DE" dirty="0" err="1"/>
              <a:t>zuweisung</a:t>
            </a:r>
            <a:r>
              <a:rPr lang="de-DE" dirty="0"/>
              <a:t> von Werten erzeugt werden. Optional könnt ihr einen Index vergeben, der zur </a:t>
            </a:r>
            <a:r>
              <a:rPr lang="de-DE" dirty="0" err="1"/>
              <a:t>identifizierung</a:t>
            </a:r>
            <a:r>
              <a:rPr lang="de-DE" dirty="0"/>
              <a:t> der Datensätze dient.</a:t>
            </a:r>
          </a:p>
          <a:p>
            <a:pPr marL="342900" lvl="0" indent="-342900">
              <a:buFont typeface="Arial" panose="020B0604020202020204" pitchFamily="34" charset="0"/>
              <a:buChar char="•"/>
            </a:pPr>
            <a:r>
              <a:rPr lang="de-DE" dirty="0"/>
              <a:t>Dataframes</a:t>
            </a:r>
          </a:p>
          <a:p>
            <a:pPr marL="1257117" lvl="1" indent="-342900">
              <a:buFont typeface="Arial" panose="020B0604020202020204" pitchFamily="34" charset="0"/>
              <a:buChar char="•"/>
            </a:pPr>
            <a:r>
              <a:rPr lang="de-DE" dirty="0"/>
              <a:t>Mehrdimensionale Listen und sind Mehrdimensionale </a:t>
            </a:r>
            <a:r>
              <a:rPr lang="de-DE" dirty="0" err="1"/>
              <a:t>Andordnungen</a:t>
            </a:r>
            <a:r>
              <a:rPr lang="de-DE" dirty="0"/>
              <a:t> von Panda Serien, also Serien in Serien.</a:t>
            </a:r>
          </a:p>
          <a:p>
            <a:pPr marL="1257117" lvl="1" indent="-342900">
              <a:buFont typeface="Arial" panose="020B0604020202020204" pitchFamily="34" charset="0"/>
              <a:buChar char="•"/>
            </a:pPr>
            <a:r>
              <a:rPr lang="de-DE" dirty="0"/>
              <a:t>Die einzelnen Spalten der Matrizen sind wiederum Serien.</a:t>
            </a:r>
          </a:p>
          <a:p>
            <a:pPr marL="1257117" lvl="1" indent="-342900">
              <a:buFont typeface="Arial" panose="020B0604020202020204" pitchFamily="34" charset="0"/>
              <a:buChar char="•"/>
            </a:pPr>
            <a:r>
              <a:rPr lang="de-DE" dirty="0"/>
              <a:t>Auf der rechten Seite seht ihr wieder, wie man das erzeugt. Im Prinzip sieht die </a:t>
            </a:r>
            <a:r>
              <a:rPr lang="de-DE" dirty="0" err="1"/>
              <a:t>erzeugung</a:t>
            </a:r>
            <a:r>
              <a:rPr lang="de-DE" dirty="0"/>
              <a:t> aus, wie wenn ihr ein </a:t>
            </a:r>
            <a:r>
              <a:rPr lang="de-DE" dirty="0" err="1"/>
              <a:t>Dict</a:t>
            </a:r>
            <a:r>
              <a:rPr lang="de-DE" dirty="0"/>
              <a:t> in Python erzeugt. Also in </a:t>
            </a:r>
            <a:r>
              <a:rPr lang="de-DE" dirty="0" err="1"/>
              <a:t>deisem</a:t>
            </a:r>
            <a:r>
              <a:rPr lang="de-DE" dirty="0"/>
              <a:t> Fall ist das einfach eine Zweidimensionale Datenstruktur.</a:t>
            </a:r>
          </a:p>
          <a:p>
            <a:pPr marL="1257117" lvl="1" indent="-342900">
              <a:buFont typeface="Arial" panose="020B0604020202020204" pitchFamily="34" charset="0"/>
              <a:buChar char="•"/>
            </a:pPr>
            <a:r>
              <a:rPr lang="de-DE" dirty="0"/>
              <a:t>Ganz unten seht ihr auch schon wie man eine einzelne Serie des Dataframes selektieren kann. Hier kann man die </a:t>
            </a:r>
            <a:r>
              <a:rPr lang="de-DE" dirty="0" err="1"/>
              <a:t>serien</a:t>
            </a:r>
            <a:r>
              <a:rPr lang="de-DE" dirty="0"/>
              <a:t> einfach über deren Namen adressieren und in diesem Fall ausgeben.</a:t>
            </a:r>
          </a:p>
          <a:p>
            <a:endParaRPr lang="de-DE" dirty="0"/>
          </a:p>
          <a:p>
            <a:r>
              <a:rPr lang="de-DE" dirty="0"/>
              <a:t>Ihr habt hier zu den Beiden Datentypen auch jeweils den Link zur Referenz, um mal nachzulesen wie das alles funktioniert und nachzuschauen welche Methoden es alles gibt.</a:t>
            </a:r>
          </a:p>
          <a:p>
            <a:r>
              <a:rPr lang="de-DE" dirty="0"/>
              <a:t>Wir schauen hier auch kurz mal rein, ohne aber zu tief einzutauchen.</a:t>
            </a:r>
          </a:p>
          <a:p>
            <a:endParaRPr lang="de-DE" dirty="0"/>
          </a:p>
          <a:p>
            <a:r>
              <a:rPr lang="de-DE" dirty="0"/>
              <a:t>Natürlich können wie in der Referenz gesehen auf Serien und Dataframes verschiedene Methoden ausgeführt werden. </a:t>
            </a:r>
          </a:p>
          <a:p>
            <a:r>
              <a:rPr lang="de-DE" dirty="0"/>
              <a:t>Das machen wir jetzt aber nicht nach Dataframe oder Series sortiert, sondern nach Aufgabe. </a:t>
            </a:r>
          </a:p>
          <a:p>
            <a:r>
              <a:rPr lang="de-DE" dirty="0"/>
              <a:t>Also Inspektion eines Datensatzes, </a:t>
            </a:r>
            <a:r>
              <a:rPr lang="de-DE" dirty="0" err="1"/>
              <a:t>Cleaning</a:t>
            </a:r>
            <a:r>
              <a:rPr lang="de-DE" dirty="0"/>
              <a:t> eines Datensatzes und Filtern, Sortieren Gruppieren eines Datensatzes</a:t>
            </a:r>
          </a:p>
          <a:p>
            <a:endParaRPr lang="de-DE" dirty="0"/>
          </a:p>
          <a:p>
            <a:r>
              <a:rPr lang="de-DE" dirty="0"/>
              <a:t>Spalten oder Columns eines Dataframes sind die Serien. Daher wird in Zukunft beides Synonym verwendet</a:t>
            </a:r>
          </a:p>
          <a:p>
            <a:endParaRPr lang="de-DE" dirty="0"/>
          </a:p>
          <a:p>
            <a:r>
              <a:rPr lang="de-DE" dirty="0"/>
              <a:t>Und jetzt seid ihr wieder dran. Macht bitte die Pandas Aufgabe dataframe_series_101</a:t>
            </a:r>
          </a:p>
          <a:p>
            <a:endParaRPr lang="de-DE" dirty="0"/>
          </a:p>
          <a:p>
            <a:r>
              <a:rPr lang="de-DE" dirty="0"/>
              <a:t>Übung: dataframe_series_101</a:t>
            </a:r>
          </a:p>
        </p:txBody>
      </p:sp>
      <p:sp>
        <p:nvSpPr>
          <p:cNvPr id="4" name="Foliennummernplatzhalter 3"/>
          <p:cNvSpPr>
            <a:spLocks noGrp="1"/>
          </p:cNvSpPr>
          <p:nvPr>
            <p:ph type="sldNum" sz="quarter" idx="5"/>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1727926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lienbildplatzhalter 1">
            <a:extLst>
              <a:ext uri="{FF2B5EF4-FFF2-40B4-BE49-F238E27FC236}">
                <a16:creationId xmlns:a16="http://schemas.microsoft.com/office/drawing/2014/main" id="{60F7774F-B313-4530-A19C-BAFAB41F776E}"/>
              </a:ext>
            </a:extLst>
          </p:cNvPr>
          <p:cNvSpPr>
            <a:spLocks noGrp="1" noRot="1" noChangeAspect="1" noChangeArrowheads="1" noTextEdit="1"/>
          </p:cNvSpPr>
          <p:nvPr>
            <p:ph type="sldImg"/>
          </p:nvPr>
        </p:nvSpPr>
        <p:spPr>
          <a:ln/>
        </p:spPr>
      </p:sp>
      <p:sp>
        <p:nvSpPr>
          <p:cNvPr id="41987" name="Notizenplatzhalter 2">
            <a:extLst>
              <a:ext uri="{FF2B5EF4-FFF2-40B4-BE49-F238E27FC236}">
                <a16:creationId xmlns:a16="http://schemas.microsoft.com/office/drawing/2014/main" id="{20458B0E-9397-4A94-A9DD-B4C83ABA956F}"/>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Im vorherigen Schritt haben wir Dataframes und Series kennen gelernt. Meistes sind die Dataframes deutlich komplexer als unsere Beispiele. Wir müssen einen Datensatz also wenn wir ihn bekommen erst einmal untersuchen und verstehen was er enthält. Dazu bietet Pandas eine Vielzahl an Möglichkeiten. Hier sind alle aufgelistet. Wir schauen das aber im Code direkt an.</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 Die </a:t>
            </a:r>
            <a:r>
              <a:rPr lang="de-DE" altLang="de-DE" dirty="0" err="1">
                <a:latin typeface="Arial" panose="020B0604020202020204" pitchFamily="34" charset="0"/>
                <a:cs typeface="Arial" panose="020B0604020202020204" pitchFamily="34" charset="0"/>
              </a:rPr>
              <a:t>Inspect</a:t>
            </a:r>
            <a:r>
              <a:rPr lang="de-DE" altLang="de-DE" dirty="0">
                <a:latin typeface="Arial" panose="020B0604020202020204" pitchFamily="34" charset="0"/>
                <a:cs typeface="Arial" panose="020B0604020202020204" pitchFamily="34" charset="0"/>
              </a:rPr>
              <a:t> Übung teilweise machen</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Mean </a:t>
            </a:r>
            <a:r>
              <a:rPr lang="de-DE" altLang="de-DE" dirty="0">
                <a:latin typeface="Arial" panose="020B0604020202020204" pitchFamily="34" charset="0"/>
                <a:cs typeface="Arial" panose="020B0604020202020204" pitchFamily="34" charset="0"/>
                <a:sym typeface="Wingdings" panose="05000000000000000000" pitchFamily="2" charset="2"/>
              </a:rPr>
              <a:t> Arithmetisches Mittel</a:t>
            </a:r>
          </a:p>
          <a:p>
            <a:r>
              <a:rPr lang="de-DE" altLang="de-DE" dirty="0">
                <a:latin typeface="Arial" panose="020B0604020202020204" pitchFamily="34" charset="0"/>
                <a:cs typeface="Arial" panose="020B0604020202020204" pitchFamily="34" charset="0"/>
                <a:sym typeface="Wingdings" panose="05000000000000000000" pitchFamily="2" charset="2"/>
              </a:rPr>
              <a:t>Median  Mittleres Element</a:t>
            </a:r>
          </a:p>
          <a:p>
            <a:r>
              <a:rPr lang="de-DE" altLang="de-DE" dirty="0">
                <a:latin typeface="Arial" panose="020B0604020202020204" pitchFamily="34" charset="0"/>
                <a:cs typeface="Arial" panose="020B0604020202020204" pitchFamily="34" charset="0"/>
                <a:sym typeface="Wingdings" panose="05000000000000000000" pitchFamily="2" charset="2"/>
              </a:rPr>
              <a:t>Standardabweichung  Wurzel der Varianz, also der durchschnittlichen Abweichung vom Mittelwert  Gibt an wie Verteilt Werte sind</a:t>
            </a:r>
          </a:p>
          <a:p>
            <a:r>
              <a:rPr lang="de-DE" altLang="de-DE" dirty="0" err="1">
                <a:latin typeface="Arial" panose="020B0604020202020204" pitchFamily="34" charset="0"/>
                <a:cs typeface="Arial" panose="020B0604020202020204" pitchFamily="34" charset="0"/>
                <a:sym typeface="Wingdings" panose="05000000000000000000" pitchFamily="2" charset="2"/>
              </a:rPr>
              <a:t>Correlation</a:t>
            </a:r>
            <a:r>
              <a:rPr lang="de-DE" altLang="de-DE" dirty="0">
                <a:latin typeface="Arial" panose="020B0604020202020204" pitchFamily="34" charset="0"/>
                <a:cs typeface="Arial" panose="020B0604020202020204" pitchFamily="34" charset="0"/>
                <a:sym typeface="Wingdings" panose="05000000000000000000" pitchFamily="2" charset="2"/>
              </a:rPr>
              <a:t>  Gibt es Abhängigkeiten zwischen den Spalten? Max. 1/-1</a:t>
            </a:r>
          </a:p>
          <a:p>
            <a:endParaRPr lang="de-DE" altLang="de-DE" dirty="0">
              <a:latin typeface="Arial" panose="020B0604020202020204" pitchFamily="34" charset="0"/>
              <a:cs typeface="Arial" panose="020B0604020202020204" pitchFamily="34" charset="0"/>
              <a:sym typeface="Wingdings" panose="05000000000000000000" pitchFamily="2" charset="2"/>
            </a:endParaRPr>
          </a:p>
          <a:p>
            <a:r>
              <a:rPr lang="de-DE" altLang="de-DE" dirty="0">
                <a:latin typeface="Arial" panose="020B0604020202020204" pitchFamily="34" charset="0"/>
                <a:cs typeface="Arial" panose="020B0604020202020204" pitchFamily="34" charset="0"/>
                <a:sym typeface="Wingdings" panose="05000000000000000000" pitchFamily="2" charset="2"/>
              </a:rPr>
              <a:t>Und jetzt seid ihr wieder dran mit der Übung: Inspect_101</a:t>
            </a:r>
          </a:p>
          <a:p>
            <a:endParaRPr lang="de-DE" altLang="de-DE" dirty="0">
              <a:latin typeface="Arial" panose="020B0604020202020204" pitchFamily="34" charset="0"/>
              <a:cs typeface="Arial" panose="020B0604020202020204" pitchFamily="34" charset="0"/>
              <a:sym typeface="Wingdings" panose="05000000000000000000" pitchFamily="2" charset="2"/>
            </a:endParaRPr>
          </a:p>
          <a:p>
            <a:r>
              <a:rPr lang="de-DE" altLang="de-DE" dirty="0">
                <a:latin typeface="Arial" panose="020B0604020202020204" pitchFamily="34" charset="0"/>
                <a:cs typeface="Arial" panose="020B0604020202020204" pitchFamily="34" charset="0"/>
                <a:sym typeface="Wingdings" panose="05000000000000000000" pitchFamily="2" charset="2"/>
              </a:rPr>
              <a:t>Übung: inspect_101</a:t>
            </a:r>
            <a:endParaRPr lang="de-DE" altLang="de-DE" dirty="0">
              <a:latin typeface="Arial" panose="020B0604020202020204" pitchFamily="34" charset="0"/>
              <a:cs typeface="Arial" panose="020B0604020202020204" pitchFamily="34" charset="0"/>
            </a:endParaRPr>
          </a:p>
        </p:txBody>
      </p:sp>
      <p:sp>
        <p:nvSpPr>
          <p:cNvPr id="41988" name="Foliennummernplatzhalter 3">
            <a:extLst>
              <a:ext uri="{FF2B5EF4-FFF2-40B4-BE49-F238E27FC236}">
                <a16:creationId xmlns:a16="http://schemas.microsoft.com/office/drawing/2014/main" id="{7D853FD6-84CA-47F8-BA42-BD8EA3E106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0824153-7E86-4A4C-B6BC-02179755EF68}" type="slidenum">
              <a:rPr lang="de-DE" altLang="de-DE" smtClean="0"/>
              <a:pPr/>
              <a:t>56</a:t>
            </a:fld>
            <a:endParaRPr lang="de-DE" altLang="de-D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lienbildplatzhalter 1">
            <a:extLst>
              <a:ext uri="{FF2B5EF4-FFF2-40B4-BE49-F238E27FC236}">
                <a16:creationId xmlns:a16="http://schemas.microsoft.com/office/drawing/2014/main" id="{1EABE6EB-E553-4DE3-A347-5C77BD7EF674}"/>
              </a:ext>
            </a:extLst>
          </p:cNvPr>
          <p:cNvSpPr>
            <a:spLocks noGrp="1" noRot="1" noChangeAspect="1" noChangeArrowheads="1" noTextEdit="1"/>
          </p:cNvSpPr>
          <p:nvPr>
            <p:ph type="sldImg"/>
          </p:nvPr>
        </p:nvSpPr>
        <p:spPr>
          <a:ln/>
        </p:spPr>
      </p:sp>
      <p:sp>
        <p:nvSpPr>
          <p:cNvPr id="44035" name="Notizenplatzhalter 2">
            <a:extLst>
              <a:ext uri="{FF2B5EF4-FFF2-40B4-BE49-F238E27FC236}">
                <a16:creationId xmlns:a16="http://schemas.microsoft.com/office/drawing/2014/main" id="{6B22A930-7B56-425A-9B0A-BA3376E8A74D}"/>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Neben dem Inspizieren kann es auch interessant sein Das Datenset zu filtern, zu sortieren oder zu gruppieren.</a:t>
            </a:r>
          </a:p>
          <a:p>
            <a:r>
              <a:rPr lang="de-DE" altLang="de-DE" dirty="0">
                <a:latin typeface="Arial" panose="020B0604020202020204" pitchFamily="34" charset="0"/>
                <a:cs typeface="Arial" panose="020B0604020202020204" pitchFamily="34" charset="0"/>
              </a:rPr>
              <a:t>Filtern ist ganz einfach. Es funktioniert im Prinzip wie selektieren.</a:t>
            </a:r>
          </a:p>
          <a:p>
            <a:r>
              <a:rPr lang="de-DE" altLang="de-DE" dirty="0">
                <a:latin typeface="Arial" panose="020B0604020202020204" pitchFamily="34" charset="0"/>
                <a:cs typeface="Arial" panose="020B0604020202020204" pitchFamily="34" charset="0"/>
              </a:rPr>
              <a:t>Beim Sortieren gibt man einfach den Namen der </a:t>
            </a:r>
            <a:r>
              <a:rPr lang="de-DE" altLang="de-DE" dirty="0" err="1">
                <a:latin typeface="Arial" panose="020B0604020202020204" pitchFamily="34" charset="0"/>
                <a:cs typeface="Arial" panose="020B0604020202020204" pitchFamily="34" charset="0"/>
              </a:rPr>
              <a:t>Column</a:t>
            </a:r>
            <a:r>
              <a:rPr lang="de-DE" altLang="de-DE" dirty="0">
                <a:latin typeface="Arial" panose="020B0604020202020204" pitchFamily="34" charset="0"/>
                <a:cs typeface="Arial" panose="020B0604020202020204" pitchFamily="34" charset="0"/>
              </a:rPr>
              <a:t> an den man sortieren möchte. </a:t>
            </a:r>
          </a:p>
          <a:p>
            <a:r>
              <a:rPr lang="de-DE" altLang="de-DE" dirty="0">
                <a:latin typeface="Arial" panose="020B0604020202020204" pitchFamily="34" charset="0"/>
                <a:cs typeface="Arial" panose="020B0604020202020204" pitchFamily="34" charset="0"/>
              </a:rPr>
              <a:t>Was denkt ihr was passiert wenn ihr nach zwei verschiedenen Columns sortiert? Das seht ihr in den Übungen ;-) </a:t>
            </a:r>
          </a:p>
          <a:p>
            <a:endParaRPr lang="de-DE" altLang="de-DE" dirty="0">
              <a:latin typeface="Arial" panose="020B0604020202020204" pitchFamily="34" charset="0"/>
              <a:cs typeface="Arial" panose="020B0604020202020204" pitchFamily="34" charset="0"/>
            </a:endParaRPr>
          </a:p>
          <a:p>
            <a:r>
              <a:rPr lang="de-DE" altLang="de-DE" dirty="0" err="1">
                <a:latin typeface="Arial" panose="020B0604020202020204" pitchFamily="34" charset="0"/>
                <a:cs typeface="Arial" panose="020B0604020202020204" pitchFamily="34" charset="0"/>
              </a:rPr>
              <a:t>Groupby</a:t>
            </a:r>
            <a:r>
              <a:rPr lang="de-DE" altLang="de-DE" dirty="0">
                <a:latin typeface="Arial" panose="020B0604020202020204" pitchFamily="34" charset="0"/>
                <a:cs typeface="Arial" panose="020B0604020202020204" pitchFamily="34" charset="0"/>
              </a:rPr>
              <a:t> erzeugt neue Elemente bzw. Gruppen, die jeweils alle Elemente enthalten, die den Gleichen Wert in der angegebenen Spalte besitzen. Würde man hier also das Alter angeben bekäme man pro Gruppenelement alle Gleichaltrigen Personen. Auf diesem können dann wieder Auswertungen geschehen. Für was könnte das sinnvoll sein? </a:t>
            </a:r>
            <a:r>
              <a:rPr lang="de-DE" altLang="de-DE" dirty="0" err="1">
                <a:latin typeface="Arial" panose="020B0604020202020204" pitchFamily="34" charset="0"/>
                <a:cs typeface="Arial" panose="020B0604020202020204" pitchFamily="34" charset="0"/>
              </a:rPr>
              <a:t>Zb</a:t>
            </a:r>
            <a:r>
              <a:rPr lang="de-DE" altLang="de-DE" dirty="0">
                <a:latin typeface="Arial" panose="020B0604020202020204" pitchFamily="34" charset="0"/>
                <a:cs typeface="Arial" panose="020B0604020202020204" pitchFamily="34" charset="0"/>
              </a:rPr>
              <a:t>. Durchschnittsalter nach </a:t>
            </a:r>
            <a:r>
              <a:rPr lang="de-DE" altLang="de-DE" dirty="0" err="1">
                <a:latin typeface="Arial" panose="020B0604020202020204" pitchFamily="34" charset="0"/>
                <a:cs typeface="Arial" panose="020B0604020202020204" pitchFamily="34" charset="0"/>
              </a:rPr>
              <a:t>geschlecht</a:t>
            </a:r>
            <a:r>
              <a:rPr lang="de-DE" altLang="de-DE" dirty="0">
                <a:latin typeface="Arial" panose="020B0604020202020204" pitchFamily="34" charset="0"/>
                <a:cs typeface="Arial" panose="020B0604020202020204" pitchFamily="34" charset="0"/>
              </a:rPr>
              <a:t>, Durchschnittsgröße nach Alter</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Wieder bisschen zeigen mit der Übung: </a:t>
            </a:r>
            <a:r>
              <a:rPr lang="de-DE" altLang="de-DE" dirty="0" err="1">
                <a:latin typeface="Arial" panose="020B0604020202020204" pitchFamily="34" charset="0"/>
                <a:cs typeface="Arial" panose="020B0604020202020204" pitchFamily="34" charset="0"/>
              </a:rPr>
              <a:t>filter_sort_groupby</a:t>
            </a:r>
            <a:endParaRPr lang="de-DE" altLang="de-DE" dirty="0">
              <a:latin typeface="Arial" panose="020B0604020202020204" pitchFamily="34" charset="0"/>
              <a:cs typeface="Arial" panose="020B0604020202020204" pitchFamily="34" charset="0"/>
            </a:endParaRPr>
          </a:p>
        </p:txBody>
      </p:sp>
      <p:sp>
        <p:nvSpPr>
          <p:cNvPr id="44036" name="Foliennummernplatzhalter 3">
            <a:extLst>
              <a:ext uri="{FF2B5EF4-FFF2-40B4-BE49-F238E27FC236}">
                <a16:creationId xmlns:a16="http://schemas.microsoft.com/office/drawing/2014/main" id="{749AC813-2FF5-4608-8006-8F328029D0A6}"/>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13624C1-B37C-44A3-8438-B5BF8FB35F12}" type="slidenum">
              <a:rPr lang="de-DE" altLang="de-DE" smtClean="0"/>
              <a:pPr/>
              <a:t>57</a:t>
            </a:fld>
            <a:endParaRPr lang="de-DE" altLang="de-D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lienbildplatzhalter 1">
            <a:extLst>
              <a:ext uri="{FF2B5EF4-FFF2-40B4-BE49-F238E27FC236}">
                <a16:creationId xmlns:a16="http://schemas.microsoft.com/office/drawing/2014/main" id="{1EABE6EB-E553-4DE3-A347-5C77BD7EF674}"/>
              </a:ext>
            </a:extLst>
          </p:cNvPr>
          <p:cNvSpPr>
            <a:spLocks noGrp="1" noRot="1" noChangeAspect="1" noChangeArrowheads="1" noTextEdit="1"/>
          </p:cNvSpPr>
          <p:nvPr>
            <p:ph type="sldImg"/>
          </p:nvPr>
        </p:nvSpPr>
        <p:spPr>
          <a:ln/>
        </p:spPr>
      </p:sp>
      <p:sp>
        <p:nvSpPr>
          <p:cNvPr id="44035" name="Notizenplatzhalter 2">
            <a:extLst>
              <a:ext uri="{FF2B5EF4-FFF2-40B4-BE49-F238E27FC236}">
                <a16:creationId xmlns:a16="http://schemas.microsoft.com/office/drawing/2014/main" id="{6B22A930-7B56-425A-9B0A-BA3376E8A74D}"/>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Was denkt ihr was hier passiert?</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Ihr könnt also die </a:t>
            </a:r>
            <a:r>
              <a:rPr lang="de-DE" altLang="de-DE" dirty="0" err="1">
                <a:latin typeface="Arial" panose="020B0604020202020204" pitchFamily="34" charset="0"/>
                <a:cs typeface="Arial" panose="020B0604020202020204" pitchFamily="34" charset="0"/>
              </a:rPr>
              <a:t>methoden</a:t>
            </a:r>
            <a:r>
              <a:rPr lang="de-DE" altLang="de-DE" dirty="0">
                <a:latin typeface="Arial" panose="020B0604020202020204" pitchFamily="34" charset="0"/>
                <a:cs typeface="Arial" panose="020B0604020202020204" pitchFamily="34" charset="0"/>
              </a:rPr>
              <a:t> der </a:t>
            </a:r>
            <a:r>
              <a:rPr lang="de-DE" altLang="de-DE" dirty="0" err="1">
                <a:latin typeface="Arial" panose="020B0604020202020204" pitchFamily="34" charset="0"/>
                <a:cs typeface="Arial" panose="020B0604020202020204" pitchFamily="34" charset="0"/>
              </a:rPr>
              <a:t>dataframes</a:t>
            </a:r>
            <a:r>
              <a:rPr lang="de-DE" altLang="de-DE" dirty="0">
                <a:latin typeface="Arial" panose="020B0604020202020204" pitchFamily="34" charset="0"/>
                <a:cs typeface="Arial" panose="020B0604020202020204" pitchFamily="34" charset="0"/>
              </a:rPr>
              <a:t> auch ganz normal auf die gruppierten Objekte anwenden.</a:t>
            </a:r>
          </a:p>
          <a:p>
            <a:r>
              <a:rPr lang="de-DE" altLang="de-DE" dirty="0">
                <a:latin typeface="Arial" panose="020B0604020202020204" pitchFamily="34" charset="0"/>
                <a:cs typeface="Arial" panose="020B0604020202020204" pitchFamily="34" charset="0"/>
              </a:rPr>
              <a:t>Auch Gruppierungen nach mehreren Attributen funktionieren.</a:t>
            </a:r>
          </a:p>
          <a:p>
            <a:r>
              <a:rPr lang="de-DE" altLang="de-DE" dirty="0">
                <a:latin typeface="Arial" panose="020B0604020202020204" pitchFamily="34" charset="0"/>
                <a:cs typeface="Arial" panose="020B0604020202020204" pitchFamily="34" charset="0"/>
              </a:rPr>
              <a:t>Übung: filter_sort_group_101</a:t>
            </a:r>
          </a:p>
        </p:txBody>
      </p:sp>
      <p:sp>
        <p:nvSpPr>
          <p:cNvPr id="44036" name="Foliennummernplatzhalter 3">
            <a:extLst>
              <a:ext uri="{FF2B5EF4-FFF2-40B4-BE49-F238E27FC236}">
                <a16:creationId xmlns:a16="http://schemas.microsoft.com/office/drawing/2014/main" id="{749AC813-2FF5-4608-8006-8F328029D0A6}"/>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13624C1-B37C-44A3-8438-B5BF8FB35F12}" type="slidenum">
              <a:rPr lang="de-DE" altLang="de-DE" smtClean="0"/>
              <a:pPr/>
              <a:t>58</a:t>
            </a:fld>
            <a:endParaRPr lang="de-DE" altLang="de-DE"/>
          </a:p>
        </p:txBody>
      </p:sp>
    </p:spTree>
    <p:extLst>
      <p:ext uri="{BB962C8B-B14F-4D97-AF65-F5344CB8AC3E}">
        <p14:creationId xmlns:p14="http://schemas.microsoft.com/office/powerpoint/2010/main" val="1332092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lienbildplatzhalter 1">
            <a:extLst>
              <a:ext uri="{FF2B5EF4-FFF2-40B4-BE49-F238E27FC236}">
                <a16:creationId xmlns:a16="http://schemas.microsoft.com/office/drawing/2014/main" id="{FDFB8207-4699-43A2-AA83-826A9E5F3361}"/>
              </a:ext>
            </a:extLst>
          </p:cNvPr>
          <p:cNvSpPr>
            <a:spLocks noGrp="1" noRot="1" noChangeAspect="1" noChangeArrowheads="1" noTextEdit="1"/>
          </p:cNvSpPr>
          <p:nvPr>
            <p:ph type="sldImg"/>
          </p:nvPr>
        </p:nvSpPr>
        <p:spPr>
          <a:ln/>
        </p:spPr>
      </p:sp>
      <p:sp>
        <p:nvSpPr>
          <p:cNvPr id="31747" name="Notizenplatzhalter 2">
            <a:extLst>
              <a:ext uri="{FF2B5EF4-FFF2-40B4-BE49-F238E27FC236}">
                <a16:creationId xmlns:a16="http://schemas.microsoft.com/office/drawing/2014/main" id="{D65EA040-B90F-483E-923D-0C75E479A0D1}"/>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Bevor wir dazu kommen, die Daten zu transformieren möchte ich noch ein Datenset vorstellen, das wir gleich nutzen werden.</a:t>
            </a:r>
          </a:p>
          <a:p>
            <a:r>
              <a:rPr lang="de-DE" altLang="de-DE" dirty="0">
                <a:latin typeface="Arial" panose="020B0604020202020204" pitchFamily="34" charset="0"/>
                <a:cs typeface="Arial" panose="020B0604020202020204" pitchFamily="34" charset="0"/>
              </a:rPr>
              <a:t>Und zwar heißt das Projekt Inside Air </a:t>
            </a:r>
            <a:r>
              <a:rPr lang="de-DE" altLang="de-DE" dirty="0" err="1">
                <a:latin typeface="Arial" panose="020B0604020202020204" pitchFamily="34" charset="0"/>
                <a:cs typeface="Arial" panose="020B0604020202020204" pitchFamily="34" charset="0"/>
              </a:rPr>
              <a:t>BnB</a:t>
            </a:r>
            <a:endParaRPr lang="de-DE" altLang="de-DE" dirty="0">
              <a:latin typeface="Arial" panose="020B0604020202020204" pitchFamily="34" charset="0"/>
              <a:cs typeface="Arial" panose="020B0604020202020204" pitchFamily="34" charset="0"/>
            </a:endParaRPr>
          </a:p>
          <a:p>
            <a:r>
              <a:rPr lang="de-DE" altLang="de-DE" dirty="0" err="1">
                <a:latin typeface="Arial" panose="020B0604020202020204" pitchFamily="34" charset="0"/>
                <a:cs typeface="Arial" panose="020B0604020202020204" pitchFamily="34" charset="0"/>
              </a:rPr>
              <a:t>Airbnb</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stelt</a:t>
            </a:r>
            <a:r>
              <a:rPr lang="de-DE" altLang="de-DE" dirty="0">
                <a:latin typeface="Arial" panose="020B0604020202020204" pitchFamily="34" charset="0"/>
                <a:cs typeface="Arial" panose="020B0604020202020204" pitchFamily="34" charset="0"/>
              </a:rPr>
              <a:t> seine Daten eigentlich nicht zur Verfügung</a:t>
            </a:r>
          </a:p>
          <a:p>
            <a:r>
              <a:rPr lang="de-DE" altLang="de-DE" dirty="0">
                <a:latin typeface="Arial" panose="020B0604020202020204" pitchFamily="34" charset="0"/>
                <a:cs typeface="Arial" panose="020B0604020202020204" pitchFamily="34" charset="0"/>
              </a:rPr>
              <a:t>Aber es gibt eine Seite die </a:t>
            </a:r>
            <a:r>
              <a:rPr lang="de-DE" altLang="de-DE" dirty="0" err="1">
                <a:latin typeface="Arial" panose="020B0604020202020204" pitchFamily="34" charset="0"/>
                <a:cs typeface="Arial" panose="020B0604020202020204" pitchFamily="34" charset="0"/>
              </a:rPr>
              <a:t>Scraped</a:t>
            </a:r>
            <a:r>
              <a:rPr lang="de-DE" altLang="de-DE" dirty="0">
                <a:latin typeface="Arial" panose="020B0604020202020204" pitchFamily="34" charset="0"/>
                <a:cs typeface="Arial" panose="020B0604020202020204" pitchFamily="34" charset="0"/>
              </a:rPr>
              <a:t> die</a:t>
            </a:r>
          </a:p>
          <a:p>
            <a:r>
              <a:rPr lang="de-DE" altLang="de-DE" dirty="0">
                <a:latin typeface="Arial" panose="020B0604020202020204" pitchFamily="34" charset="0"/>
                <a:cs typeface="Arial" panose="020B0604020202020204" pitchFamily="34" charset="0"/>
              </a:rPr>
              <a:t>Da gibt’s für die großen Städte alles mögliche</a:t>
            </a:r>
          </a:p>
          <a:p>
            <a:endParaRPr lang="de-DE" altLang="de-DE" dirty="0">
              <a:latin typeface="Arial" panose="020B0604020202020204" pitchFamily="34" charset="0"/>
              <a:cs typeface="Arial" panose="020B0604020202020204" pitchFamily="34" charset="0"/>
            </a:endParaRPr>
          </a:p>
          <a:p>
            <a:r>
              <a:rPr lang="de-DE" altLang="de-DE" dirty="0" err="1">
                <a:latin typeface="Arial" panose="020B0604020202020204" pitchFamily="34" charset="0"/>
                <a:cs typeface="Arial" panose="020B0604020202020204" pitchFamily="34" charset="0"/>
              </a:rPr>
              <a:t>Webscraping</a:t>
            </a:r>
            <a:r>
              <a:rPr lang="de-DE" altLang="de-DE" dirty="0">
                <a:latin typeface="Arial" panose="020B0604020202020204" pitchFamily="34" charset="0"/>
                <a:cs typeface="Arial" panose="020B0604020202020204" pitchFamily="34" charset="0"/>
              </a:rPr>
              <a:t> erklären</a:t>
            </a:r>
          </a:p>
          <a:p>
            <a:r>
              <a:rPr lang="de-DE" dirty="0">
                <a:hlinkClick r:id="rId3"/>
              </a:rPr>
              <a:t>http://insideairbnb.com/berlin/?neighbourhood=&amp;filterEntireHomes=false&amp;filterHighlyAvailable=false&amp;filterRecentReviews=false&amp;filterMultiListings=false</a:t>
            </a:r>
            <a:endParaRPr lang="de-DE" altLang="de-DE" dirty="0">
              <a:latin typeface="Arial" panose="020B0604020202020204" pitchFamily="34" charset="0"/>
              <a:cs typeface="Arial" panose="020B0604020202020204" pitchFamily="34" charset="0"/>
            </a:endParaRPr>
          </a:p>
        </p:txBody>
      </p:sp>
      <p:sp>
        <p:nvSpPr>
          <p:cNvPr id="31748" name="Foliennummernplatzhalter 3">
            <a:extLst>
              <a:ext uri="{FF2B5EF4-FFF2-40B4-BE49-F238E27FC236}">
                <a16:creationId xmlns:a16="http://schemas.microsoft.com/office/drawing/2014/main" id="{EFA55D13-F935-4B7E-B420-0DF502DEC496}"/>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9022A3C-64BD-41DA-9639-60E2EA1FAA78}" type="slidenum">
              <a:rPr lang="de-DE" altLang="de-DE" smtClean="0"/>
              <a:pPr/>
              <a:t>59</a:t>
            </a:fld>
            <a:endParaRPr lang="de-DE" altLang="de-D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dirty="0"/>
              <a:t>Bei der Transformation der Daten geht es um zwei Aspekte. Die Säuberung und die Erzeugung</a:t>
            </a:r>
          </a:p>
          <a:p>
            <a:pPr marL="342900" indent="-342900">
              <a:buFont typeface="Arial" panose="020B0604020202020204" pitchFamily="34" charset="0"/>
              <a:buChar char="•"/>
            </a:pPr>
            <a:r>
              <a:rPr lang="de-DE" dirty="0"/>
              <a:t>Daten Cleanen</a:t>
            </a:r>
          </a:p>
          <a:p>
            <a:pPr marL="1257117" lvl="1" indent="-342900">
              <a:buFont typeface="Arial" panose="020B0604020202020204" pitchFamily="34" charset="0"/>
              <a:buChar char="•"/>
            </a:pPr>
            <a:r>
              <a:rPr lang="de-DE" dirty="0"/>
              <a:t>Im Prinzip eliminiert man alles was man im </a:t>
            </a:r>
            <a:r>
              <a:rPr lang="de-DE" dirty="0" err="1"/>
              <a:t>Inspect</a:t>
            </a:r>
            <a:r>
              <a:rPr lang="de-DE" dirty="0"/>
              <a:t> festgestellt hat, was nicht so optimal ist.</a:t>
            </a:r>
          </a:p>
          <a:p>
            <a:pPr marL="1257117" lvl="1" indent="-342900">
              <a:buFont typeface="Arial" panose="020B0604020202020204" pitchFamily="34" charset="0"/>
              <a:buChar char="•"/>
            </a:pPr>
            <a:r>
              <a:rPr lang="de-DE" dirty="0"/>
              <a:t>Es kann zum Beispiel Serien geben, in den Werte Fehlen, also Nan oder nichts oder 0 drin steht. </a:t>
            </a:r>
          </a:p>
          <a:p>
            <a:pPr marL="1257117" lvl="1" indent="-342900">
              <a:buFont typeface="Arial" panose="020B0604020202020204" pitchFamily="34" charset="0"/>
              <a:buChar char="•"/>
            </a:pPr>
            <a:r>
              <a:rPr lang="de-DE" dirty="0"/>
              <a:t>Es kann aber auch sein, dass die amerikanische Schreibweise verwendet wird, also mit </a:t>
            </a:r>
            <a:r>
              <a:rPr lang="de-DE" dirty="0" err="1"/>
              <a:t>komma</a:t>
            </a:r>
            <a:r>
              <a:rPr lang="de-DE" dirty="0"/>
              <a:t> als </a:t>
            </a:r>
            <a:r>
              <a:rPr lang="de-DE" dirty="0" err="1"/>
              <a:t>tausendertrenner</a:t>
            </a:r>
            <a:r>
              <a:rPr lang="de-DE" dirty="0"/>
              <a:t> und dann noch mit dem Dollarzeichen, das den Wert dann zu einem String macht, mit dem wir nicht rechnen können.</a:t>
            </a:r>
          </a:p>
          <a:p>
            <a:pPr marL="342900" indent="-342900">
              <a:buFont typeface="Arial" panose="020B0604020202020204" pitchFamily="34" charset="0"/>
              <a:buChar char="•"/>
            </a:pPr>
            <a:r>
              <a:rPr lang="de-DE" dirty="0"/>
              <a:t>Daten erzeugen</a:t>
            </a:r>
          </a:p>
          <a:p>
            <a:pPr marL="1257117" lvl="1" indent="-342900">
              <a:buFont typeface="Arial" panose="020B0604020202020204" pitchFamily="34" charset="0"/>
              <a:buChar char="•"/>
            </a:pPr>
            <a:r>
              <a:rPr lang="de-DE" dirty="0"/>
              <a:t>Fehlende werte: Nicht jeder Host gibt einen Wochenpreis an, also kann man den einfach berechnen indem man den Tagespreis mal 7 nimmt. Dann hat man einen validen und vollständigen Datensatz</a:t>
            </a:r>
          </a:p>
          <a:p>
            <a:pPr marL="1257117" lvl="1" indent="-342900">
              <a:buFont typeface="Arial" panose="020B0604020202020204" pitchFamily="34" charset="0"/>
              <a:buChar char="•"/>
            </a:pPr>
            <a:r>
              <a:rPr lang="de-DE" dirty="0"/>
              <a:t>Neue Werte: Man hat riesigen Text den man aus Datensicht nicht mitschleppen will. Man will aber </a:t>
            </a:r>
            <a:r>
              <a:rPr lang="de-DE" dirty="0" err="1"/>
              <a:t>zb</a:t>
            </a:r>
            <a:r>
              <a:rPr lang="de-DE" dirty="0"/>
              <a:t> wissen wie oft welches Wort vorkam. Also kann man das ausrechnen, abspeichern und dann den </a:t>
            </a:r>
            <a:r>
              <a:rPr lang="de-DE" dirty="0" err="1"/>
              <a:t>gesamttext</a:t>
            </a:r>
            <a:r>
              <a:rPr lang="de-DE" dirty="0"/>
              <a:t> wegwerfen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60</a:t>
            </a:fld>
            <a:endParaRPr lang="en-US" dirty="0"/>
          </a:p>
        </p:txBody>
      </p:sp>
    </p:spTree>
    <p:extLst>
      <p:ext uri="{BB962C8B-B14F-4D97-AF65-F5344CB8AC3E}">
        <p14:creationId xmlns:p14="http://schemas.microsoft.com/office/powerpoint/2010/main" val="342477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lienbildplatzhalter 1">
            <a:extLst>
              <a:ext uri="{FF2B5EF4-FFF2-40B4-BE49-F238E27FC236}">
                <a16:creationId xmlns:a16="http://schemas.microsoft.com/office/drawing/2014/main" id="{7A5E9226-0DA9-4AE2-A158-9B51D51F91AF}"/>
              </a:ext>
            </a:extLst>
          </p:cNvPr>
          <p:cNvSpPr>
            <a:spLocks noGrp="1" noRot="1" noChangeAspect="1" noChangeArrowheads="1" noTextEdit="1"/>
          </p:cNvSpPr>
          <p:nvPr>
            <p:ph type="sldImg"/>
          </p:nvPr>
        </p:nvSpPr>
        <p:spPr>
          <a:ln/>
        </p:spPr>
      </p:sp>
      <p:sp>
        <p:nvSpPr>
          <p:cNvPr id="46083" name="Notizenplatzhalter 2">
            <a:extLst>
              <a:ext uri="{FF2B5EF4-FFF2-40B4-BE49-F238E27FC236}">
                <a16:creationId xmlns:a16="http://schemas.microsoft.com/office/drawing/2014/main" id="{CD699538-8208-4640-908D-DD80C1E08D55}"/>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Um die Daten zu cleanen stellt </a:t>
            </a:r>
            <a:r>
              <a:rPr lang="de-DE" altLang="de-DE" dirty="0" err="1">
                <a:latin typeface="Arial" panose="020B0604020202020204" pitchFamily="34" charset="0"/>
                <a:cs typeface="Arial" panose="020B0604020202020204" pitchFamily="34" charset="0"/>
              </a:rPr>
              <a:t>pandas</a:t>
            </a:r>
            <a:r>
              <a:rPr lang="de-DE" altLang="de-DE" dirty="0">
                <a:latin typeface="Arial" panose="020B0604020202020204" pitchFamily="34" charset="0"/>
                <a:cs typeface="Arial" panose="020B0604020202020204" pitchFamily="34" charset="0"/>
              </a:rPr>
              <a:t> diese Methoden zur Verfügung.</a:t>
            </a:r>
          </a:p>
          <a:p>
            <a:r>
              <a:rPr lang="de-DE" altLang="de-DE" dirty="0">
                <a:latin typeface="Arial" panose="020B0604020202020204" pitchFamily="34" charset="0"/>
                <a:cs typeface="Arial" panose="020B0604020202020204" pitchFamily="34" charset="0"/>
              </a:rPr>
              <a:t>Mit </a:t>
            </a:r>
            <a:r>
              <a:rPr lang="de-DE" altLang="de-DE" dirty="0" err="1">
                <a:latin typeface="Arial" panose="020B0604020202020204" pitchFamily="34" charset="0"/>
                <a:cs typeface="Arial" panose="020B0604020202020204" pitchFamily="34" charset="0"/>
              </a:rPr>
              <a:t>Isnull</a:t>
            </a:r>
            <a:r>
              <a:rPr lang="de-DE" altLang="de-DE" dirty="0">
                <a:latin typeface="Arial" panose="020B0604020202020204" pitchFamily="34" charset="0"/>
                <a:cs typeface="Arial" panose="020B0604020202020204" pitchFamily="34" charset="0"/>
              </a:rPr>
              <a:t> könnt ihr euch alle Werte ausgeben, die null sind. Mit Not-Null bekommt ihr genau das Gegenteil</a:t>
            </a:r>
          </a:p>
          <a:p>
            <a:r>
              <a:rPr lang="de-DE" altLang="de-DE" dirty="0">
                <a:latin typeface="Arial" panose="020B0604020202020204" pitchFamily="34" charset="0"/>
                <a:cs typeface="Arial" panose="020B0604020202020204" pitchFamily="34" charset="0"/>
              </a:rPr>
              <a:t>Mit </a:t>
            </a:r>
            <a:r>
              <a:rPr lang="de-DE" altLang="de-DE" dirty="0" err="1">
                <a:latin typeface="Arial" panose="020B0604020202020204" pitchFamily="34" charset="0"/>
                <a:cs typeface="Arial" panose="020B0604020202020204" pitchFamily="34" charset="0"/>
              </a:rPr>
              <a:t>Dropna</a:t>
            </a:r>
            <a:r>
              <a:rPr lang="de-DE" altLang="de-DE" dirty="0">
                <a:latin typeface="Arial" panose="020B0604020202020204" pitchFamily="34" charset="0"/>
                <a:cs typeface="Arial" panose="020B0604020202020204" pitchFamily="34" charset="0"/>
              </a:rPr>
              <a:t> könnt ihr alle Zeilen löschen, die Nullwerte enthalten. Wenn ihr den optionalen Parameter </a:t>
            </a:r>
            <a:r>
              <a:rPr lang="de-DE" altLang="de-DE" dirty="0" err="1">
                <a:latin typeface="Arial" panose="020B0604020202020204" pitchFamily="34" charset="0"/>
                <a:cs typeface="Arial" panose="020B0604020202020204" pitchFamily="34" charset="0"/>
              </a:rPr>
              <a:t>axis</a:t>
            </a:r>
            <a:r>
              <a:rPr lang="de-DE" altLang="de-DE" dirty="0">
                <a:latin typeface="Arial" panose="020B0604020202020204" pitchFamily="34" charset="0"/>
                <a:cs typeface="Arial" panose="020B0604020202020204" pitchFamily="34" charset="0"/>
              </a:rPr>
              <a:t>=1 mitgebt, werden alle Spalten entfernt, die Null enthalten.</a:t>
            </a:r>
          </a:p>
          <a:p>
            <a:r>
              <a:rPr lang="de-DE" altLang="de-DE" dirty="0" err="1">
                <a:latin typeface="Arial" panose="020B0604020202020204" pitchFamily="34" charset="0"/>
                <a:cs typeface="Arial" panose="020B0604020202020204" pitchFamily="34" charset="0"/>
              </a:rPr>
              <a:t>Fillna</a:t>
            </a:r>
            <a:r>
              <a:rPr lang="de-DE" altLang="de-DE" dirty="0">
                <a:latin typeface="Arial" panose="020B0604020202020204" pitchFamily="34" charset="0"/>
                <a:cs typeface="Arial" panose="020B0604020202020204" pitchFamily="34" charset="0"/>
              </a:rPr>
              <a:t> dient dazu Null Werte durch etwas zu ersetzen. Beispielsweise durch einen fixen wert, oder aber auch durch eine Funktion. Beispielsweise könnt ihr den Durchschnitt der anderen angeben.</a:t>
            </a:r>
          </a:p>
          <a:p>
            <a:r>
              <a:rPr lang="de-DE" altLang="de-DE" dirty="0" err="1">
                <a:latin typeface="Arial" panose="020B0604020202020204" pitchFamily="34" charset="0"/>
                <a:cs typeface="Arial" panose="020B0604020202020204" pitchFamily="34" charset="0"/>
              </a:rPr>
              <a:t>Replace</a:t>
            </a:r>
            <a:r>
              <a:rPr lang="de-DE" altLang="de-DE" dirty="0">
                <a:latin typeface="Arial" panose="020B0604020202020204" pitchFamily="34" charset="0"/>
                <a:cs typeface="Arial" panose="020B0604020202020204" pitchFamily="34" charset="0"/>
              </a:rPr>
              <a:t> funktioniert nur auf Serien anstatt auf den Dataframes, hier könnt ihr beispielsweise  </a:t>
            </a:r>
            <a:r>
              <a:rPr lang="de-DE" altLang="de-DE" dirty="0" err="1">
                <a:latin typeface="Arial" panose="020B0604020202020204" pitchFamily="34" charset="0"/>
                <a:cs typeface="Arial" panose="020B0604020202020204" pitchFamily="34" charset="0"/>
              </a:rPr>
              <a:t>komma</a:t>
            </a:r>
            <a:r>
              <a:rPr lang="de-DE" altLang="de-DE" dirty="0">
                <a:latin typeface="Arial" panose="020B0604020202020204" pitchFamily="34" charset="0"/>
                <a:cs typeface="Arial" panose="020B0604020202020204" pitchFamily="34" charset="0"/>
              </a:rPr>
              <a:t> durch punkt ersetzen</a:t>
            </a:r>
          </a:p>
          <a:p>
            <a:r>
              <a:rPr lang="de-DE" altLang="de-DE" dirty="0">
                <a:latin typeface="Arial" panose="020B0604020202020204" pitchFamily="34" charset="0"/>
                <a:cs typeface="Arial" panose="020B0604020202020204" pitchFamily="34" charset="0"/>
              </a:rPr>
              <a:t>Und manchmal kann es sinnvoll sein, einer Serie einen Datentyp zuzuordnen. Das geht mit </a:t>
            </a:r>
            <a:r>
              <a:rPr lang="de-DE" altLang="de-DE" dirty="0" err="1">
                <a:latin typeface="Arial" panose="020B0604020202020204" pitchFamily="34" charset="0"/>
                <a:cs typeface="Arial" panose="020B0604020202020204" pitchFamily="34" charset="0"/>
              </a:rPr>
              <a:t>astype</a:t>
            </a:r>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Und jetzt seid ihr dran. </a:t>
            </a:r>
            <a:r>
              <a:rPr lang="de-DE" altLang="de-DE" dirty="0" err="1">
                <a:latin typeface="Arial" panose="020B0604020202020204" pitchFamily="34" charset="0"/>
                <a:cs typeface="Arial" panose="020B0604020202020204" pitchFamily="34" charset="0"/>
              </a:rPr>
              <a:t>Cleaned</a:t>
            </a:r>
            <a:r>
              <a:rPr lang="de-DE" altLang="de-DE" dirty="0">
                <a:latin typeface="Arial" panose="020B0604020202020204" pitchFamily="34" charset="0"/>
                <a:cs typeface="Arial" panose="020B0604020202020204" pitchFamily="34" charset="0"/>
              </a:rPr>
              <a:t> erstmal </a:t>
            </a:r>
            <a:r>
              <a:rPr lang="de-DE" altLang="de-DE" dirty="0" err="1">
                <a:latin typeface="Arial" panose="020B0604020202020204" pitchFamily="34" charset="0"/>
                <a:cs typeface="Arial" panose="020B0604020202020204" pitchFamily="34" charset="0"/>
              </a:rPr>
              <a:t>beispieldaten</a:t>
            </a:r>
            <a:r>
              <a:rPr lang="de-DE" altLang="de-DE" dirty="0">
                <a:latin typeface="Arial" panose="020B0604020202020204" pitchFamily="34" charset="0"/>
                <a:cs typeface="Arial" panose="020B0604020202020204" pitchFamily="34" charset="0"/>
              </a:rPr>
              <a:t> mit Clean_101 und danach die echten </a:t>
            </a:r>
            <a:r>
              <a:rPr lang="de-DE" altLang="de-DE" dirty="0" err="1">
                <a:latin typeface="Arial" panose="020B0604020202020204" pitchFamily="34" charset="0"/>
                <a:cs typeface="Arial" panose="020B0604020202020204" pitchFamily="34" charset="0"/>
              </a:rPr>
              <a:t>Airbnb</a:t>
            </a:r>
            <a:r>
              <a:rPr lang="de-DE" altLang="de-DE" dirty="0">
                <a:latin typeface="Arial" panose="020B0604020202020204" pitchFamily="34" charset="0"/>
                <a:cs typeface="Arial" panose="020B0604020202020204" pitchFamily="34" charset="0"/>
              </a:rPr>
              <a:t> Daten mit </a:t>
            </a:r>
            <a:r>
              <a:rPr lang="de-DE" altLang="de-DE" dirty="0" err="1">
                <a:latin typeface="Arial" panose="020B0604020202020204" pitchFamily="34" charset="0"/>
                <a:cs typeface="Arial" panose="020B0604020202020204" pitchFamily="34" charset="0"/>
              </a:rPr>
              <a:t>clean_airbnb</a:t>
            </a:r>
            <a:r>
              <a:rPr lang="de-DE" altLang="de-DE" dirty="0">
                <a:latin typeface="Arial" panose="020B0604020202020204" pitchFamily="34" charset="0"/>
                <a:cs typeface="Arial" panose="020B0604020202020204" pitchFamily="34" charset="0"/>
              </a:rPr>
              <a:t>.</a:t>
            </a:r>
          </a:p>
          <a:p>
            <a:r>
              <a:rPr lang="de-DE" altLang="de-DE" dirty="0">
                <a:latin typeface="Arial" panose="020B0604020202020204" pitchFamily="34" charset="0"/>
                <a:cs typeface="Arial" panose="020B0604020202020204" pitchFamily="34" charset="0"/>
              </a:rPr>
              <a:t>Das ist schonmal die erste etwas komplexere Aufgabe. Daran werdet ihr wahrscheinlich ein bisschen sitzen. </a:t>
            </a:r>
          </a:p>
          <a:p>
            <a:r>
              <a:rPr lang="de-DE" altLang="de-DE" dirty="0">
                <a:latin typeface="Arial" panose="020B0604020202020204" pitchFamily="34" charset="0"/>
                <a:cs typeface="Arial" panose="020B0604020202020204" pitchFamily="34" charset="0"/>
              </a:rPr>
              <a:t>Damit schließen wir das Kapitel aber auch schon ab.</a:t>
            </a:r>
          </a:p>
          <a:p>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Übung: Clean_101</a:t>
            </a:r>
          </a:p>
          <a:p>
            <a:r>
              <a:rPr lang="de-DE" altLang="de-DE" dirty="0">
                <a:latin typeface="Arial" panose="020B0604020202020204" pitchFamily="34" charset="0"/>
                <a:cs typeface="Arial" panose="020B0604020202020204" pitchFamily="34" charset="0"/>
              </a:rPr>
              <a:t>Übung Clean </a:t>
            </a:r>
            <a:r>
              <a:rPr lang="de-DE" altLang="de-DE" dirty="0" err="1">
                <a:latin typeface="Arial" panose="020B0604020202020204" pitchFamily="34" charset="0"/>
                <a:cs typeface="Arial" panose="020B0604020202020204" pitchFamily="34" charset="0"/>
              </a:rPr>
              <a:t>airbnb</a:t>
            </a:r>
            <a:endParaRPr lang="de-DE" altLang="de-DE" dirty="0">
              <a:latin typeface="Arial" panose="020B0604020202020204" pitchFamily="34" charset="0"/>
              <a:cs typeface="Arial" panose="020B0604020202020204" pitchFamily="34" charset="0"/>
            </a:endParaRPr>
          </a:p>
        </p:txBody>
      </p:sp>
      <p:sp>
        <p:nvSpPr>
          <p:cNvPr id="46084" name="Foliennummernplatzhalter 3">
            <a:extLst>
              <a:ext uri="{FF2B5EF4-FFF2-40B4-BE49-F238E27FC236}">
                <a16:creationId xmlns:a16="http://schemas.microsoft.com/office/drawing/2014/main" id="{500358D5-681A-4B30-8D1B-2F16E20DAF4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3A6AFE-A495-4EA4-A38F-3214BA65AF60}" type="slidenum">
              <a:rPr lang="de-DE" altLang="de-DE" smtClean="0"/>
              <a:pPr/>
              <a:t>61</a:t>
            </a:fld>
            <a:endParaRPr lang="de-DE" altLang="de-D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Establish</a:t>
            </a:r>
            <a:r>
              <a:rPr lang="de-DE" dirty="0"/>
              <a:t> </a:t>
            </a:r>
            <a:r>
              <a:rPr lang="de-DE" dirty="0" err="1"/>
              <a:t>editorial</a:t>
            </a:r>
            <a:r>
              <a:rPr lang="de-DE" dirty="0"/>
              <a:t> </a:t>
            </a:r>
            <a:r>
              <a:rPr lang="de-DE" dirty="0" err="1"/>
              <a:t>Thinking</a:t>
            </a:r>
            <a:endParaRPr lang="de-DE" dirty="0"/>
          </a:p>
          <a:p>
            <a:r>
              <a:rPr lang="de-DE" dirty="0"/>
              <a:t>	Was wollt ihr der Zielgruppe präsentieren? Was ist die Story hinter den Daten?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1189555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Winkel</a:t>
            </a:r>
            <a:r>
              <a:rPr lang="de-DE" dirty="0"/>
              <a:t>: In der Fotografie beschreibt der Blickwinkel, wo die Kamera steht um einen Teil eines 360 Panoramas zu fotografieren. Also fragt euch: was genau wollt ihr zeigen? Welche Daten sind es?</a:t>
            </a:r>
          </a:p>
          <a:p>
            <a:r>
              <a:rPr lang="de-DE" b="1" dirty="0"/>
              <a:t>Ausschnitt</a:t>
            </a:r>
            <a:r>
              <a:rPr lang="de-DE" dirty="0"/>
              <a:t>: Aber auch wenn ihr die Richtung des Fotos habt müsst ihr entscheiden: was soll drin sein und was nicht. Also in den Daten: gebt ihr Zeitlich etwas vor? Nehmt ihr </a:t>
            </a:r>
            <a:r>
              <a:rPr lang="de-DE" dirty="0" err="1"/>
              <a:t>Outliers</a:t>
            </a:r>
            <a:r>
              <a:rPr lang="de-DE" dirty="0"/>
              <a:t> raus?</a:t>
            </a:r>
          </a:p>
          <a:p>
            <a:r>
              <a:rPr lang="de-DE" b="1" dirty="0"/>
              <a:t>Fokus</a:t>
            </a:r>
            <a:r>
              <a:rPr lang="de-DE" dirty="0"/>
              <a:t>: Auch eine Auswahl wie beim Ausschnitt aber anders. Bei der Fotografie haben wir Tiefenschärfe. Also dass nur bestimmte Bereiche scharf sind. Hier können wir selektieren, welche einzelnen Punkte eines Sets wollen wir hervorheben, welche Graphen sind zu betonen? Kann beispielsweise durch Farbe geschehen.</a:t>
            </a:r>
          </a:p>
          <a:p>
            <a:endParaRPr lang="de-DE" dirty="0"/>
          </a:p>
          <a:p>
            <a:r>
              <a:rPr lang="de-DE" dirty="0"/>
              <a:t>Schauen wir uns mal ein Beispiel an</a:t>
            </a:r>
          </a:p>
        </p:txBody>
      </p:sp>
      <p:sp>
        <p:nvSpPr>
          <p:cNvPr id="4" name="Foliennummernplatzhalter 3"/>
          <p:cNvSpPr>
            <a:spLocks noGrp="1"/>
          </p:cNvSpPr>
          <p:nvPr>
            <p:ph type="sldNum" sz="quarter" idx="5"/>
          </p:nvPr>
        </p:nvSpPr>
        <p:spPr/>
        <p:txBody>
          <a:bodyPr/>
          <a:lstStyle/>
          <a:p>
            <a:fld id="{006BE02D-20C0-F840-AFAC-BEA99C74FDC2}" type="slidenum">
              <a:rPr lang="en-US" smtClean="0"/>
              <a:pPr/>
              <a:t>63</a:t>
            </a:fld>
            <a:endParaRPr lang="en-US" dirty="0"/>
          </a:p>
        </p:txBody>
      </p:sp>
    </p:spTree>
    <p:extLst>
      <p:ext uri="{BB962C8B-B14F-4D97-AF65-F5344CB8AC3E}">
        <p14:creationId xmlns:p14="http://schemas.microsoft.com/office/powerpoint/2010/main" val="3570792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sehen wir hier überhaupt? X-Achse einkommen 1%, y-Achse Einkommen 99%</a:t>
            </a:r>
          </a:p>
          <a:p>
            <a:r>
              <a:rPr lang="de-DE" b="1" dirty="0"/>
              <a:t>Blickwinkel</a:t>
            </a:r>
            <a:r>
              <a:rPr lang="de-DE" dirty="0"/>
              <a:t>: Was ist die Beziehung zwischen den zwei Messwerten Durchschnittseinkommen 1% </a:t>
            </a:r>
            <a:r>
              <a:rPr lang="de-DE" dirty="0" err="1"/>
              <a:t>vs</a:t>
            </a:r>
            <a:r>
              <a:rPr lang="de-DE" dirty="0"/>
              <a:t> Durchschnittseinkommen 99% und wie sich das über die </a:t>
            </a:r>
            <a:r>
              <a:rPr lang="de-DE" dirty="0" err="1"/>
              <a:t>jahre</a:t>
            </a:r>
            <a:r>
              <a:rPr lang="de-DE" dirty="0"/>
              <a:t> verändert hat</a:t>
            </a:r>
          </a:p>
          <a:p>
            <a:r>
              <a:rPr lang="de-DE" b="1" dirty="0"/>
              <a:t>Ausschnitt</a:t>
            </a:r>
            <a:r>
              <a:rPr lang="de-DE" dirty="0"/>
              <a:t>: Jahre, es gibt oben sogar eigentlich noch einen </a:t>
            </a:r>
            <a:r>
              <a:rPr lang="de-DE" dirty="0" err="1"/>
              <a:t>Filterslider</a:t>
            </a:r>
            <a:r>
              <a:rPr lang="de-DE" dirty="0"/>
              <a:t> um Jahre auszugrauen. Und natürlich das Land hier USA</a:t>
            </a:r>
          </a:p>
          <a:p>
            <a:r>
              <a:rPr lang="de-DE" b="1" dirty="0"/>
              <a:t>Fokus</a:t>
            </a:r>
            <a:r>
              <a:rPr lang="de-DE" dirty="0"/>
              <a:t>: Die Farbe selektiert drei Gruppen. Der Jahresslider erlaubt außerdem den Fokus auf einzelne Jahre zu richten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64</a:t>
            </a:fld>
            <a:endParaRPr lang="en-US" dirty="0"/>
          </a:p>
        </p:txBody>
      </p:sp>
    </p:spTree>
    <p:extLst>
      <p:ext uri="{BB962C8B-B14F-4D97-AF65-F5344CB8AC3E}">
        <p14:creationId xmlns:p14="http://schemas.microsoft.com/office/powerpoint/2010/main" val="2046300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ltLang="de-DE" dirty="0">
                <a:latin typeface="Arial" panose="020B0604020202020204" pitchFamily="34" charset="0"/>
                <a:cs typeface="Arial" panose="020B0604020202020204" pitchFamily="34" charset="0"/>
              </a:rPr>
              <a:t>Ich halte diese Vorlesung zum ersten Mal, daher keine Ahnung ob das hinkommt.</a:t>
            </a:r>
          </a:p>
          <a:p>
            <a:r>
              <a:rPr lang="de-DE" altLang="de-DE" dirty="0">
                <a:latin typeface="Arial" panose="020B0604020202020204" pitchFamily="34" charset="0"/>
                <a:cs typeface="Arial" panose="020B0604020202020204" pitchFamily="34" charset="0"/>
              </a:rPr>
              <a:t>Es wird sehr praktisch, vielleicht sind wir auch viel zu früh fertig.</a:t>
            </a:r>
          </a:p>
          <a:p>
            <a:r>
              <a:rPr lang="de-DE" altLang="de-DE" dirty="0">
                <a:latin typeface="Arial" panose="020B0604020202020204" pitchFamily="34" charset="0"/>
                <a:cs typeface="Arial" panose="020B0604020202020204" pitchFamily="34" charset="0"/>
              </a:rPr>
              <a:t>Aber ganz wichtig: falls man etwas nicht hinbekommt: ich stelle Lösungen online. Die sollte man zuhause nachmachen um für den nächsten Tag fit zu sein</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338538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zum Letzten Prozessschritt und sicherlich auch einem der interessantesten.</a:t>
            </a:r>
          </a:p>
          <a:p>
            <a:r>
              <a:rPr lang="de-DE" dirty="0" err="1"/>
              <a:t>Develop</a:t>
            </a:r>
            <a:r>
              <a:rPr lang="de-DE" dirty="0"/>
              <a:t> </a:t>
            </a:r>
            <a:r>
              <a:rPr lang="de-DE" dirty="0" err="1"/>
              <a:t>the</a:t>
            </a:r>
            <a:r>
              <a:rPr lang="de-DE" dirty="0"/>
              <a:t> Design </a:t>
            </a:r>
            <a:r>
              <a:rPr lang="de-DE" dirty="0" err="1"/>
              <a:t>Solttion</a:t>
            </a:r>
            <a:endParaRPr lang="de-DE" dirty="0"/>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65</a:t>
            </a:fld>
            <a:endParaRPr lang="en-US" dirty="0"/>
          </a:p>
        </p:txBody>
      </p:sp>
    </p:spTree>
    <p:extLst>
      <p:ext uri="{BB962C8B-B14F-4D97-AF65-F5344CB8AC3E}">
        <p14:creationId xmlns:p14="http://schemas.microsoft.com/office/powerpoint/2010/main" val="1236267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Entwicklung des Designs sollten wir 3 Aspekte betrachten.</a:t>
            </a:r>
          </a:p>
          <a:p>
            <a:endParaRPr lang="de-DE" dirty="0"/>
          </a:p>
          <a:p>
            <a:pPr marL="342900" indent="-342900">
              <a:buFont typeface="Arial" panose="020B0604020202020204" pitchFamily="34" charset="0"/>
              <a:buChar char="•"/>
            </a:pPr>
            <a:r>
              <a:rPr lang="de-DE" dirty="0"/>
              <a:t>Wie werden Daten repräsentiert, also vor allem welches Diagramm für was?</a:t>
            </a:r>
          </a:p>
          <a:p>
            <a:pPr marL="342900" indent="-342900">
              <a:buFont typeface="Arial" panose="020B0604020202020204" pitchFamily="34" charset="0"/>
              <a:buChar char="•"/>
            </a:pPr>
            <a:r>
              <a:rPr lang="de-DE" dirty="0"/>
              <a:t>Interaktivität: Kann ich klicken, Filtern?</a:t>
            </a:r>
          </a:p>
          <a:p>
            <a:pPr marL="342900" indent="-342900">
              <a:buFont typeface="Arial" panose="020B0604020202020204" pitchFamily="34" charset="0"/>
              <a:buChar char="•"/>
            </a:pPr>
            <a:r>
              <a:rPr lang="de-DE" dirty="0"/>
              <a:t>Farbe, also Gestaltung</a:t>
            </a:r>
          </a:p>
        </p:txBody>
      </p:sp>
      <p:sp>
        <p:nvSpPr>
          <p:cNvPr id="4" name="Foliennummernplatzhalter 3"/>
          <p:cNvSpPr>
            <a:spLocks noGrp="1"/>
          </p:cNvSpPr>
          <p:nvPr>
            <p:ph type="sldNum" sz="quarter" idx="5"/>
          </p:nvPr>
        </p:nvSpPr>
        <p:spPr/>
        <p:txBody>
          <a:bodyPr/>
          <a:lstStyle/>
          <a:p>
            <a:fld id="{006BE02D-20C0-F840-AFAC-BEA99C74FDC2}" type="slidenum">
              <a:rPr lang="en-US" smtClean="0"/>
              <a:pPr/>
              <a:t>66</a:t>
            </a:fld>
            <a:endParaRPr lang="en-US" dirty="0"/>
          </a:p>
        </p:txBody>
      </p:sp>
    </p:spTree>
    <p:extLst>
      <p:ext uri="{BB962C8B-B14F-4D97-AF65-F5344CB8AC3E}">
        <p14:creationId xmlns:p14="http://schemas.microsoft.com/office/powerpoint/2010/main" val="15328818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folgenden Diagrammtypen gehen wir kurz durch, dienen aber vor allem für die Abgabe und euer weiteres Leben als Referenz zum nachschlagen</a:t>
            </a:r>
          </a:p>
          <a:p>
            <a:r>
              <a:rPr lang="de-DE" dirty="0"/>
              <a:t>Ich habe die Diagramme nach ihrem Einsatzzweck für euch sortiert.</a:t>
            </a:r>
          </a:p>
        </p:txBody>
      </p:sp>
      <p:sp>
        <p:nvSpPr>
          <p:cNvPr id="4" name="Foliennummernplatzhalter 3"/>
          <p:cNvSpPr>
            <a:spLocks noGrp="1"/>
          </p:cNvSpPr>
          <p:nvPr>
            <p:ph type="sldNum" sz="quarter" idx="5"/>
          </p:nvPr>
        </p:nvSpPr>
        <p:spPr/>
        <p:txBody>
          <a:bodyPr/>
          <a:lstStyle/>
          <a:p>
            <a:fld id="{006BE02D-20C0-F840-AFAC-BEA99C74FDC2}" type="slidenum">
              <a:rPr lang="en-US" smtClean="0"/>
              <a:pPr/>
              <a:t>67</a:t>
            </a:fld>
            <a:endParaRPr lang="en-US" dirty="0"/>
          </a:p>
        </p:txBody>
      </p:sp>
    </p:spTree>
    <p:extLst>
      <p:ext uri="{BB962C8B-B14F-4D97-AF65-F5344CB8AC3E}">
        <p14:creationId xmlns:p14="http://schemas.microsoft.com/office/powerpoint/2010/main" val="3251158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erster Einsatzzweck: Der Vergleich.</a:t>
            </a:r>
          </a:p>
          <a:p>
            <a:r>
              <a:rPr lang="de-DE" dirty="0"/>
              <a:t>Ihr wollt verschiedene Daten miteinander vergleichen. Beispielsweise Vergleich von Budgets und Ausgaben</a:t>
            </a:r>
          </a:p>
          <a:p>
            <a:r>
              <a:rPr lang="de-DE" dirty="0"/>
              <a:t>Hier eignen sich</a:t>
            </a:r>
          </a:p>
          <a:p>
            <a:pPr marL="342900" indent="-342900">
              <a:buFont typeface="Arial" panose="020B0604020202020204" pitchFamily="34" charset="0"/>
              <a:buChar char="•"/>
            </a:pPr>
            <a:r>
              <a:rPr lang="de-DE" dirty="0"/>
              <a:t>Bar also Balkendiagramme</a:t>
            </a:r>
          </a:p>
          <a:p>
            <a:pPr marL="342900" indent="-342900">
              <a:buFont typeface="Arial" panose="020B0604020202020204" pitchFamily="34" charset="0"/>
              <a:buChar char="•"/>
            </a:pPr>
            <a:r>
              <a:rPr lang="de-DE" dirty="0"/>
              <a:t>Line</a:t>
            </a:r>
          </a:p>
          <a:p>
            <a:pPr marL="342900" indent="-342900">
              <a:buFont typeface="Arial" panose="020B0604020202020204" pitchFamily="34" charset="0"/>
              <a:buChar char="•"/>
            </a:pPr>
            <a:r>
              <a:rPr lang="de-DE" dirty="0"/>
              <a:t>Radar wie auf Bild</a:t>
            </a:r>
          </a:p>
          <a:p>
            <a:pPr marL="1257117" lvl="1" indent="-342900">
              <a:buFont typeface="Arial" panose="020B0604020202020204" pitchFamily="34" charset="0"/>
              <a:buChar char="•"/>
            </a:pPr>
            <a:r>
              <a:rPr lang="de-DE" dirty="0"/>
              <a:t>Hier seht ihr </a:t>
            </a:r>
            <a:r>
              <a:rPr lang="de-DE" dirty="0" err="1"/>
              <a:t>zb</a:t>
            </a:r>
            <a:r>
              <a:rPr lang="de-DE" dirty="0"/>
              <a:t> geplante und tatsächliche ausgaben nach den Departments aufgeteilt. Man kann sehr schön vergleichen, wie sich die Budgets verhalten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68</a:t>
            </a:fld>
            <a:endParaRPr lang="en-US" dirty="0"/>
          </a:p>
        </p:txBody>
      </p:sp>
    </p:spTree>
    <p:extLst>
      <p:ext uri="{BB962C8B-B14F-4D97-AF65-F5344CB8AC3E}">
        <p14:creationId xmlns:p14="http://schemas.microsoft.com/office/powerpoint/2010/main" val="3611439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nächste Kategorie sind die Verteilungen</a:t>
            </a:r>
          </a:p>
          <a:p>
            <a:r>
              <a:rPr lang="de-DE" dirty="0"/>
              <a:t>Wie verteilen sich die Werte des Datensatzes?</a:t>
            </a:r>
          </a:p>
          <a:p>
            <a:r>
              <a:rPr lang="de-DE" dirty="0"/>
              <a:t>Das ist besonders zur Statistik wichtig und auch dafür einen ersten Eindruck zu bekommen.</a:t>
            </a:r>
          </a:p>
          <a:p>
            <a:pPr marL="342900" indent="-342900">
              <a:buFont typeface="Arial" panose="020B0604020202020204" pitchFamily="34" charset="0"/>
              <a:buChar char="•"/>
            </a:pPr>
            <a:r>
              <a:rPr lang="de-DE" dirty="0" err="1"/>
              <a:t>Scatter</a:t>
            </a:r>
            <a:r>
              <a:rPr lang="de-DE" dirty="0"/>
              <a:t> zeigt einfach alle Datenpunkte in einem </a:t>
            </a:r>
            <a:r>
              <a:rPr lang="de-DE" dirty="0" err="1"/>
              <a:t>Zweidimendionalen</a:t>
            </a:r>
            <a:r>
              <a:rPr lang="de-DE" dirty="0"/>
              <a:t> System und zeigt so recht bildhaft die Häufung.</a:t>
            </a:r>
          </a:p>
          <a:p>
            <a:pPr marL="342900" indent="-342900">
              <a:buFont typeface="Arial" panose="020B0604020202020204" pitchFamily="34" charset="0"/>
              <a:buChar char="•"/>
            </a:pPr>
            <a:r>
              <a:rPr lang="de-DE" dirty="0" err="1"/>
              <a:t>Histrogramme</a:t>
            </a:r>
            <a:r>
              <a:rPr lang="de-DE" dirty="0"/>
              <a:t> zeigen wie häufig bestimmte Werte vorkommen. Normalerweise nutzt man hier Gruppen, also nicht für jeden Wert sondern meist werden dann Zehnerblöcke oder so gebildet, damit die Balken nicht zu kleinteilig werden.</a:t>
            </a:r>
          </a:p>
          <a:p>
            <a:pPr marL="342900" indent="-342900">
              <a:buFont typeface="Arial" panose="020B0604020202020204" pitchFamily="34" charset="0"/>
              <a:buChar char="•"/>
            </a:pPr>
            <a:r>
              <a:rPr lang="de-DE" dirty="0"/>
              <a:t>Boxplot sind ein super </a:t>
            </a:r>
            <a:r>
              <a:rPr lang="de-DE" dirty="0" err="1"/>
              <a:t>instrument</a:t>
            </a:r>
            <a:r>
              <a:rPr lang="de-DE" dirty="0"/>
              <a:t> um mit nur einer kleinen Grafik sehr viel auszusagen. Da kommen wir aber später noch genauer drauf zu sprechen.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69</a:t>
            </a:fld>
            <a:endParaRPr lang="en-US" dirty="0"/>
          </a:p>
        </p:txBody>
      </p:sp>
    </p:spTree>
    <p:extLst>
      <p:ext uri="{BB962C8B-B14F-4D97-AF65-F5344CB8AC3E}">
        <p14:creationId xmlns:p14="http://schemas.microsoft.com/office/powerpoint/2010/main" val="842434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Stehen verschiedene Messwerte in Beziehung zueinander?</a:t>
            </a:r>
          </a:p>
          <a:p>
            <a:endParaRPr lang="de-DE" dirty="0"/>
          </a:p>
          <a:p>
            <a:r>
              <a:rPr lang="de-DE" dirty="0"/>
              <a:t>Außer dem </a:t>
            </a:r>
            <a:r>
              <a:rPr lang="de-DE" dirty="0" err="1"/>
              <a:t>Scatter</a:t>
            </a:r>
            <a:r>
              <a:rPr lang="de-DE" dirty="0"/>
              <a:t> und dem Bubble Plot sehr speziell und sollten mit bedacht gewählt werden. Hat man aber einen guten Einsatzzweck, sind sie meist sehr informativ und schinden gehörig Eindruck ;-)</a:t>
            </a:r>
          </a:p>
          <a:p>
            <a:endParaRPr lang="de-DE" dirty="0"/>
          </a:p>
          <a:p>
            <a:r>
              <a:rPr lang="de-DE" dirty="0"/>
              <a:t>Das Scatterplot zeigt Verbindungen zweier Dimensionen auf, das haben wir gerade eben ja schonmal gesehen, </a:t>
            </a:r>
          </a:p>
          <a:p>
            <a:r>
              <a:rPr lang="de-DE" dirty="0"/>
              <a:t>Das </a:t>
            </a:r>
            <a:r>
              <a:rPr lang="de-DE" dirty="0" err="1"/>
              <a:t>Bubblechart</a:t>
            </a:r>
            <a:r>
              <a:rPr lang="de-DE" dirty="0"/>
              <a:t> hingegen zeigt sogar Drei Dimensionen, denn es zeigt wie das </a:t>
            </a:r>
            <a:r>
              <a:rPr lang="de-DE" dirty="0" err="1"/>
              <a:t>Scatter</a:t>
            </a:r>
            <a:r>
              <a:rPr lang="de-DE" dirty="0"/>
              <a:t> die X und Y Achse und zusätzlich auch noch die Größe der Bubbles. Wir sehen hier zum Beispiel an der Größe die Populationsdichte, während auf der Y-Achse die Lebenserwartung und auf der X-Achse das Bruttoinlandsprodukt abgebildet sind.</a:t>
            </a:r>
          </a:p>
          <a:p>
            <a:r>
              <a:rPr lang="de-DE" dirty="0"/>
              <a:t>Man kann hier also durchaus erkennen, dass je ärmer die Statten sind, desto niedriger die Lebenserwartung ist. Sobald ein bestimmtes Niveau aber erreicht ist, bleibt sie annähernd gleich.</a:t>
            </a:r>
          </a:p>
          <a:p>
            <a:endParaRPr lang="de-DE" dirty="0"/>
          </a:p>
          <a:p>
            <a:endParaRPr lang="de-DE" dirty="0"/>
          </a:p>
          <a:p>
            <a:r>
              <a:rPr lang="de-DE" dirty="0"/>
              <a:t>Falls euch das mehr interessiert, hier der Link zu einem berühmten Ted-Talk dazu: </a:t>
            </a:r>
            <a:r>
              <a:rPr lang="de-DE" dirty="0">
                <a:hlinkClick r:id="rId3"/>
              </a:rPr>
              <a:t>https://www.ted.com/talks/hans_rosling_the_best_stats_you_ve_ever_seen</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70</a:t>
            </a:fld>
            <a:endParaRPr lang="en-US" dirty="0"/>
          </a:p>
        </p:txBody>
      </p:sp>
    </p:spTree>
    <p:extLst>
      <p:ext uri="{BB962C8B-B14F-4D97-AF65-F5344CB8AC3E}">
        <p14:creationId xmlns:p14="http://schemas.microsoft.com/office/powerpoint/2010/main" val="3451207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dirty="0"/>
              <a:t>Als nächstes betrachten wir die Zusammensetzung. Oft wird die Zusammensetzung als Kuchendiagramm dargestellt. Sehr oft halte ich aber sehr wenig davon.</a:t>
            </a:r>
          </a:p>
          <a:p>
            <a:pPr marL="342900" indent="-342900">
              <a:buFont typeface="Arial" panose="020B0604020202020204" pitchFamily="34" charset="0"/>
              <a:buChar char="•"/>
            </a:pPr>
            <a:r>
              <a:rPr lang="de-DE" dirty="0"/>
              <a:t>Warum könnte ein PIE Chart </a:t>
            </a:r>
            <a:r>
              <a:rPr lang="de-DE" dirty="0" err="1"/>
              <a:t>schwieirg</a:t>
            </a:r>
            <a:r>
              <a:rPr lang="de-DE" dirty="0"/>
              <a:t> sein?</a:t>
            </a:r>
          </a:p>
          <a:p>
            <a:pPr marL="1257117" lvl="1" indent="-342900">
              <a:buFont typeface="Arial" panose="020B0604020202020204" pitchFamily="34" charset="0"/>
              <a:buChar char="•"/>
            </a:pPr>
            <a:r>
              <a:rPr lang="de-DE" dirty="0"/>
              <a:t>Geht nur wenn Stücke groß genug sind und insgesamt nicht so viele</a:t>
            </a:r>
          </a:p>
          <a:p>
            <a:pPr marL="1257117" lvl="1" indent="-342900">
              <a:buFont typeface="Arial" panose="020B0604020202020204" pitchFamily="34" charset="0"/>
              <a:buChar char="•"/>
            </a:pPr>
            <a:r>
              <a:rPr lang="de-DE" dirty="0"/>
              <a:t>Nur mit relativen Zahlen sinnvoll, denn mit Absoluten ist es superkompliziert das umzurechnen.</a:t>
            </a:r>
          </a:p>
          <a:p>
            <a:pPr marL="1257117" lvl="1" indent="-342900">
              <a:buFont typeface="Arial" panose="020B0604020202020204" pitchFamily="34" charset="0"/>
              <a:buChar char="•"/>
            </a:pPr>
            <a:r>
              <a:rPr lang="de-DE" dirty="0"/>
              <a:t>Menschliches Auge ist schlecht darin das zu erkennen. Wenn der eine 44 und der andere 43 hat, wird das Auge das nicht erkennen</a:t>
            </a:r>
          </a:p>
          <a:p>
            <a:pPr marL="342900" lvl="0" indent="-342900">
              <a:buFont typeface="Arial" panose="020B0604020202020204" pitchFamily="34" charset="0"/>
              <a:buChar char="•"/>
            </a:pPr>
            <a:r>
              <a:rPr lang="de-DE" dirty="0"/>
              <a:t>Deswegen empfehle ich, nur ganz bewusst Kuchendiagramme einzusetzen.</a:t>
            </a:r>
          </a:p>
          <a:p>
            <a:pPr marL="342900" lvl="0" indent="-342900">
              <a:buFont typeface="Arial" panose="020B0604020202020204" pitchFamily="34" charset="0"/>
              <a:buChar char="•"/>
            </a:pPr>
            <a:r>
              <a:rPr lang="de-DE" dirty="0"/>
              <a:t>Besser ist häufig ein Wasserfalldiagramm. Hier könnt ihr zeigen wie sich etwas komplexes aufbaut und am Ende auch noch den Gesamtwert daneben zeigen.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71</a:t>
            </a:fld>
            <a:endParaRPr lang="en-US" dirty="0"/>
          </a:p>
        </p:txBody>
      </p:sp>
    </p:spTree>
    <p:extLst>
      <p:ext uri="{BB962C8B-B14F-4D97-AF65-F5344CB8AC3E}">
        <p14:creationId xmlns:p14="http://schemas.microsoft.com/office/powerpoint/2010/main" val="29916359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Spezialtyp ist das </a:t>
            </a:r>
            <a:r>
              <a:rPr lang="de-DE" dirty="0" err="1"/>
              <a:t>Choropleth</a:t>
            </a:r>
            <a:r>
              <a:rPr lang="de-DE" dirty="0"/>
              <a:t> Diagramm. Hier werden Kartendaten als Basis genommen und darauf weitere Informationen dargestellt, die einen geografischen Bezug haben. Genau diese Visualisierung die ihr hier seht werden wir nachher anfertigen. Sie zeigt die Preise von </a:t>
            </a:r>
            <a:r>
              <a:rPr lang="de-DE" dirty="0" err="1"/>
              <a:t>Airbnb</a:t>
            </a:r>
            <a:r>
              <a:rPr lang="de-DE" dirty="0"/>
              <a:t> Angeboten in den verschiedenen Stadtteilen, mit einigen Zusatzinfos.</a:t>
            </a:r>
          </a:p>
        </p:txBody>
      </p:sp>
      <p:sp>
        <p:nvSpPr>
          <p:cNvPr id="4" name="Foliennummernplatzhalter 3"/>
          <p:cNvSpPr>
            <a:spLocks noGrp="1"/>
          </p:cNvSpPr>
          <p:nvPr>
            <p:ph type="sldNum" sz="quarter" idx="5"/>
          </p:nvPr>
        </p:nvSpPr>
        <p:spPr/>
        <p:txBody>
          <a:bodyPr/>
          <a:lstStyle/>
          <a:p>
            <a:fld id="{006BE02D-20C0-F840-AFAC-BEA99C74FDC2}" type="slidenum">
              <a:rPr lang="en-US" smtClean="0"/>
              <a:pPr/>
              <a:t>72</a:t>
            </a:fld>
            <a:endParaRPr lang="en-US" dirty="0"/>
          </a:p>
        </p:txBody>
      </p:sp>
    </p:spTree>
    <p:extLst>
      <p:ext uri="{BB962C8B-B14F-4D97-AF65-F5344CB8AC3E}">
        <p14:creationId xmlns:p14="http://schemas.microsoft.com/office/powerpoint/2010/main" val="1321650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Hilfe dieser Grafik kann man eigentlich ganz gut bestimmen, welches Chart für die Daten, die man zeigen möchte geeignet sind.</a:t>
            </a:r>
          </a:p>
          <a:p>
            <a:endParaRPr lang="de-DE" dirty="0"/>
          </a:p>
          <a:p>
            <a:r>
              <a:rPr lang="de-DE" dirty="0"/>
              <a:t>Auch für die Abgabe ein nicht unwichtiges Ding. Wenn ihr etwas erzählt und eine Visualisierung macht und das sich falls das Chart vorhanden ist nicht auf die Karte mappen lässt seid ihr eventuell auf dem Holzweg</a:t>
            </a:r>
          </a:p>
          <a:p>
            <a:endParaRPr lang="de-DE" dirty="0"/>
          </a:p>
          <a:p>
            <a:r>
              <a:rPr lang="de-DE" dirty="0"/>
              <a:t>Grundsätzlich rate ich von 3D Plots ab, da die meist sehr schwer zu lesen sind, und Abstände zueinander durch die perspektive oft nicht zu erkennen sind.</a:t>
            </a:r>
          </a:p>
        </p:txBody>
      </p:sp>
      <p:sp>
        <p:nvSpPr>
          <p:cNvPr id="4" name="Foliennummernplatzhalter 3"/>
          <p:cNvSpPr>
            <a:spLocks noGrp="1"/>
          </p:cNvSpPr>
          <p:nvPr>
            <p:ph type="sldNum" sz="quarter" idx="5"/>
          </p:nvPr>
        </p:nvSpPr>
        <p:spPr/>
        <p:txBody>
          <a:bodyPr/>
          <a:lstStyle/>
          <a:p>
            <a:fld id="{006BE02D-20C0-F840-AFAC-BEA99C74FDC2}" type="slidenum">
              <a:rPr lang="en-US" smtClean="0"/>
              <a:pPr/>
              <a:t>73</a:t>
            </a:fld>
            <a:endParaRPr lang="en-US" dirty="0"/>
          </a:p>
        </p:txBody>
      </p:sp>
    </p:spTree>
    <p:extLst>
      <p:ext uri="{BB962C8B-B14F-4D97-AF65-F5344CB8AC3E}">
        <p14:creationId xmlns:p14="http://schemas.microsoft.com/office/powerpoint/2010/main" val="17385091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hatte Anfangs gesagt, dass wir uns </a:t>
            </a:r>
            <a:r>
              <a:rPr lang="de-DE" dirty="0" err="1"/>
              <a:t>Matplotlib</a:t>
            </a:r>
            <a:r>
              <a:rPr lang="de-DE" dirty="0"/>
              <a:t> anschauen werden. Dabei beschränken wir uns allerdings auf genau diese Folie hier. Denn ich finde persönlich, dass </a:t>
            </a:r>
            <a:r>
              <a:rPr lang="de-DE" dirty="0" err="1"/>
              <a:t>Matplotlib</a:t>
            </a:r>
            <a:r>
              <a:rPr lang="de-DE" dirty="0"/>
              <a:t> aus verschiedenen Gründen nicht mehr zeitgemäß ist.</a:t>
            </a:r>
          </a:p>
          <a:p>
            <a:endParaRPr lang="de-DE" dirty="0"/>
          </a:p>
          <a:p>
            <a:r>
              <a:rPr lang="de-DE" dirty="0"/>
              <a:t>Das gibt’s schon ewig, ist wahrscheinlich </a:t>
            </a:r>
            <a:r>
              <a:rPr lang="de-DE" dirty="0" err="1"/>
              <a:t>immernoch</a:t>
            </a:r>
            <a:r>
              <a:rPr lang="de-DE" dirty="0"/>
              <a:t> DER Standard, aber ich find die Diagramme meistens super hässlich und zeige euch daher ein anderes Tool.</a:t>
            </a:r>
          </a:p>
          <a:p>
            <a:endParaRPr lang="de-DE" dirty="0"/>
          </a:p>
          <a:p>
            <a:r>
              <a:rPr lang="de-DE" dirty="0"/>
              <a:t>Wen es aber interessiert der findet im Netz unendlich Tutorials dazu. Und es ist sicherlich nicht verkehrt das zu kennen, denn im Job werdet ihr durchaus damit in Berührung kommen können.</a:t>
            </a:r>
          </a:p>
          <a:p>
            <a:r>
              <a:rPr lang="de-DE" dirty="0"/>
              <a:t>Aber wir schauen uns wie gesagt was anderes an</a:t>
            </a:r>
          </a:p>
        </p:txBody>
      </p:sp>
      <p:sp>
        <p:nvSpPr>
          <p:cNvPr id="4" name="Foliennummernplatzhalter 3"/>
          <p:cNvSpPr>
            <a:spLocks noGrp="1"/>
          </p:cNvSpPr>
          <p:nvPr>
            <p:ph type="sldNum" sz="quarter" idx="5"/>
          </p:nvPr>
        </p:nvSpPr>
        <p:spPr/>
        <p:txBody>
          <a:bodyPr/>
          <a:lstStyle/>
          <a:p>
            <a:fld id="{006BE02D-20C0-F840-AFAC-BEA99C74FDC2}" type="slidenum">
              <a:rPr lang="en-US" smtClean="0"/>
              <a:pPr/>
              <a:t>74</a:t>
            </a:fld>
            <a:endParaRPr lang="en-US" dirty="0"/>
          </a:p>
        </p:txBody>
      </p:sp>
    </p:spTree>
    <p:extLst>
      <p:ext uri="{BB962C8B-B14F-4D97-AF65-F5344CB8AC3E}">
        <p14:creationId xmlns:p14="http://schemas.microsoft.com/office/powerpoint/2010/main" val="2152490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ltLang="de-DE" dirty="0">
                <a:latin typeface="Arial" panose="020B0604020202020204" pitchFamily="34" charset="0"/>
                <a:cs typeface="Arial" panose="020B0604020202020204" pitchFamily="34" charset="0"/>
              </a:rPr>
              <a:t>Ich halte diese Vorlesung zum ersten Mal, daher keine Ahnung ob das hinkommt.</a:t>
            </a:r>
          </a:p>
          <a:p>
            <a:r>
              <a:rPr lang="de-DE" altLang="de-DE" dirty="0">
                <a:latin typeface="Arial" panose="020B0604020202020204" pitchFamily="34" charset="0"/>
                <a:cs typeface="Arial" panose="020B0604020202020204" pitchFamily="34" charset="0"/>
              </a:rPr>
              <a:t>Es wird sehr praktisch, vielleicht sind wir auch viel zu früh fertig.</a:t>
            </a:r>
          </a:p>
          <a:p>
            <a:r>
              <a:rPr lang="de-DE" altLang="de-DE" dirty="0">
                <a:latin typeface="Arial" panose="020B0604020202020204" pitchFamily="34" charset="0"/>
                <a:cs typeface="Arial" panose="020B0604020202020204" pitchFamily="34" charset="0"/>
              </a:rPr>
              <a:t>Aber ganz wichtig: falls man etwas nicht hinbekommt: ich stelle Lösungen online. Die sollte man zuhause nachmachen um für den nächsten Tag fit zu sein</a:t>
            </a:r>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28019058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lienbildplatzhalter 1">
            <a:extLst>
              <a:ext uri="{FF2B5EF4-FFF2-40B4-BE49-F238E27FC236}">
                <a16:creationId xmlns:a16="http://schemas.microsoft.com/office/drawing/2014/main" id="{87688068-A734-424B-81BD-4C1BA4D65E75}"/>
              </a:ext>
            </a:extLst>
          </p:cNvPr>
          <p:cNvSpPr>
            <a:spLocks noGrp="1" noRot="1" noChangeAspect="1" noChangeArrowheads="1" noTextEdit="1"/>
          </p:cNvSpPr>
          <p:nvPr>
            <p:ph type="sldImg"/>
          </p:nvPr>
        </p:nvSpPr>
        <p:spPr>
          <a:ln/>
        </p:spPr>
      </p:sp>
      <p:sp>
        <p:nvSpPr>
          <p:cNvPr id="48131" name="Notizenplatzhalter 2">
            <a:extLst>
              <a:ext uri="{FF2B5EF4-FFF2-40B4-BE49-F238E27FC236}">
                <a16:creationId xmlns:a16="http://schemas.microsoft.com/office/drawing/2014/main" id="{C3AD70C5-D0D9-4328-9100-E7690EFE4363}"/>
              </a:ext>
            </a:extLst>
          </p:cNvPr>
          <p:cNvSpPr>
            <a:spLocks noGrp="1" noChangeArrowheads="1"/>
          </p:cNvSpPr>
          <p:nvPr>
            <p:ph type="body" idx="1"/>
          </p:nvPr>
        </p:nvSpPr>
        <p:spPr>
          <a:noFill/>
        </p:spPr>
        <p:txBody>
          <a:bodyPr/>
          <a:lstStyle/>
          <a:p>
            <a:r>
              <a:rPr lang="de-DE" altLang="de-DE" dirty="0" err="1">
                <a:latin typeface="Arial" panose="020B0604020202020204" pitchFamily="34" charset="0"/>
                <a:cs typeface="Arial" panose="020B0604020202020204" pitchFamily="34" charset="0"/>
              </a:rPr>
              <a:t>Matplotlib</a:t>
            </a:r>
            <a:r>
              <a:rPr lang="de-DE" altLang="de-DE" dirty="0">
                <a:latin typeface="Arial" panose="020B0604020202020204" pitchFamily="34" charset="0"/>
                <a:cs typeface="Arial" panose="020B0604020202020204" pitchFamily="34" charset="0"/>
              </a:rPr>
              <a:t> haben wir ja jetzt kurz ein bisschen gesehen. </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Was dabei auffällt ist, dass die Grafiken nicht gerade schön, altbacken und nicht interaktiv sind.  Die ersten beiden Punkte könnte man vielleicht noch ändern indem man eigene Templates für das Aussehen schreibt, aber interaktiv werden sie halt nicht mehr.</a:t>
            </a:r>
          </a:p>
          <a:p>
            <a:endParaRPr lang="de-DE" altLang="de-DE" dirty="0">
              <a:latin typeface="Arial" panose="020B0604020202020204" pitchFamily="34" charset="0"/>
              <a:cs typeface="Arial" panose="020B0604020202020204" pitchFamily="34" charset="0"/>
            </a:endParaRPr>
          </a:p>
          <a:p>
            <a:r>
              <a:rPr lang="de-DE" altLang="de-DE" dirty="0" err="1">
                <a:latin typeface="Arial" panose="020B0604020202020204" pitchFamily="34" charset="0"/>
                <a:cs typeface="Arial" panose="020B0604020202020204" pitchFamily="34" charset="0"/>
              </a:rPr>
              <a:t>Plotly</a:t>
            </a:r>
            <a:r>
              <a:rPr lang="de-DE" altLang="de-DE" dirty="0">
                <a:latin typeface="Arial" panose="020B0604020202020204" pitchFamily="34" charset="0"/>
                <a:cs typeface="Arial" panose="020B0604020202020204" pitchFamily="34" charset="0"/>
              </a:rPr>
              <a:t> hingegen ist eine Open Source </a:t>
            </a:r>
            <a:r>
              <a:rPr lang="de-DE" altLang="de-DE" dirty="0" err="1">
                <a:latin typeface="Arial" panose="020B0604020202020204" pitchFamily="34" charset="0"/>
                <a:cs typeface="Arial" panose="020B0604020202020204" pitchFamily="34" charset="0"/>
              </a:rPr>
              <a:t>Graphing</a:t>
            </a:r>
            <a:r>
              <a:rPr lang="de-DE" altLang="de-DE" dirty="0">
                <a:latin typeface="Arial" panose="020B0604020202020204" pitchFamily="34" charset="0"/>
                <a:cs typeface="Arial" panose="020B0604020202020204" pitchFamily="34" charset="0"/>
              </a:rPr>
              <a:t> Library, die keine Bilder Produziert sondern interaktive Grafiken auf Basis von HTML und </a:t>
            </a:r>
            <a:r>
              <a:rPr lang="de-DE" altLang="de-DE" dirty="0" err="1">
                <a:latin typeface="Arial" panose="020B0604020202020204" pitchFamily="34" charset="0"/>
                <a:cs typeface="Arial" panose="020B0604020202020204" pitchFamily="34" charset="0"/>
              </a:rPr>
              <a:t>Javascript</a:t>
            </a:r>
            <a:r>
              <a:rPr lang="de-DE" altLang="de-DE" dirty="0">
                <a:latin typeface="Arial" panose="020B0604020202020204" pitchFamily="34" charset="0"/>
                <a:cs typeface="Arial" panose="020B0604020202020204" pitchFamily="34" charset="0"/>
              </a:rPr>
              <a:t> auf Basis von D3.js. Das ganze aber aus Python raus. Ihr schreibt also </a:t>
            </a:r>
            <a:r>
              <a:rPr lang="de-DE" altLang="de-DE" dirty="0" err="1">
                <a:latin typeface="Arial" panose="020B0604020202020204" pitchFamily="34" charset="0"/>
                <a:cs typeface="Arial" panose="020B0604020202020204" pitchFamily="34" charset="0"/>
              </a:rPr>
              <a:t>Pytohn</a:t>
            </a:r>
            <a:r>
              <a:rPr lang="de-DE" altLang="de-DE" dirty="0">
                <a:latin typeface="Arial" panose="020B0604020202020204" pitchFamily="34" charset="0"/>
                <a:cs typeface="Arial" panose="020B0604020202020204" pitchFamily="34" charset="0"/>
              </a:rPr>
              <a:t> Code.</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Und das resultierende </a:t>
            </a:r>
            <a:r>
              <a:rPr lang="de-DE" altLang="de-DE" dirty="0" err="1">
                <a:latin typeface="Arial" panose="020B0604020202020204" pitchFamily="34" charset="0"/>
                <a:cs typeface="Arial" panose="020B0604020202020204" pitchFamily="34" charset="0"/>
              </a:rPr>
              <a:t>Html</a:t>
            </a:r>
            <a:r>
              <a:rPr lang="de-DE" altLang="de-DE" dirty="0">
                <a:latin typeface="Arial" panose="020B0604020202020204" pitchFamily="34" charset="0"/>
                <a:cs typeface="Arial" panose="020B0604020202020204" pitchFamily="34" charset="0"/>
              </a:rPr>
              <a:t> kann man sich dann ausgeben lassen und auf seine Webseite packen</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Hier mal ein Beispiel dazu:</a:t>
            </a:r>
          </a:p>
          <a:p>
            <a:r>
              <a:rPr lang="de-DE" dirty="0">
                <a:hlinkClick r:id="rId3"/>
              </a:rPr>
              <a:t>https://plotly.com/python/histograms/#styled-histogram</a:t>
            </a:r>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p:txBody>
      </p:sp>
      <p:sp>
        <p:nvSpPr>
          <p:cNvPr id="48132" name="Foliennummernplatzhalter 3">
            <a:extLst>
              <a:ext uri="{FF2B5EF4-FFF2-40B4-BE49-F238E27FC236}">
                <a16:creationId xmlns:a16="http://schemas.microsoft.com/office/drawing/2014/main" id="{8BE6CF45-94F5-48E9-87C0-2F7C648D1F2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8E358F4-BC09-474B-940D-4C4B0A0DC879}" type="slidenum">
              <a:rPr lang="de-DE" altLang="de-DE" smtClean="0"/>
              <a:pPr/>
              <a:t>75</a:t>
            </a:fld>
            <a:endParaRPr lang="de-DE" altLang="de-D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lienbildplatzhalter 1">
            <a:extLst>
              <a:ext uri="{FF2B5EF4-FFF2-40B4-BE49-F238E27FC236}">
                <a16:creationId xmlns:a16="http://schemas.microsoft.com/office/drawing/2014/main" id="{96761A66-9748-4259-863A-293B56AEC5CC}"/>
              </a:ext>
            </a:extLst>
          </p:cNvPr>
          <p:cNvSpPr>
            <a:spLocks noGrp="1" noRot="1" noChangeAspect="1" noChangeArrowheads="1" noTextEdit="1"/>
          </p:cNvSpPr>
          <p:nvPr>
            <p:ph type="sldImg"/>
          </p:nvPr>
        </p:nvSpPr>
        <p:spPr>
          <a:ln/>
        </p:spPr>
      </p:sp>
      <p:sp>
        <p:nvSpPr>
          <p:cNvPr id="50179" name="Notizenplatzhalter 2">
            <a:extLst>
              <a:ext uri="{FF2B5EF4-FFF2-40B4-BE49-F238E27FC236}">
                <a16:creationId xmlns:a16="http://schemas.microsoft.com/office/drawing/2014/main" id="{27357024-7C60-4487-86FF-72BF9A08D53B}"/>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https://plot.ly/python-api-reference/plotly.graph_objects.html#figure</a:t>
            </a:r>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hlinkClick r:id="rId4"/>
              </a:rPr>
              <a:t>https://plot.ly/python/reference/</a:t>
            </a:r>
            <a:endParaRPr lang="de-DE" altLang="de-DE" dirty="0">
              <a:latin typeface="Arial" panose="020B0604020202020204" pitchFamily="34" charset="0"/>
              <a:cs typeface="Arial" panose="020B0604020202020204" pitchFamily="34" charset="0"/>
              <a:sym typeface="Wingdings" panose="05000000000000000000" pitchFamily="2" charset="2"/>
            </a:endParaRPr>
          </a:p>
          <a:p>
            <a:endParaRPr lang="de-DE" altLang="de-DE" dirty="0">
              <a:latin typeface="Arial" panose="020B0604020202020204" pitchFamily="34" charset="0"/>
              <a:cs typeface="Arial" panose="020B0604020202020204" pitchFamily="34" charset="0"/>
              <a:sym typeface="Wingdings" panose="05000000000000000000" pitchFamily="2" charset="2"/>
            </a:endParaRPr>
          </a:p>
          <a:p>
            <a:r>
              <a:rPr lang="de-DE" altLang="de-DE" dirty="0">
                <a:latin typeface="Arial" panose="020B0604020202020204" pitchFamily="34" charset="0"/>
                <a:cs typeface="Arial" panose="020B0604020202020204" pitchFamily="34" charset="0"/>
                <a:sym typeface="Wingdings" panose="05000000000000000000" pitchFamily="2" charset="2"/>
              </a:rPr>
              <a:t>Es gibt grundsätzlich zwei verschiedene Interfaces für </a:t>
            </a:r>
            <a:r>
              <a:rPr lang="de-DE" altLang="de-DE" dirty="0" err="1">
                <a:latin typeface="Arial" panose="020B0604020202020204" pitchFamily="34" charset="0"/>
                <a:cs typeface="Arial" panose="020B0604020202020204" pitchFamily="34" charset="0"/>
                <a:sym typeface="Wingdings" panose="05000000000000000000" pitchFamily="2" charset="2"/>
              </a:rPr>
              <a:t>Plotly</a:t>
            </a:r>
            <a:r>
              <a:rPr lang="de-DE" altLang="de-DE" dirty="0">
                <a:latin typeface="Arial" panose="020B0604020202020204" pitchFamily="34" charset="0"/>
                <a:cs typeface="Arial" panose="020B0604020202020204" pitchFamily="34" charset="0"/>
                <a:sym typeface="Wingdings" panose="05000000000000000000" pitchFamily="2" charset="2"/>
              </a:rPr>
              <a:t>. Express und Graph Objects.</a:t>
            </a:r>
          </a:p>
          <a:p>
            <a:r>
              <a:rPr lang="de-DE" altLang="de-DE" dirty="0" err="1">
                <a:latin typeface="Arial" panose="020B0604020202020204" pitchFamily="34" charset="0"/>
                <a:cs typeface="Arial" panose="020B0604020202020204" pitchFamily="34" charset="0"/>
                <a:sym typeface="Wingdings" panose="05000000000000000000" pitchFamily="2" charset="2"/>
              </a:rPr>
              <a:t>Espress</a:t>
            </a:r>
            <a:r>
              <a:rPr lang="de-DE" altLang="de-DE" dirty="0">
                <a:latin typeface="Arial" panose="020B0604020202020204" pitchFamily="34" charset="0"/>
                <a:cs typeface="Arial" panose="020B0604020202020204" pitchFamily="34" charset="0"/>
                <a:sym typeface="Wingdings" panose="05000000000000000000" pitchFamily="2" charset="2"/>
              </a:rPr>
              <a:t> ist eine </a:t>
            </a:r>
            <a:r>
              <a:rPr lang="de-DE" altLang="de-DE" dirty="0" err="1">
                <a:latin typeface="Arial" panose="020B0604020202020204" pitchFamily="34" charset="0"/>
                <a:cs typeface="Arial" panose="020B0604020202020204" pitchFamily="34" charset="0"/>
                <a:sym typeface="Wingdings" panose="05000000000000000000" pitchFamily="2" charset="2"/>
              </a:rPr>
              <a:t>Highlevel</a:t>
            </a:r>
            <a:r>
              <a:rPr lang="de-DE" altLang="de-DE" dirty="0">
                <a:latin typeface="Arial" panose="020B0604020202020204" pitchFamily="34" charset="0"/>
                <a:cs typeface="Arial" panose="020B0604020202020204" pitchFamily="34" charset="0"/>
                <a:sym typeface="Wingdings" panose="05000000000000000000" pitchFamily="2" charset="2"/>
              </a:rPr>
              <a:t> API. Das bedeutet, hier kann man mit sehr wenigen Zeilen Code Dinge erzeugen, die unter der Haube nichts anderes machen als die Low-Level API des </a:t>
            </a:r>
            <a:r>
              <a:rPr lang="de-DE" altLang="de-DE" dirty="0" err="1">
                <a:latin typeface="Arial" panose="020B0604020202020204" pitchFamily="34" charset="0"/>
                <a:cs typeface="Arial" panose="020B0604020202020204" pitchFamily="34" charset="0"/>
                <a:sym typeface="Wingdings" panose="05000000000000000000" pitchFamily="2" charset="2"/>
              </a:rPr>
              <a:t>Graphobjects</a:t>
            </a:r>
            <a:r>
              <a:rPr lang="de-DE" altLang="de-DE" dirty="0">
                <a:latin typeface="Arial" panose="020B0604020202020204" pitchFamily="34" charset="0"/>
                <a:cs typeface="Arial" panose="020B0604020202020204" pitchFamily="34" charset="0"/>
                <a:sym typeface="Wingdings" panose="05000000000000000000" pitchFamily="2" charset="2"/>
              </a:rPr>
              <a:t> zu kapseln. Express ist aber bei weitem nicht so flexibel. Daher nutzen wir das nicht.</a:t>
            </a:r>
          </a:p>
          <a:p>
            <a:endParaRPr lang="de-DE" altLang="de-DE" dirty="0">
              <a:latin typeface="Arial" panose="020B0604020202020204" pitchFamily="34" charset="0"/>
              <a:cs typeface="Arial" panose="020B0604020202020204" pitchFamily="34" charset="0"/>
              <a:sym typeface="Wingdings" panose="05000000000000000000" pitchFamily="2" charset="2"/>
            </a:endParaRPr>
          </a:p>
          <a:p>
            <a:r>
              <a:rPr lang="de-DE" altLang="de-DE" dirty="0">
                <a:latin typeface="Arial" panose="020B0604020202020204" pitchFamily="34" charset="0"/>
                <a:cs typeface="Arial" panose="020B0604020202020204" pitchFamily="34" charset="0"/>
                <a:sym typeface="Wingdings" panose="05000000000000000000" pitchFamily="2" charset="2"/>
              </a:rPr>
              <a:t>Wir nutzen das Graph </a:t>
            </a:r>
            <a:r>
              <a:rPr lang="de-DE" altLang="de-DE" dirty="0" err="1">
                <a:latin typeface="Arial" panose="020B0604020202020204" pitchFamily="34" charset="0"/>
                <a:cs typeface="Arial" panose="020B0604020202020204" pitchFamily="34" charset="0"/>
                <a:sym typeface="Wingdings" panose="05000000000000000000" pitchFamily="2" charset="2"/>
              </a:rPr>
              <a:t>Object</a:t>
            </a:r>
            <a:r>
              <a:rPr lang="de-DE" altLang="de-DE" dirty="0">
                <a:latin typeface="Arial" panose="020B0604020202020204" pitchFamily="34" charset="0"/>
                <a:cs typeface="Arial" panose="020B0604020202020204" pitchFamily="34" charset="0"/>
                <a:sym typeface="Wingdings" panose="05000000000000000000" pitchFamily="2" charset="2"/>
              </a:rPr>
              <a:t>. Dazu schauen wir uns mal kurz die Doku an.</a:t>
            </a:r>
          </a:p>
          <a:p>
            <a:r>
              <a:rPr lang="de-DE" dirty="0">
                <a:hlinkClick r:id="rId5"/>
              </a:rPr>
              <a:t>https://plotly.com/python/histograms/#styled-histogram</a:t>
            </a:r>
            <a:r>
              <a:rPr lang="de-DE" dirty="0"/>
              <a:t> </a:t>
            </a:r>
            <a:r>
              <a:rPr lang="de-DE" dirty="0">
                <a:sym typeface="Wingdings" panose="05000000000000000000" pitchFamily="2" charset="2"/>
              </a:rPr>
              <a:t> erzeugen und anzeigen</a:t>
            </a:r>
          </a:p>
          <a:p>
            <a:endParaRPr lang="de-DE" dirty="0">
              <a:sym typeface="Wingdings" panose="05000000000000000000" pitchFamily="2" charset="2"/>
            </a:endParaRPr>
          </a:p>
          <a:p>
            <a:r>
              <a:rPr lang="de-DE" dirty="0">
                <a:sym typeface="Wingdings" panose="05000000000000000000" pitchFamily="2" charset="2"/>
              </a:rPr>
              <a:t>Die Doku zeigt auch, dass man sehr viel einstellen kann, aber eigentlich nichts muss. Da gibt es </a:t>
            </a:r>
            <a:r>
              <a:rPr lang="de-DE" dirty="0" err="1">
                <a:sym typeface="Wingdings" panose="05000000000000000000" pitchFamily="2" charset="2"/>
              </a:rPr>
              <a:t>zb</a:t>
            </a:r>
            <a:r>
              <a:rPr lang="de-DE" dirty="0">
                <a:sym typeface="Wingdings" panose="05000000000000000000" pitchFamily="2" charset="2"/>
              </a:rPr>
              <a:t>. Die ganzen Diagrammtypen davon werden wir schon auch ein paar nutzen aber keine angst, ich erkläre das und ihr müsst das nicht aus der </a:t>
            </a:r>
            <a:r>
              <a:rPr lang="de-DE" dirty="0" err="1">
                <a:sym typeface="Wingdings" panose="05000000000000000000" pitchFamily="2" charset="2"/>
              </a:rPr>
              <a:t>doku</a:t>
            </a:r>
            <a:r>
              <a:rPr lang="de-DE" dirty="0">
                <a:sym typeface="Wingdings" panose="05000000000000000000" pitchFamily="2" charset="2"/>
              </a:rPr>
              <a:t> ziehen. Aber ihr wisst wo ihr was dazu finden könnt falls ihr es braucht.</a:t>
            </a:r>
            <a:endParaRPr lang="de-DE" dirty="0"/>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Und ganz wichtig für die Aufgaben ist auch:  Wenn man mal was braucht kann man das einfach </a:t>
            </a:r>
            <a:r>
              <a:rPr lang="de-DE" altLang="de-DE" dirty="0" err="1">
                <a:latin typeface="Arial" panose="020B0604020202020204" pitchFamily="34" charset="0"/>
                <a:cs typeface="Arial" panose="020B0604020202020204" pitchFamily="34" charset="0"/>
              </a:rPr>
              <a:t>googlen</a:t>
            </a:r>
            <a:r>
              <a:rPr lang="de-DE" altLang="de-DE" dirty="0">
                <a:latin typeface="Arial" panose="020B0604020202020204" pitchFamily="34" charset="0"/>
                <a:cs typeface="Arial" panose="020B0604020202020204" pitchFamily="34" charset="0"/>
              </a:rPr>
              <a:t>. Das funktioniert in der Softwareentwicklung meistens wirklich gut. </a:t>
            </a:r>
          </a:p>
        </p:txBody>
      </p:sp>
      <p:sp>
        <p:nvSpPr>
          <p:cNvPr id="50180" name="Foliennummernplatzhalter 3">
            <a:extLst>
              <a:ext uri="{FF2B5EF4-FFF2-40B4-BE49-F238E27FC236}">
                <a16:creationId xmlns:a16="http://schemas.microsoft.com/office/drawing/2014/main" id="{00D6DA3C-3144-44BC-BE05-AD86C952EB7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F6158B7-F4FD-49D8-B1F0-87B5ED2C6430}" type="slidenum">
              <a:rPr lang="de-DE" altLang="de-DE" smtClean="0"/>
              <a:pPr/>
              <a:t>76</a:t>
            </a:fld>
            <a:endParaRPr lang="de-DE" altLang="de-D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lienbildplatzhalter 1">
            <a:extLst>
              <a:ext uri="{FF2B5EF4-FFF2-40B4-BE49-F238E27FC236}">
                <a16:creationId xmlns:a16="http://schemas.microsoft.com/office/drawing/2014/main" id="{C723B33F-153B-4F80-80FF-57DE40B56B63}"/>
              </a:ext>
            </a:extLst>
          </p:cNvPr>
          <p:cNvSpPr>
            <a:spLocks noGrp="1" noRot="1" noChangeAspect="1" noChangeArrowheads="1" noTextEdit="1"/>
          </p:cNvSpPr>
          <p:nvPr>
            <p:ph type="sldImg"/>
          </p:nvPr>
        </p:nvSpPr>
        <p:spPr>
          <a:ln/>
        </p:spPr>
      </p:sp>
      <p:sp>
        <p:nvSpPr>
          <p:cNvPr id="52227" name="Notizenplatzhalter 2">
            <a:extLst>
              <a:ext uri="{FF2B5EF4-FFF2-40B4-BE49-F238E27FC236}">
                <a16:creationId xmlns:a16="http://schemas.microsoft.com/office/drawing/2014/main" id="{43EB9C5B-46D1-4605-B943-D9CF0AFB2719}"/>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Um mit </a:t>
            </a:r>
            <a:r>
              <a:rPr lang="de-DE" altLang="de-DE" dirty="0" err="1">
                <a:latin typeface="Arial" panose="020B0604020202020204" pitchFamily="34" charset="0"/>
                <a:cs typeface="Arial" panose="020B0604020202020204" pitchFamily="34" charset="0"/>
              </a:rPr>
              <a:t>Plotly</a:t>
            </a:r>
            <a:r>
              <a:rPr lang="de-DE" altLang="de-DE" dirty="0">
                <a:latin typeface="Arial" panose="020B0604020202020204" pitchFamily="34" charset="0"/>
                <a:cs typeface="Arial" panose="020B0604020202020204" pitchFamily="34" charset="0"/>
              </a:rPr>
              <a:t> ein Diagramm zu erzeugen geht man immer gleich vor. </a:t>
            </a:r>
          </a:p>
          <a:p>
            <a:r>
              <a:rPr lang="de-DE" altLang="de-DE" dirty="0" err="1">
                <a:latin typeface="Arial" panose="020B0604020202020204" pitchFamily="34" charset="0"/>
                <a:cs typeface="Arial" panose="020B0604020202020204" pitchFamily="34" charset="0"/>
              </a:rPr>
              <a:t>go.figure</a:t>
            </a:r>
            <a:r>
              <a:rPr lang="de-DE" altLang="de-DE" dirty="0">
                <a:latin typeface="Arial" panose="020B0604020202020204" pitchFamily="34" charset="0"/>
                <a:cs typeface="Arial" panose="020B0604020202020204" pitchFamily="34" charset="0"/>
              </a:rPr>
              <a:t> und dann in </a:t>
            </a:r>
            <a:r>
              <a:rPr lang="de-DE" altLang="de-DE" dirty="0" err="1">
                <a:latin typeface="Arial" panose="020B0604020202020204" pitchFamily="34" charset="0"/>
                <a:cs typeface="Arial" panose="020B0604020202020204" pitchFamily="34" charset="0"/>
              </a:rPr>
              <a:t>data</a:t>
            </a:r>
            <a:r>
              <a:rPr lang="de-DE" altLang="de-DE" dirty="0">
                <a:latin typeface="Arial" panose="020B0604020202020204" pitchFamily="34" charset="0"/>
                <a:cs typeface="Arial" panose="020B0604020202020204" pitchFamily="34" charset="0"/>
              </a:rPr>
              <a:t> die daten packen, </a:t>
            </a:r>
          </a:p>
          <a:p>
            <a:r>
              <a:rPr lang="de-DE" altLang="de-DE" dirty="0" err="1">
                <a:latin typeface="Arial" panose="020B0604020202020204" pitchFamily="34" charset="0"/>
                <a:cs typeface="Arial" panose="020B0604020202020204" pitchFamily="34" charset="0"/>
              </a:rPr>
              <a:t>layout</a:t>
            </a:r>
            <a:r>
              <a:rPr lang="de-DE" altLang="de-DE" dirty="0">
                <a:latin typeface="Arial" panose="020B0604020202020204" pitchFamily="34" charset="0"/>
                <a:cs typeface="Arial" panose="020B0604020202020204" pitchFamily="34" charset="0"/>
              </a:rPr>
              <a:t> kann dann alles enthalten was es hübsch macht</a:t>
            </a:r>
          </a:p>
          <a:p>
            <a:r>
              <a:rPr lang="de-DE" altLang="de-DE" dirty="0">
                <a:latin typeface="Arial" panose="020B0604020202020204" pitchFamily="34" charset="0"/>
                <a:cs typeface="Arial" panose="020B0604020202020204" pitchFamily="34" charset="0"/>
              </a:rPr>
              <a:t>Dann anzeigen</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Vorgehen ist eigentlich immer gleich</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Das ganze auch mal mit dem Plotly_101 zeigen</a:t>
            </a:r>
          </a:p>
        </p:txBody>
      </p:sp>
      <p:sp>
        <p:nvSpPr>
          <p:cNvPr id="52228" name="Foliennummernplatzhalter 3">
            <a:extLst>
              <a:ext uri="{FF2B5EF4-FFF2-40B4-BE49-F238E27FC236}">
                <a16:creationId xmlns:a16="http://schemas.microsoft.com/office/drawing/2014/main" id="{3438EC38-A069-4680-AC50-5DE205F8A85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1FB079-2C50-45DC-ADB9-DE4232429B7E}" type="slidenum">
              <a:rPr lang="de-DE" altLang="de-DE" smtClean="0"/>
              <a:pPr/>
              <a:t>77</a:t>
            </a:fld>
            <a:endParaRPr lang="de-DE" altLang="de-D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lienbildplatzhalter 1">
            <a:extLst>
              <a:ext uri="{FF2B5EF4-FFF2-40B4-BE49-F238E27FC236}">
                <a16:creationId xmlns:a16="http://schemas.microsoft.com/office/drawing/2014/main" id="{0029FCC7-D2A4-4BEE-B898-D3A6E8A4DD03}"/>
              </a:ext>
            </a:extLst>
          </p:cNvPr>
          <p:cNvSpPr>
            <a:spLocks noGrp="1" noRot="1" noChangeAspect="1" noChangeArrowheads="1" noTextEdit="1"/>
          </p:cNvSpPr>
          <p:nvPr>
            <p:ph type="sldImg"/>
          </p:nvPr>
        </p:nvSpPr>
        <p:spPr>
          <a:ln/>
        </p:spPr>
      </p:sp>
      <p:sp>
        <p:nvSpPr>
          <p:cNvPr id="54275" name="Notizenplatzhalter 2">
            <a:extLst>
              <a:ext uri="{FF2B5EF4-FFF2-40B4-BE49-F238E27FC236}">
                <a16:creationId xmlns:a16="http://schemas.microsoft.com/office/drawing/2014/main" id="{FF791F83-6D32-440F-B77C-1D68C634CD0B}"/>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Und dann würde ich euch bitten, hier mal die Übungen </a:t>
            </a:r>
            <a:r>
              <a:rPr lang="de-DE" altLang="de-DE" dirty="0" err="1">
                <a:latin typeface="Arial" panose="020B0604020202020204" pitchFamily="34" charset="0"/>
                <a:cs typeface="Arial" panose="020B0604020202020204" pitchFamily="34" charset="0"/>
              </a:rPr>
              <a:t>Plotly</a:t>
            </a:r>
            <a:r>
              <a:rPr lang="de-DE" altLang="de-DE" dirty="0">
                <a:latin typeface="Arial" panose="020B0604020202020204" pitchFamily="34" charset="0"/>
                <a:cs typeface="Arial" panose="020B0604020202020204" pitchFamily="34" charset="0"/>
              </a:rPr>
              <a:t>_ 101, Bubble und </a:t>
            </a:r>
            <a:r>
              <a:rPr lang="de-DE" altLang="de-DE" dirty="0" err="1">
                <a:latin typeface="Arial" panose="020B0604020202020204" pitchFamily="34" charset="0"/>
                <a:cs typeface="Arial" panose="020B0604020202020204" pitchFamily="34" charset="0"/>
              </a:rPr>
              <a:t>Pie</a:t>
            </a:r>
            <a:r>
              <a:rPr lang="de-DE" altLang="de-DE" dirty="0">
                <a:latin typeface="Arial" panose="020B0604020202020204" pitchFamily="34" charset="0"/>
                <a:cs typeface="Arial" panose="020B0604020202020204" pitchFamily="34" charset="0"/>
              </a:rPr>
              <a:t> zu machen.</a:t>
            </a:r>
          </a:p>
          <a:p>
            <a:r>
              <a:rPr lang="de-DE" altLang="de-DE" dirty="0">
                <a:latin typeface="Arial" panose="020B0604020202020204" pitchFamily="34" charset="0"/>
                <a:cs typeface="Arial" panose="020B0604020202020204" pitchFamily="34" charset="0"/>
              </a:rPr>
              <a:t>Bubble Chart: Uni Noten in Punkten sind die Größe</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Übung: Plotly_101</a:t>
            </a:r>
          </a:p>
          <a:p>
            <a:r>
              <a:rPr lang="de-DE" altLang="de-DE" dirty="0">
                <a:latin typeface="Arial" panose="020B0604020202020204" pitchFamily="34" charset="0"/>
                <a:cs typeface="Arial" panose="020B0604020202020204" pitchFamily="34" charset="0"/>
              </a:rPr>
              <a:t>Übung: </a:t>
            </a:r>
            <a:r>
              <a:rPr lang="de-DE" altLang="de-DE" dirty="0" err="1">
                <a:latin typeface="Arial" panose="020B0604020202020204" pitchFamily="34" charset="0"/>
                <a:cs typeface="Arial" panose="020B0604020202020204" pitchFamily="34" charset="0"/>
              </a:rPr>
              <a:t>Plotly_Bubble</a:t>
            </a:r>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Übung: </a:t>
            </a:r>
            <a:r>
              <a:rPr lang="de-DE" altLang="de-DE" dirty="0" err="1">
                <a:latin typeface="Arial" panose="020B0604020202020204" pitchFamily="34" charset="0"/>
                <a:cs typeface="Arial" panose="020B0604020202020204" pitchFamily="34" charset="0"/>
              </a:rPr>
              <a:t>Plotly_Pie</a:t>
            </a:r>
            <a:endParaRPr lang="de-DE" altLang="de-DE" dirty="0">
              <a:latin typeface="Arial" panose="020B0604020202020204" pitchFamily="34" charset="0"/>
              <a:cs typeface="Arial" panose="020B0604020202020204" pitchFamily="34" charset="0"/>
            </a:endParaRPr>
          </a:p>
        </p:txBody>
      </p:sp>
      <p:sp>
        <p:nvSpPr>
          <p:cNvPr id="54276" name="Foliennummernplatzhalter 3">
            <a:extLst>
              <a:ext uri="{FF2B5EF4-FFF2-40B4-BE49-F238E27FC236}">
                <a16:creationId xmlns:a16="http://schemas.microsoft.com/office/drawing/2014/main" id="{532FE623-1911-4FFC-8CD9-346D3A3865D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F8B2DE4-5667-444C-8FBD-7D7BCA95503E}" type="slidenum">
              <a:rPr lang="de-DE" altLang="de-DE" smtClean="0"/>
              <a:pPr/>
              <a:t>78</a:t>
            </a:fld>
            <a:endParaRPr lang="de-DE" altLang="de-D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lienbildplatzhalter 1">
            <a:extLst>
              <a:ext uri="{FF2B5EF4-FFF2-40B4-BE49-F238E27FC236}">
                <a16:creationId xmlns:a16="http://schemas.microsoft.com/office/drawing/2014/main" id="{0029FCC7-D2A4-4BEE-B898-D3A6E8A4DD03}"/>
              </a:ext>
            </a:extLst>
          </p:cNvPr>
          <p:cNvSpPr>
            <a:spLocks noGrp="1" noRot="1" noChangeAspect="1" noChangeArrowheads="1" noTextEdit="1"/>
          </p:cNvSpPr>
          <p:nvPr>
            <p:ph type="sldImg"/>
          </p:nvPr>
        </p:nvSpPr>
        <p:spPr>
          <a:ln/>
        </p:spPr>
      </p:sp>
      <p:sp>
        <p:nvSpPr>
          <p:cNvPr id="54275" name="Notizenplatzhalter 2">
            <a:extLst>
              <a:ext uri="{FF2B5EF4-FFF2-40B4-BE49-F238E27FC236}">
                <a16:creationId xmlns:a16="http://schemas.microsoft.com/office/drawing/2014/main" id="{FF791F83-6D32-440F-B77C-1D68C634CD0B}"/>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Wie </a:t>
            </a:r>
            <a:r>
              <a:rPr lang="de-DE" altLang="de-DE" dirty="0" err="1">
                <a:latin typeface="Arial" panose="020B0604020202020204" pitchFamily="34" charset="0"/>
                <a:cs typeface="Arial" panose="020B0604020202020204" pitchFamily="34" charset="0"/>
              </a:rPr>
              <a:t>ereits</a:t>
            </a:r>
            <a:r>
              <a:rPr lang="de-DE" altLang="de-DE" dirty="0">
                <a:latin typeface="Arial" panose="020B0604020202020204" pitchFamily="34" charset="0"/>
                <a:cs typeface="Arial" panose="020B0604020202020204" pitchFamily="34" charset="0"/>
              </a:rPr>
              <a:t> vorher angekündigt, schauen wir </a:t>
            </a:r>
            <a:r>
              <a:rPr lang="de-DE" altLang="de-DE" dirty="0" err="1">
                <a:latin typeface="Arial" panose="020B0604020202020204" pitchFamily="34" charset="0"/>
                <a:cs typeface="Arial" panose="020B0604020202020204" pitchFamily="34" charset="0"/>
              </a:rPr>
              <a:t>ns</a:t>
            </a:r>
            <a:r>
              <a:rPr lang="de-DE" altLang="de-DE" dirty="0">
                <a:latin typeface="Arial" panose="020B0604020202020204" pitchFamily="34" charset="0"/>
                <a:cs typeface="Arial" panose="020B0604020202020204" pitchFamily="34" charset="0"/>
              </a:rPr>
              <a:t> hier mal genauer einen Boxplot an.</a:t>
            </a:r>
          </a:p>
          <a:p>
            <a:r>
              <a:rPr lang="de-DE" altLang="de-DE" dirty="0">
                <a:latin typeface="Arial" panose="020B0604020202020204" pitchFamily="34" charset="0"/>
                <a:cs typeface="Arial" panose="020B0604020202020204" pitchFamily="34" charset="0"/>
              </a:rPr>
              <a:t>Der Boxplot Dient zur </a:t>
            </a:r>
            <a:r>
              <a:rPr lang="de-DE" altLang="de-DE" dirty="0" err="1">
                <a:latin typeface="Arial" panose="020B0604020202020204" pitchFamily="34" charset="0"/>
                <a:cs typeface="Arial" panose="020B0604020202020204" pitchFamily="34" charset="0"/>
              </a:rPr>
              <a:t>analyse</a:t>
            </a:r>
            <a:r>
              <a:rPr lang="de-DE" altLang="de-DE" dirty="0">
                <a:latin typeface="Arial" panose="020B0604020202020204" pitchFamily="34" charset="0"/>
                <a:cs typeface="Arial" panose="020B0604020202020204" pitchFamily="34" charset="0"/>
              </a:rPr>
              <a:t> der Werteverteilung, ähnlich wie ein Histogramm, aber in der Ausprägung ganz anders mit viel mehr Informationen.</a:t>
            </a:r>
          </a:p>
          <a:p>
            <a:r>
              <a:rPr lang="de-DE" altLang="de-DE" dirty="0">
                <a:latin typeface="Arial" panose="020B0604020202020204" pitchFamily="34" charset="0"/>
                <a:cs typeface="Arial" panose="020B0604020202020204" pitchFamily="34" charset="0"/>
              </a:rPr>
              <a:t>Man hat eine Liste von numerischen Werten</a:t>
            </a:r>
          </a:p>
          <a:p>
            <a:r>
              <a:rPr lang="de-DE" altLang="de-DE" dirty="0">
                <a:latin typeface="Arial" panose="020B0604020202020204" pitchFamily="34" charset="0"/>
                <a:cs typeface="Arial" panose="020B0604020202020204" pitchFamily="34" charset="0"/>
              </a:rPr>
              <a:t>Daraus braucht man erstmal den Median. Also Wir sortieren die Werte erstmal nach der Größe</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Median = 50% der Elemente sind kleiner daher auch das 50% Perzentil das stellt dann den grünen Strich dar.</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Perzentil 25: 25% der Elemente sind kleiner das ist der linke Rand der Box, auch unteres Quartil genannt </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Perzentil 75: 75% der Elemente sind kleiner das ist der rechte Rand der Box, auch oberes Quartil genannt </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Interquartilsabstand ist jetzt die Differenz der beiden also der Abstand der beiden.</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Min und </a:t>
            </a:r>
            <a:r>
              <a:rPr lang="de-DE" altLang="de-DE" dirty="0" err="1">
                <a:latin typeface="Arial" panose="020B0604020202020204" pitchFamily="34" charset="0"/>
                <a:cs typeface="Arial" panose="020B0604020202020204" pitchFamily="34" charset="0"/>
              </a:rPr>
              <a:t>max</a:t>
            </a:r>
            <a:r>
              <a:rPr lang="de-DE" altLang="de-DE" dirty="0">
                <a:latin typeface="Arial" panose="020B0604020202020204" pitchFamily="34" charset="0"/>
                <a:cs typeface="Arial" panose="020B0604020202020204" pitchFamily="34" charset="0"/>
              </a:rPr>
              <a:t> sind dann 1,5 * IQA auf Min </a:t>
            </a:r>
            <a:r>
              <a:rPr lang="de-DE" altLang="de-DE" dirty="0" err="1">
                <a:latin typeface="Arial" panose="020B0604020202020204" pitchFamily="34" charset="0"/>
                <a:cs typeface="Arial" panose="020B0604020202020204" pitchFamily="34" charset="0"/>
              </a:rPr>
              <a:t>max</a:t>
            </a:r>
            <a:r>
              <a:rPr lang="de-DE" altLang="de-DE" dirty="0">
                <a:latin typeface="Arial" panose="020B0604020202020204" pitchFamily="34" charset="0"/>
                <a:cs typeface="Arial" panose="020B0604020202020204" pitchFamily="34" charset="0"/>
              </a:rPr>
              <a:t> gerechnet</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Die Grenzen sind dann der letzte Punkt, der innerhalb dieser Werte liegt. </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Alle anderen sind </a:t>
            </a:r>
            <a:r>
              <a:rPr lang="de-DE" altLang="de-DE" dirty="0" err="1">
                <a:latin typeface="Arial" panose="020B0604020202020204" pitchFamily="34" charset="0"/>
                <a:cs typeface="Arial" panose="020B0604020202020204" pitchFamily="34" charset="0"/>
              </a:rPr>
              <a:t>ausreißer</a:t>
            </a:r>
            <a:r>
              <a:rPr lang="de-DE" altLang="de-DE" dirty="0">
                <a:latin typeface="Arial" panose="020B0604020202020204" pitchFamily="34" charset="0"/>
                <a:cs typeface="Arial" panose="020B0604020202020204" pitchFamily="34" charset="0"/>
              </a:rPr>
              <a:t>. Schauen wir uns das mal an einem </a:t>
            </a:r>
            <a:r>
              <a:rPr lang="de-DE" altLang="de-DE" dirty="0" err="1">
                <a:latin typeface="Arial" panose="020B0604020202020204" pitchFamily="34" charset="0"/>
                <a:cs typeface="Arial" panose="020B0604020202020204" pitchFamily="34" charset="0"/>
              </a:rPr>
              <a:t>beispiel</a:t>
            </a:r>
            <a:r>
              <a:rPr lang="de-DE" altLang="de-DE" dirty="0">
                <a:latin typeface="Arial" panose="020B0604020202020204" pitchFamily="34" charset="0"/>
                <a:cs typeface="Arial" panose="020B0604020202020204" pitchFamily="34" charset="0"/>
              </a:rPr>
              <a:t> an</a:t>
            </a:r>
          </a:p>
          <a:p>
            <a:pPr marL="0" marR="0" lvl="0" indent="0" algn="l" defTabSz="914217" rtl="0" eaLnBrk="1" fontAlgn="auto" latinLnBrk="0" hangingPunct="1">
              <a:lnSpc>
                <a:spcPct val="100000"/>
              </a:lnSpc>
              <a:spcBef>
                <a:spcPts val="0"/>
              </a:spcBef>
              <a:spcAft>
                <a:spcPts val="0"/>
              </a:spcAft>
              <a:buClrTx/>
              <a:buSzTx/>
              <a:buFontTx/>
              <a:buNone/>
              <a:tabLst/>
              <a:defRPr/>
            </a:pPr>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p:txBody>
      </p:sp>
      <p:sp>
        <p:nvSpPr>
          <p:cNvPr id="54276" name="Foliennummernplatzhalter 3">
            <a:extLst>
              <a:ext uri="{FF2B5EF4-FFF2-40B4-BE49-F238E27FC236}">
                <a16:creationId xmlns:a16="http://schemas.microsoft.com/office/drawing/2014/main" id="{532FE623-1911-4FFC-8CD9-346D3A3865D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F8B2DE4-5667-444C-8FBD-7D7BCA95503E}" type="slidenum">
              <a:rPr lang="de-DE" altLang="de-DE" smtClean="0"/>
              <a:pPr/>
              <a:t>79</a:t>
            </a:fld>
            <a:endParaRPr lang="de-DE" altLang="de-DE"/>
          </a:p>
        </p:txBody>
      </p:sp>
    </p:spTree>
    <p:extLst>
      <p:ext uri="{BB962C8B-B14F-4D97-AF65-F5344CB8AC3E}">
        <p14:creationId xmlns:p14="http://schemas.microsoft.com/office/powerpoint/2010/main" val="1651670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lienbildplatzhalter 1">
            <a:extLst>
              <a:ext uri="{FF2B5EF4-FFF2-40B4-BE49-F238E27FC236}">
                <a16:creationId xmlns:a16="http://schemas.microsoft.com/office/drawing/2014/main" id="{0029FCC7-D2A4-4BEE-B898-D3A6E8A4DD03}"/>
              </a:ext>
            </a:extLst>
          </p:cNvPr>
          <p:cNvSpPr>
            <a:spLocks noGrp="1" noRot="1" noChangeAspect="1" noChangeArrowheads="1" noTextEdit="1"/>
          </p:cNvSpPr>
          <p:nvPr>
            <p:ph type="sldImg"/>
          </p:nvPr>
        </p:nvSpPr>
        <p:spPr>
          <a:ln/>
        </p:spPr>
      </p:sp>
      <p:sp>
        <p:nvSpPr>
          <p:cNvPr id="54275" name="Notizenplatzhalter 2">
            <a:extLst>
              <a:ext uri="{FF2B5EF4-FFF2-40B4-BE49-F238E27FC236}">
                <a16:creationId xmlns:a16="http://schemas.microsoft.com/office/drawing/2014/main" id="{FF791F83-6D32-440F-B77C-1D68C634CD0B}"/>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Wir sortieren die Werte erstmal nach der Größe</a:t>
            </a:r>
          </a:p>
          <a:p>
            <a:r>
              <a:rPr lang="de-DE" altLang="de-DE" dirty="0">
                <a:latin typeface="Arial" panose="020B0604020202020204" pitchFamily="34" charset="0"/>
                <a:cs typeface="Arial" panose="020B0604020202020204" pitchFamily="34" charset="0"/>
              </a:rPr>
              <a:t>Also 1,3,6,9,12,15,17,23,50</a:t>
            </a:r>
          </a:p>
          <a:p>
            <a:r>
              <a:rPr lang="de-DE" altLang="de-DE" dirty="0">
                <a:latin typeface="Arial" panose="020B0604020202020204" pitchFamily="34" charset="0"/>
                <a:cs typeface="Arial" panose="020B0604020202020204" pitchFamily="34" charset="0"/>
              </a:rPr>
              <a:t>Median = 50% der Elemente sind kleiner daher auch das 50% Perzentil hier also die 12</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Perzentil 25: 25% der Elemente sind kleiner hier also die 6</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Perzentil 75: 75% der Elemente sind kleiner hier also die 17</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Interquartilsabstand ist jetzt die Differenz der beiden also 11</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Min und </a:t>
            </a:r>
            <a:r>
              <a:rPr lang="de-DE" altLang="de-DE" dirty="0" err="1">
                <a:latin typeface="Arial" panose="020B0604020202020204" pitchFamily="34" charset="0"/>
                <a:cs typeface="Arial" panose="020B0604020202020204" pitchFamily="34" charset="0"/>
              </a:rPr>
              <a:t>max</a:t>
            </a:r>
            <a:r>
              <a:rPr lang="de-DE" altLang="de-DE" dirty="0">
                <a:latin typeface="Arial" panose="020B0604020202020204" pitchFamily="34" charset="0"/>
                <a:cs typeface="Arial" panose="020B0604020202020204" pitchFamily="34" charset="0"/>
              </a:rPr>
              <a:t> sind dann 1,5 * IQA also 16,5. Diese werden auf 17 drauf gerechnet und von 6 abgezogen. Also 33,5 und -10,5 </a:t>
            </a:r>
          </a:p>
          <a:p>
            <a:pPr marL="0" marR="0" lvl="0" indent="0" algn="l" defTabSz="914217" rtl="0" eaLnBrk="1" fontAlgn="auto" latinLnBrk="0" hangingPunct="1">
              <a:lnSpc>
                <a:spcPct val="100000"/>
              </a:lnSpc>
              <a:spcBef>
                <a:spcPts val="0"/>
              </a:spcBef>
              <a:spcAft>
                <a:spcPts val="0"/>
              </a:spcAft>
              <a:buClrTx/>
              <a:buSzTx/>
              <a:buFontTx/>
              <a:buNone/>
              <a:tabLst/>
              <a:defRPr/>
            </a:pPr>
            <a:endParaRPr lang="de-DE" altLang="de-DE" dirty="0">
              <a:latin typeface="Arial" panose="020B0604020202020204" pitchFamily="34" charset="0"/>
              <a:cs typeface="Arial" panose="020B060402020202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Die Grenzen sind dann der letzte Punkt, der innerhalb dieser Werte liegt. Bei uns also Oben 23 und unten 1.</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Oben haben wir außerdem noch einen Ausreißer bei 50</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Und zu dem Thema würde ich euch bitten, die folgenden Aufgaben zu machen</a:t>
            </a:r>
          </a:p>
          <a:p>
            <a:pPr marL="0" marR="0" lvl="0" indent="0" algn="l" defTabSz="914217" rtl="0" eaLnBrk="1" fontAlgn="auto" latinLnBrk="0" hangingPunct="1">
              <a:lnSpc>
                <a:spcPct val="100000"/>
              </a:lnSpc>
              <a:spcBef>
                <a:spcPts val="0"/>
              </a:spcBef>
              <a:spcAft>
                <a:spcPts val="0"/>
              </a:spcAft>
              <a:buClrTx/>
              <a:buSzTx/>
              <a:buFontTx/>
              <a:buNone/>
              <a:tabLst/>
              <a:defRPr/>
            </a:pPr>
            <a:endParaRPr lang="de-DE" altLang="de-DE" dirty="0">
              <a:latin typeface="Arial" panose="020B0604020202020204" pitchFamily="34" charset="0"/>
              <a:cs typeface="Arial" panose="020B060402020202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Übung: </a:t>
            </a:r>
            <a:r>
              <a:rPr lang="de-DE" altLang="de-DE" dirty="0" err="1">
                <a:latin typeface="Arial" panose="020B0604020202020204" pitchFamily="34" charset="0"/>
                <a:cs typeface="Arial" panose="020B0604020202020204" pitchFamily="34" charset="0"/>
              </a:rPr>
              <a:t>Plotly_Boxplot</a:t>
            </a:r>
            <a:endParaRPr lang="de-DE" altLang="de-DE" dirty="0">
              <a:latin typeface="Arial" panose="020B0604020202020204" pitchFamily="34" charset="0"/>
              <a:cs typeface="Arial" panose="020B060402020202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Übung: </a:t>
            </a:r>
            <a:r>
              <a:rPr lang="de-DE" altLang="de-DE" dirty="0" err="1">
                <a:latin typeface="Arial" panose="020B0604020202020204" pitchFamily="34" charset="0"/>
                <a:cs typeface="Arial" panose="020B0604020202020204" pitchFamily="34" charset="0"/>
              </a:rPr>
              <a:t>Plotly_Histogram</a:t>
            </a:r>
            <a:endParaRPr lang="de-DE" altLang="de-DE" dirty="0">
              <a:latin typeface="Arial" panose="020B0604020202020204" pitchFamily="34" charset="0"/>
              <a:cs typeface="Arial" panose="020B060402020202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de-DE" altLang="de-DE" dirty="0">
              <a:latin typeface="Arial" panose="020B0604020202020204" pitchFamily="34" charset="0"/>
              <a:cs typeface="Arial" panose="020B0604020202020204" pitchFamily="34" charset="0"/>
            </a:endParaRPr>
          </a:p>
          <a:p>
            <a:endParaRPr lang="de-DE" altLang="de-DE" dirty="0">
              <a:latin typeface="Arial" panose="020B0604020202020204" pitchFamily="34" charset="0"/>
              <a:cs typeface="Arial" panose="020B0604020202020204" pitchFamily="34" charset="0"/>
            </a:endParaRPr>
          </a:p>
        </p:txBody>
      </p:sp>
      <p:sp>
        <p:nvSpPr>
          <p:cNvPr id="54276" name="Foliennummernplatzhalter 3">
            <a:extLst>
              <a:ext uri="{FF2B5EF4-FFF2-40B4-BE49-F238E27FC236}">
                <a16:creationId xmlns:a16="http://schemas.microsoft.com/office/drawing/2014/main" id="{532FE623-1911-4FFC-8CD9-346D3A3865D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F8B2DE4-5667-444C-8FBD-7D7BCA95503E}" type="slidenum">
              <a:rPr lang="de-DE" altLang="de-DE" smtClean="0"/>
              <a:pPr/>
              <a:t>80</a:t>
            </a:fld>
            <a:endParaRPr lang="de-DE" altLang="de-DE"/>
          </a:p>
        </p:txBody>
      </p:sp>
    </p:spTree>
    <p:extLst>
      <p:ext uri="{BB962C8B-B14F-4D97-AF65-F5344CB8AC3E}">
        <p14:creationId xmlns:p14="http://schemas.microsoft.com/office/powerpoint/2010/main" val="360025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lienbildplatzhalter 1">
            <a:extLst>
              <a:ext uri="{FF2B5EF4-FFF2-40B4-BE49-F238E27FC236}">
                <a16:creationId xmlns:a16="http://schemas.microsoft.com/office/drawing/2014/main" id="{89709C65-5392-4721-B9C0-CBCDF8665E74}"/>
              </a:ext>
            </a:extLst>
          </p:cNvPr>
          <p:cNvSpPr>
            <a:spLocks noGrp="1" noRot="1" noChangeAspect="1" noChangeArrowheads="1" noTextEdit="1"/>
          </p:cNvSpPr>
          <p:nvPr>
            <p:ph type="sldImg"/>
          </p:nvPr>
        </p:nvSpPr>
        <p:spPr>
          <a:ln/>
        </p:spPr>
      </p:sp>
      <p:sp>
        <p:nvSpPr>
          <p:cNvPr id="58371" name="Notizenplatzhalter 2">
            <a:extLst>
              <a:ext uri="{FF2B5EF4-FFF2-40B4-BE49-F238E27FC236}">
                <a16:creationId xmlns:a16="http://schemas.microsoft.com/office/drawing/2014/main" id="{69FF22E8-99FB-41C1-A90F-4133AD78E195}"/>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Kommen wir zu unserem Meisterstück </a:t>
            </a:r>
          </a:p>
          <a:p>
            <a:r>
              <a:rPr lang="de-DE" altLang="de-DE" dirty="0" err="1">
                <a:latin typeface="Arial" panose="020B0604020202020204" pitchFamily="34" charset="0"/>
                <a:cs typeface="Arial" panose="020B0604020202020204" pitchFamily="34" charset="0"/>
              </a:rPr>
              <a:t>Choropleth</a:t>
            </a:r>
            <a:r>
              <a:rPr lang="de-DE" altLang="de-DE" dirty="0">
                <a:latin typeface="Arial" panose="020B0604020202020204" pitchFamily="34" charset="0"/>
                <a:cs typeface="Arial" panose="020B0604020202020204" pitchFamily="34" charset="0"/>
              </a:rPr>
              <a:t> sind Karten unter Einbezug von Geodaten wie in unserem Fall </a:t>
            </a:r>
            <a:r>
              <a:rPr lang="de-DE" altLang="de-DE" dirty="0" err="1">
                <a:latin typeface="Arial" panose="020B0604020202020204" pitchFamily="34" charset="0"/>
                <a:cs typeface="Arial" panose="020B0604020202020204" pitchFamily="34" charset="0"/>
              </a:rPr>
              <a:t>GeoJSON</a:t>
            </a:r>
            <a:r>
              <a:rPr lang="de-DE" altLang="de-DE" dirty="0">
                <a:latin typeface="Arial" panose="020B0604020202020204" pitchFamily="34" charset="0"/>
                <a:cs typeface="Arial" panose="020B0604020202020204" pitchFamily="34" charset="0"/>
              </a:rPr>
              <a:t>. </a:t>
            </a:r>
          </a:p>
          <a:p>
            <a:r>
              <a:rPr lang="de-DE" altLang="de-DE" dirty="0">
                <a:latin typeface="Arial" panose="020B0604020202020204" pitchFamily="34" charset="0"/>
                <a:cs typeface="Arial" panose="020B0604020202020204" pitchFamily="34" charset="0"/>
              </a:rPr>
              <a:t>Wir möchten eine Karte von Berlin bekommen, auf der wir die 12 Bezirke nach Preisen einfärben.</a:t>
            </a:r>
          </a:p>
          <a:p>
            <a:r>
              <a:rPr lang="de-DE" altLang="de-DE" dirty="0">
                <a:latin typeface="Arial" panose="020B0604020202020204" pitchFamily="34" charset="0"/>
                <a:cs typeface="Arial" panose="020B0604020202020204" pitchFamily="34" charset="0"/>
              </a:rPr>
              <a:t>Um zu sehen wie viele Wohnungen es in welchem Gebiet gibt, setzen wir dort dann noch Punkte für die einzelnen Wohnungen drauf.</a:t>
            </a:r>
          </a:p>
          <a:p>
            <a:r>
              <a:rPr lang="de-DE" altLang="de-DE" dirty="0">
                <a:latin typeface="Arial" panose="020B0604020202020204" pitchFamily="34" charset="0"/>
                <a:cs typeface="Arial" panose="020B0604020202020204" pitchFamily="34" charset="0"/>
              </a:rPr>
              <a:t>Und die Größe der Punkte soll angeben, wie viele Zimmer jede Wohnung hat. Aber eins nach dem anderen.</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Wir erzeugen zuerst einmal die Bezirke.</a:t>
            </a:r>
          </a:p>
          <a:p>
            <a:r>
              <a:rPr lang="de-DE" altLang="de-DE" dirty="0">
                <a:latin typeface="Arial" panose="020B0604020202020204" pitchFamily="34" charset="0"/>
                <a:cs typeface="Arial" panose="020B0604020202020204" pitchFamily="34" charset="0"/>
              </a:rPr>
              <a:t>Dazu holen wir uns ein sogenanntes </a:t>
            </a:r>
            <a:r>
              <a:rPr lang="de-DE" altLang="de-DE" dirty="0" err="1">
                <a:latin typeface="Arial" panose="020B0604020202020204" pitchFamily="34" charset="0"/>
                <a:cs typeface="Arial" panose="020B0604020202020204" pitchFamily="34" charset="0"/>
              </a:rPr>
              <a:t>geojson</a:t>
            </a:r>
            <a:r>
              <a:rPr lang="de-DE" altLang="de-DE" dirty="0">
                <a:latin typeface="Arial" panose="020B0604020202020204" pitchFamily="34" charset="0"/>
                <a:cs typeface="Arial" panose="020B0604020202020204" pitchFamily="34" charset="0"/>
              </a:rPr>
              <a:t>. Das sind </a:t>
            </a:r>
            <a:r>
              <a:rPr lang="de-DE" altLang="de-DE" dirty="0" err="1">
                <a:latin typeface="Arial" panose="020B0604020202020204" pitchFamily="34" charset="0"/>
                <a:cs typeface="Arial" panose="020B0604020202020204" pitchFamily="34" charset="0"/>
              </a:rPr>
              <a:t>json</a:t>
            </a:r>
            <a:r>
              <a:rPr lang="de-DE" altLang="de-DE" dirty="0">
                <a:latin typeface="Arial" panose="020B0604020202020204" pitchFamily="34" charset="0"/>
                <a:cs typeface="Arial" panose="020B0604020202020204" pitchFamily="34" charset="0"/>
              </a:rPr>
              <a:t> Dateien, die die Koordinaten von in diesem Fall Bezirken </a:t>
            </a:r>
            <a:r>
              <a:rPr lang="de-DE" altLang="de-DE" dirty="0" err="1">
                <a:latin typeface="Arial" panose="020B0604020202020204" pitchFamily="34" charset="0"/>
                <a:cs typeface="Arial" panose="020B0604020202020204" pitchFamily="34" charset="0"/>
              </a:rPr>
              <a:t>beinhalen</a:t>
            </a:r>
            <a:r>
              <a:rPr lang="de-DE" altLang="de-DE" dirty="0">
                <a:latin typeface="Arial" panose="020B0604020202020204" pitchFamily="34" charset="0"/>
                <a:cs typeface="Arial" panose="020B0604020202020204" pitchFamily="34" charset="0"/>
              </a:rPr>
              <a:t>.</a:t>
            </a:r>
          </a:p>
          <a:p>
            <a:pPr marL="0" marR="0" lvl="0" indent="0" algn="l" defTabSz="914217" rtl="0" eaLnBrk="1" fontAlgn="auto" latinLnBrk="0" hangingPunct="1">
              <a:lnSpc>
                <a:spcPct val="100000"/>
              </a:lnSpc>
              <a:spcBef>
                <a:spcPts val="0"/>
              </a:spcBef>
              <a:spcAft>
                <a:spcPts val="0"/>
              </a:spcAft>
              <a:buClrTx/>
              <a:buSzTx/>
              <a:buFontTx/>
              <a:buNone/>
              <a:tabLst/>
              <a:defRPr/>
            </a:pPr>
            <a:r>
              <a:rPr lang="de-DE" altLang="de-DE" dirty="0">
                <a:latin typeface="Arial" panose="020B0604020202020204" pitchFamily="34" charset="0"/>
                <a:cs typeface="Arial" panose="020B0604020202020204" pitchFamily="34" charset="0"/>
              </a:rPr>
              <a:t>Anschauen wie sowas aussieht:</a:t>
            </a:r>
          </a:p>
          <a:p>
            <a:pPr marL="0" marR="0" lvl="0" indent="0" algn="l" defTabSz="914217" rtl="0" eaLnBrk="1" fontAlgn="auto" latinLnBrk="0" hangingPunct="1">
              <a:lnSpc>
                <a:spcPct val="100000"/>
              </a:lnSpc>
              <a:spcBef>
                <a:spcPts val="0"/>
              </a:spcBef>
              <a:spcAft>
                <a:spcPts val="0"/>
              </a:spcAft>
              <a:buClrTx/>
              <a:buSzTx/>
              <a:buFontTx/>
              <a:buNone/>
              <a:tabLst/>
              <a:defRPr/>
            </a:pPr>
            <a:r>
              <a:rPr lang="de-DE" dirty="0">
                <a:hlinkClick r:id="rId3"/>
              </a:rPr>
              <a:t>https://github.com/pape1412/airbnb/blob/master/data/berlin_neighbourhood_groups.geojson</a:t>
            </a:r>
            <a:endParaRPr lang="de-DE" altLang="de-DE" dirty="0">
              <a:latin typeface="Arial" panose="020B0604020202020204" pitchFamily="34" charset="0"/>
              <a:cs typeface="Arial" panose="020B060402020202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de-DE" sz="2400" b="0" i="0" kern="1200" dirty="0">
                <a:solidFill>
                  <a:schemeClr val="tx1"/>
                </a:solidFill>
                <a:effectLst/>
                <a:latin typeface="Source Sans Pro Light" charset="0"/>
                <a:ea typeface="+mn-ea"/>
                <a:cs typeface="+mn-cs"/>
              </a:rPr>
              <a:t>https://raw.githubusercontent.com/pape1412/airbnb/master/data/berlin_neighbourhood_groups.geojson</a:t>
            </a:r>
          </a:p>
          <a:p>
            <a:pPr marL="0" marR="0" lvl="0" indent="0" algn="l" defTabSz="914217" rtl="0" eaLnBrk="1" fontAlgn="auto" latinLnBrk="0" hangingPunct="1">
              <a:lnSpc>
                <a:spcPct val="100000"/>
              </a:lnSpc>
              <a:spcBef>
                <a:spcPts val="0"/>
              </a:spcBef>
              <a:spcAft>
                <a:spcPts val="0"/>
              </a:spcAft>
              <a:buClrTx/>
              <a:buSzTx/>
              <a:buFontTx/>
              <a:buNone/>
              <a:tabLst/>
              <a:defRPr/>
            </a:pPr>
            <a:endParaRPr lang="de-DE" sz="2400" b="0" i="0" kern="1200" dirty="0">
              <a:solidFill>
                <a:schemeClr val="tx1"/>
              </a:solidFill>
              <a:effectLst/>
              <a:latin typeface="Source Sans Pro Light" charset="0"/>
              <a:ea typeface="+mn-ea"/>
              <a:cs typeface="+mn-cs"/>
            </a:endParaRPr>
          </a:p>
          <a:p>
            <a:endParaRPr lang="de-DE" altLang="de-DE" dirty="0">
              <a:latin typeface="Arial" panose="020B0604020202020204" pitchFamily="34" charset="0"/>
              <a:cs typeface="Arial" panose="020B0604020202020204" pitchFamily="34" charset="0"/>
            </a:endParaRPr>
          </a:p>
        </p:txBody>
      </p:sp>
      <p:sp>
        <p:nvSpPr>
          <p:cNvPr id="58372" name="Foliennummernplatzhalter 3">
            <a:extLst>
              <a:ext uri="{FF2B5EF4-FFF2-40B4-BE49-F238E27FC236}">
                <a16:creationId xmlns:a16="http://schemas.microsoft.com/office/drawing/2014/main" id="{D7EE962D-A5AB-4E74-8E5C-8ABF91C3609A}"/>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FDF4DA7-6C80-404E-B0DA-DD2DED184B39}" type="slidenum">
              <a:rPr lang="de-DE" altLang="de-DE" smtClean="0"/>
              <a:pPr/>
              <a:t>81</a:t>
            </a:fld>
            <a:endParaRPr lang="de-DE" altLang="de-D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lienbildplatzhalter 1">
            <a:extLst>
              <a:ext uri="{FF2B5EF4-FFF2-40B4-BE49-F238E27FC236}">
                <a16:creationId xmlns:a16="http://schemas.microsoft.com/office/drawing/2014/main" id="{FC17AD0D-8B69-4834-B5BA-D418B00571DC}"/>
              </a:ext>
            </a:extLst>
          </p:cNvPr>
          <p:cNvSpPr>
            <a:spLocks noGrp="1" noRot="1" noChangeAspect="1" noChangeArrowheads="1" noTextEdit="1"/>
          </p:cNvSpPr>
          <p:nvPr>
            <p:ph type="sldImg"/>
          </p:nvPr>
        </p:nvSpPr>
        <p:spPr>
          <a:ln/>
        </p:spPr>
      </p:sp>
      <p:sp>
        <p:nvSpPr>
          <p:cNvPr id="60419" name="Notizenplatzhalter 2">
            <a:extLst>
              <a:ext uri="{FF2B5EF4-FFF2-40B4-BE49-F238E27FC236}">
                <a16:creationId xmlns:a16="http://schemas.microsoft.com/office/drawing/2014/main" id="{84F2FE87-857B-443D-86FF-38F37080DA77}"/>
              </a:ext>
            </a:extLst>
          </p:cNvPr>
          <p:cNvSpPr>
            <a:spLocks noGrp="1" noChangeArrowheads="1"/>
          </p:cNvSpPr>
          <p:nvPr>
            <p:ph type="body" idx="1"/>
          </p:nvPr>
        </p:nvSpPr>
        <p:spPr>
          <a:noFill/>
        </p:spPr>
        <p:txBody>
          <a:bodyPr/>
          <a:lstStyle/>
          <a:p>
            <a:r>
              <a:rPr lang="de-DE" altLang="de-DE" dirty="0">
                <a:latin typeface="Arial" panose="020B0604020202020204" pitchFamily="34" charset="0"/>
                <a:cs typeface="Arial" panose="020B0604020202020204" pitchFamily="34" charset="0"/>
              </a:rPr>
              <a:t>Bevor wir etwas mit Karten machen können und unsere Bezirke darauf abbilden können, brauchen wir einen Kartenanbieter. Wir nutzen dazu </a:t>
            </a:r>
            <a:r>
              <a:rPr lang="de-DE" altLang="de-DE" dirty="0" err="1">
                <a:latin typeface="Arial" panose="020B0604020202020204" pitchFamily="34" charset="0"/>
                <a:cs typeface="Arial" panose="020B0604020202020204" pitchFamily="34" charset="0"/>
              </a:rPr>
              <a:t>Mapbox</a:t>
            </a:r>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Im </a:t>
            </a:r>
            <a:r>
              <a:rPr lang="de-DE" altLang="de-DE" dirty="0" err="1">
                <a:latin typeface="Arial" panose="020B0604020202020204" pitchFamily="34" charset="0"/>
                <a:cs typeface="Arial" panose="020B0604020202020204" pitchFamily="34" charset="0"/>
              </a:rPr>
              <a:t>prinzip</a:t>
            </a:r>
            <a:r>
              <a:rPr lang="de-DE" altLang="de-DE" dirty="0">
                <a:latin typeface="Arial" panose="020B0604020202020204" pitchFamily="34" charset="0"/>
                <a:cs typeface="Arial" panose="020B0604020202020204" pitchFamily="34" charset="0"/>
              </a:rPr>
              <a:t> ist das wie </a:t>
            </a:r>
            <a:r>
              <a:rPr lang="de-DE" altLang="de-DE" dirty="0" err="1">
                <a:latin typeface="Arial" panose="020B0604020202020204" pitchFamily="34" charset="0"/>
                <a:cs typeface="Arial" panose="020B0604020202020204" pitchFamily="34" charset="0"/>
              </a:rPr>
              <a:t>google</a:t>
            </a:r>
            <a:r>
              <a:rPr lang="de-DE" altLang="de-DE" dirty="0">
                <a:latin typeface="Arial" panose="020B0604020202020204" pitchFamily="34" charset="0"/>
                <a:cs typeface="Arial" panose="020B0604020202020204" pitchFamily="34" charset="0"/>
              </a:rPr>
              <a:t> </a:t>
            </a:r>
            <a:r>
              <a:rPr lang="de-DE" altLang="de-DE" dirty="0" err="1">
                <a:latin typeface="Arial" panose="020B0604020202020204" pitchFamily="34" charset="0"/>
                <a:cs typeface="Arial" panose="020B0604020202020204" pitchFamily="34" charset="0"/>
              </a:rPr>
              <a:t>maps</a:t>
            </a:r>
            <a:r>
              <a:rPr lang="de-DE" altLang="de-DE" dirty="0">
                <a:latin typeface="Arial" panose="020B0604020202020204" pitchFamily="34" charset="0"/>
                <a:cs typeface="Arial" panose="020B0604020202020204" pitchFamily="34" charset="0"/>
              </a:rPr>
              <a:t> und super für </a:t>
            </a:r>
            <a:r>
              <a:rPr lang="de-DE" altLang="de-DE" dirty="0" err="1">
                <a:latin typeface="Arial" panose="020B0604020202020204" pitchFamily="34" charset="0"/>
                <a:cs typeface="Arial" panose="020B0604020202020204" pitchFamily="34" charset="0"/>
              </a:rPr>
              <a:t>developer</a:t>
            </a:r>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Bieten alles rund um Maps an: Kartenmaterial, Turn </a:t>
            </a:r>
            <a:r>
              <a:rPr lang="de-DE" altLang="de-DE" dirty="0" err="1">
                <a:latin typeface="Arial" panose="020B0604020202020204" pitchFamily="34" charset="0"/>
                <a:cs typeface="Arial" panose="020B0604020202020204" pitchFamily="34" charset="0"/>
              </a:rPr>
              <a:t>by</a:t>
            </a:r>
            <a:r>
              <a:rPr lang="de-DE" altLang="de-DE" dirty="0">
                <a:latin typeface="Arial" panose="020B0604020202020204" pitchFamily="34" charset="0"/>
                <a:cs typeface="Arial" panose="020B0604020202020204" pitchFamily="34" charset="0"/>
              </a:rPr>
              <a:t> Turn Navigation, Umwandlung von Adressen in Koordinaten</a:t>
            </a:r>
          </a:p>
          <a:p>
            <a:r>
              <a:rPr lang="de-DE" altLang="de-DE" dirty="0" err="1">
                <a:latin typeface="Arial" panose="020B0604020202020204" pitchFamily="34" charset="0"/>
                <a:cs typeface="Arial" panose="020B0604020202020204" pitchFamily="34" charset="0"/>
              </a:rPr>
              <a:t>Eingesetze</a:t>
            </a:r>
            <a:r>
              <a:rPr lang="de-DE" altLang="de-DE" dirty="0">
                <a:latin typeface="Arial" panose="020B0604020202020204" pitchFamily="34" charset="0"/>
                <a:cs typeface="Arial" panose="020B0604020202020204" pitchFamily="34" charset="0"/>
              </a:rPr>
              <a:t> wird das angeblich von Snapchat, </a:t>
            </a:r>
            <a:r>
              <a:rPr lang="de-DE" altLang="de-DE" dirty="0" err="1">
                <a:latin typeface="Arial" panose="020B0604020202020204" pitchFamily="34" charset="0"/>
                <a:cs typeface="Arial" panose="020B0604020202020204" pitchFamily="34" charset="0"/>
              </a:rPr>
              <a:t>Under</a:t>
            </a:r>
            <a:r>
              <a:rPr lang="de-DE" altLang="de-DE" dirty="0">
                <a:latin typeface="Arial" panose="020B0604020202020204" pitchFamily="34" charset="0"/>
                <a:cs typeface="Arial" panose="020B0604020202020204" pitchFamily="34" charset="0"/>
              </a:rPr>
              <a:t> Armour oder Lonely Planet setzen das scheinbar en, um ihre Kartenfeatures zu implementieren</a:t>
            </a:r>
          </a:p>
          <a:p>
            <a:r>
              <a:rPr lang="de-DE" altLang="de-DE" dirty="0">
                <a:latin typeface="Arial" panose="020B0604020202020204" pitchFamily="34" charset="0"/>
                <a:cs typeface="Arial" panose="020B0604020202020204" pitchFamily="34" charset="0"/>
              </a:rPr>
              <a:t>Wir möchten das auch einsetzen, um verschiedene </a:t>
            </a:r>
            <a:r>
              <a:rPr lang="de-DE" altLang="de-DE" dirty="0" err="1">
                <a:latin typeface="Arial" panose="020B0604020202020204" pitchFamily="34" charset="0"/>
                <a:cs typeface="Arial" panose="020B0604020202020204" pitchFamily="34" charset="0"/>
              </a:rPr>
              <a:t>Airbnb</a:t>
            </a:r>
            <a:r>
              <a:rPr lang="de-DE" altLang="de-DE" dirty="0">
                <a:latin typeface="Arial" panose="020B0604020202020204" pitchFamily="34" charset="0"/>
                <a:cs typeface="Arial" panose="020B0604020202020204" pitchFamily="34" charset="0"/>
              </a:rPr>
              <a:t> Daten auf Karten zu visualisieren. Beispielsweise den Preis pro Stadtteil, die Lage der einzelnen Orte oder ähnliches</a:t>
            </a:r>
          </a:p>
          <a:p>
            <a:endParaRPr lang="de-DE" altLang="de-DE" dirty="0">
              <a:latin typeface="Arial" panose="020B0604020202020204" pitchFamily="34" charset="0"/>
              <a:cs typeface="Arial" panose="020B0604020202020204" pitchFamily="34" charset="0"/>
            </a:endParaRPr>
          </a:p>
          <a:p>
            <a:r>
              <a:rPr lang="de-DE" altLang="de-DE" dirty="0">
                <a:latin typeface="Arial" panose="020B0604020202020204" pitchFamily="34" charset="0"/>
                <a:cs typeface="Arial" panose="020B0604020202020204" pitchFamily="34" charset="0"/>
              </a:rPr>
              <a:t>Um das einsetzen zu können, brauchen wir einen Entwicklertoken. Dazu müsst ihr euch da erstmal registrieren. Macht dazu bitte das </a:t>
            </a:r>
            <a:r>
              <a:rPr lang="de-DE" altLang="de-DE" dirty="0" err="1">
                <a:latin typeface="Arial" panose="020B0604020202020204" pitchFamily="34" charset="0"/>
                <a:cs typeface="Arial" panose="020B0604020202020204" pitchFamily="34" charset="0"/>
              </a:rPr>
              <a:t>Lab_Mapbox</a:t>
            </a:r>
            <a:endParaRPr lang="de-DE" altLang="de-DE" dirty="0">
              <a:latin typeface="Arial" panose="020B0604020202020204" pitchFamily="34" charset="0"/>
              <a:cs typeface="Arial" panose="020B0604020202020204" pitchFamily="34" charset="0"/>
            </a:endParaRPr>
          </a:p>
        </p:txBody>
      </p:sp>
      <p:sp>
        <p:nvSpPr>
          <p:cNvPr id="60420" name="Foliennummernplatzhalter 3">
            <a:extLst>
              <a:ext uri="{FF2B5EF4-FFF2-40B4-BE49-F238E27FC236}">
                <a16:creationId xmlns:a16="http://schemas.microsoft.com/office/drawing/2014/main" id="{09C3DCAE-B410-432C-9A5A-9EBF6EA9C84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77850C2-84A4-469E-A845-6CAD99BBA3F9}" type="slidenum">
              <a:rPr lang="de-DE" altLang="de-DE" smtClean="0"/>
              <a:pPr/>
              <a:t>82</a:t>
            </a:fld>
            <a:endParaRPr lang="de-DE" altLang="de-D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Ist grundsätzlich dafür da, die Limits dessen zu erweitern was auf einem Medium sichtbar ist und erhöht die Immersion der Betrachter, also wie tief die Betrachter eintauchen</a:t>
            </a:r>
          </a:p>
          <a:p>
            <a:r>
              <a:rPr lang="de-DE" dirty="0"/>
              <a:t>Es ermöglicht verschiedene Analysen in einer Visualisierung zu zeigen und Daten live zu manipulieren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83</a:t>
            </a:fld>
            <a:endParaRPr lang="en-US" dirty="0"/>
          </a:p>
        </p:txBody>
      </p:sp>
    </p:spTree>
    <p:extLst>
      <p:ext uri="{BB962C8B-B14F-4D97-AF65-F5344CB8AC3E}">
        <p14:creationId xmlns:p14="http://schemas.microsoft.com/office/powerpoint/2010/main" val="32192519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Möglichkeit der Interaktivität ist das Filtern.</a:t>
            </a:r>
          </a:p>
          <a:p>
            <a:r>
              <a:rPr lang="de-DE" dirty="0"/>
              <a:t>Beispielsweise Zeiträume interaktiv einzustellen, Kategorien ein oder auszublenden oder auch einfach bestimmte Datensätze zu selektieren.</a:t>
            </a:r>
          </a:p>
          <a:p>
            <a:r>
              <a:rPr lang="de-DE" dirty="0"/>
              <a:t>Aber erstmal ein Beispiel dazu</a:t>
            </a:r>
          </a:p>
        </p:txBody>
      </p:sp>
      <p:sp>
        <p:nvSpPr>
          <p:cNvPr id="4" name="Foliennummernplatzhalter 3"/>
          <p:cNvSpPr>
            <a:spLocks noGrp="1"/>
          </p:cNvSpPr>
          <p:nvPr>
            <p:ph type="sldNum" sz="quarter" idx="5"/>
          </p:nvPr>
        </p:nvSpPr>
        <p:spPr/>
        <p:txBody>
          <a:bodyPr/>
          <a:lstStyle/>
          <a:p>
            <a:fld id="{006BE02D-20C0-F840-AFAC-BEA99C74FDC2}" type="slidenum">
              <a:rPr lang="en-US" smtClean="0"/>
              <a:pPr/>
              <a:t>84</a:t>
            </a:fld>
            <a:endParaRPr lang="en-US" dirty="0"/>
          </a:p>
        </p:txBody>
      </p:sp>
    </p:spTree>
    <p:extLst>
      <p:ext uri="{BB962C8B-B14F-4D97-AF65-F5344CB8AC3E}">
        <p14:creationId xmlns:p14="http://schemas.microsoft.com/office/powerpoint/2010/main" val="2269574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Ja nach Komplexität</a:t>
            </a:r>
          </a:p>
        </p:txBody>
      </p:sp>
      <p:sp>
        <p:nvSpPr>
          <p:cNvPr id="4" name="Foliennummernplatzhalt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5819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sieht man Bäume nach deren Sorten in NYC man kann filtern welche man sehen möchte und ob eine </a:t>
            </a:r>
            <a:r>
              <a:rPr lang="de-DE" dirty="0" err="1"/>
              <a:t>Map</a:t>
            </a:r>
            <a:r>
              <a:rPr lang="de-DE" dirty="0"/>
              <a:t> angezeigt wird oder nicht</a:t>
            </a:r>
          </a:p>
        </p:txBody>
      </p:sp>
      <p:sp>
        <p:nvSpPr>
          <p:cNvPr id="4" name="Foliennummernplatzhalter 3"/>
          <p:cNvSpPr>
            <a:spLocks noGrp="1"/>
          </p:cNvSpPr>
          <p:nvPr>
            <p:ph type="sldNum" sz="quarter" idx="5"/>
          </p:nvPr>
        </p:nvSpPr>
        <p:spPr/>
        <p:txBody>
          <a:bodyPr/>
          <a:lstStyle/>
          <a:p>
            <a:fld id="{006BE02D-20C0-F840-AFAC-BEA99C74FDC2}" type="slidenum">
              <a:rPr lang="en-US" smtClean="0"/>
              <a:pPr/>
              <a:t>85</a:t>
            </a:fld>
            <a:endParaRPr lang="en-US" dirty="0"/>
          </a:p>
        </p:txBody>
      </p:sp>
    </p:spTree>
    <p:extLst>
      <p:ext uri="{BB962C8B-B14F-4D97-AF65-F5344CB8AC3E}">
        <p14:creationId xmlns:p14="http://schemas.microsoft.com/office/powerpoint/2010/main" val="9940711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wir die Gehaltsunterschiede bei Männern und Frauen je nach Land aus dem sie Stammen</a:t>
            </a:r>
          </a:p>
          <a:p>
            <a:r>
              <a:rPr lang="de-DE" dirty="0"/>
              <a:t>Hier kann man sortieren, Männer und Frauen ein ausschalten, Sprache ändern </a:t>
            </a:r>
            <a:r>
              <a:rPr lang="de-DE" dirty="0" err="1"/>
              <a:t>usw</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86</a:t>
            </a:fld>
            <a:endParaRPr lang="en-US" dirty="0"/>
          </a:p>
        </p:txBody>
      </p:sp>
    </p:spTree>
    <p:extLst>
      <p:ext uri="{BB962C8B-B14F-4D97-AF65-F5344CB8AC3E}">
        <p14:creationId xmlns:p14="http://schemas.microsoft.com/office/powerpoint/2010/main" val="13156240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Filtern kann man aber auch bestimmte Daten hervorheben.</a:t>
            </a:r>
          </a:p>
          <a:p>
            <a:r>
              <a:rPr lang="de-DE" dirty="0"/>
              <a:t>Man kann beispielsweise alle Daten anzeigen, aber nur einen einzelnen Datensatz farblich hervorheben um Klarheit zu schaffen und den Betrachter zu fokussieren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87</a:t>
            </a:fld>
            <a:endParaRPr lang="en-US" dirty="0"/>
          </a:p>
        </p:txBody>
      </p:sp>
    </p:spTree>
    <p:extLst>
      <p:ext uri="{BB962C8B-B14F-4D97-AF65-F5344CB8AC3E}">
        <p14:creationId xmlns:p14="http://schemas.microsoft.com/office/powerpoint/2010/main" val="11076224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Unendlich viele Daten aber durch </a:t>
            </a:r>
            <a:r>
              <a:rPr lang="de-DE" dirty="0" err="1"/>
              <a:t>hervorhebung</a:t>
            </a:r>
            <a:r>
              <a:rPr lang="de-DE" dirty="0"/>
              <a:t> ganz klar ersichtlich</a:t>
            </a:r>
          </a:p>
          <a:p>
            <a:r>
              <a:rPr lang="de-DE" dirty="0"/>
              <a:t>Außerdem der Filter für Jungs und Mädels Man kann diese Datensätze immer</a:t>
            </a:r>
          </a:p>
          <a:p>
            <a:pPr marL="0" marR="0" lvl="0" indent="0" algn="l" defTabSz="914217" rtl="0" eaLnBrk="1" fontAlgn="auto" latinLnBrk="0" hangingPunct="1">
              <a:lnSpc>
                <a:spcPct val="100000"/>
              </a:lnSpc>
              <a:spcBef>
                <a:spcPts val="0"/>
              </a:spcBef>
              <a:spcAft>
                <a:spcPts val="0"/>
              </a:spcAft>
              <a:buClrTx/>
              <a:buSzTx/>
              <a:buFontTx/>
              <a:buNone/>
              <a:tabLst/>
              <a:defRPr/>
            </a:pPr>
            <a:r>
              <a:rPr lang="de-DE" dirty="0">
                <a:hlinkClick r:id="rId3"/>
              </a:rPr>
              <a:t>https://www.ons.gov.uk/peoplepopulationandcommunity/birthsdeathsandmarriages/livebirths/bulletins/babynamesenglandandwales/2018</a:t>
            </a:r>
            <a:endParaRPr lang="de-DE" dirty="0"/>
          </a:p>
          <a:p>
            <a:endParaRPr lang="de-DE" dirty="0"/>
          </a:p>
          <a:p>
            <a:r>
              <a:rPr lang="de-DE" dirty="0"/>
              <a:t>Harry, Oliver</a:t>
            </a:r>
          </a:p>
          <a:p>
            <a:r>
              <a:rPr lang="de-DE" dirty="0"/>
              <a:t>Amalia, </a:t>
            </a:r>
            <a:r>
              <a:rPr lang="de-DE" dirty="0" err="1"/>
              <a:t>olivia</a:t>
            </a:r>
            <a:endParaRPr lang="de-DE" dirty="0"/>
          </a:p>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88</a:t>
            </a:fld>
            <a:endParaRPr lang="en-US" dirty="0"/>
          </a:p>
        </p:txBody>
      </p:sp>
    </p:spTree>
    <p:extLst>
      <p:ext uri="{BB962C8B-B14F-4D97-AF65-F5344CB8AC3E}">
        <p14:creationId xmlns:p14="http://schemas.microsoft.com/office/powerpoint/2010/main" val="2784984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Außerdem kann man natürlich mit Tooltips und Popups arbeiten um Datensätze zu beschriften oder tiefergehende Informationen anzuzeigen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89</a:t>
            </a:fld>
            <a:endParaRPr lang="en-US" dirty="0"/>
          </a:p>
        </p:txBody>
      </p:sp>
    </p:spTree>
    <p:extLst>
      <p:ext uri="{BB962C8B-B14F-4D97-AF65-F5344CB8AC3E}">
        <p14:creationId xmlns:p14="http://schemas.microsoft.com/office/powerpoint/2010/main" val="7813010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wir beispielsweise die Waffentoten der USA 2013 und wieviel Jahre den Leuten dadurch gestohlen wurden. Keine Ahnung wie die das berechnen, aber darum geht es hier auch nicht. Aber wenn man eben über die Datensätze drüber fährt, zeigt es zusätzliche Infos an, die man sonst nicht hätte unterbringen können.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90</a:t>
            </a:fld>
            <a:endParaRPr lang="en-US" dirty="0"/>
          </a:p>
        </p:txBody>
      </p:sp>
    </p:spTree>
    <p:extLst>
      <p:ext uri="{BB962C8B-B14F-4D97-AF65-F5344CB8AC3E}">
        <p14:creationId xmlns:p14="http://schemas.microsoft.com/office/powerpoint/2010/main" val="38187930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Animationen sind ein Zweischneidiges Schwert. Einerseits können sie falsch angewandt echt nerven und ein unruhiges unprofessionelles Bild abgeben. Richtig eingesetzt können sie aber Verständnis erhöhen, Evolutionen aufzeigen und natürlich Aufmerksamkeit erregen, wo sie notwendig ist.</a:t>
            </a:r>
          </a:p>
          <a:p>
            <a:endParaRPr lang="de-DE" dirty="0"/>
          </a:p>
          <a:p>
            <a:r>
              <a:rPr lang="de-DE" dirty="0"/>
              <a:t>Ich hab zwei ziemlich beeindruckende Beispiele Dabei finde ich</a:t>
            </a:r>
          </a:p>
        </p:txBody>
      </p:sp>
      <p:sp>
        <p:nvSpPr>
          <p:cNvPr id="4" name="Foliennummernplatzhalter 3"/>
          <p:cNvSpPr>
            <a:spLocks noGrp="1"/>
          </p:cNvSpPr>
          <p:nvPr>
            <p:ph type="sldNum" sz="quarter" idx="5"/>
          </p:nvPr>
        </p:nvSpPr>
        <p:spPr/>
        <p:txBody>
          <a:bodyPr/>
          <a:lstStyle/>
          <a:p>
            <a:fld id="{006BE02D-20C0-F840-AFAC-BEA99C74FDC2}" type="slidenum">
              <a:rPr lang="en-US" smtClean="0"/>
              <a:pPr/>
              <a:t>91</a:t>
            </a:fld>
            <a:endParaRPr lang="en-US" dirty="0"/>
          </a:p>
        </p:txBody>
      </p:sp>
    </p:spTree>
    <p:extLst>
      <p:ext uri="{BB962C8B-B14F-4D97-AF65-F5344CB8AC3E}">
        <p14:creationId xmlns:p14="http://schemas.microsoft.com/office/powerpoint/2010/main" val="23552068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https://earth.nullschool.net/</a:t>
            </a:r>
            <a:endParaRPr lang="de-DE" dirty="0"/>
          </a:p>
          <a:p>
            <a:r>
              <a:rPr lang="de-DE" dirty="0"/>
              <a:t>Hier sieht man alles mögliche zu unserer Erde und kann auch durch Filter übrigens wieder einiges hinzufügen. Vor allem die Animation zeigt aber sehr eindrucksvoll wie sich </a:t>
            </a:r>
            <a:r>
              <a:rPr lang="de-DE" dirty="0" err="1"/>
              <a:t>Winfe</a:t>
            </a:r>
            <a:r>
              <a:rPr lang="de-DE" dirty="0"/>
              <a:t> verhalten.</a:t>
            </a:r>
          </a:p>
          <a:p>
            <a:endParaRPr lang="de-DE" dirty="0"/>
          </a:p>
          <a:p>
            <a:r>
              <a:rPr lang="de-DE" dirty="0"/>
              <a:t>Auf </a:t>
            </a:r>
            <a:r>
              <a:rPr lang="de-DE" dirty="0" err="1"/>
              <a:t>earth</a:t>
            </a:r>
            <a:r>
              <a:rPr lang="de-DE" dirty="0"/>
              <a:t> klicken da gibt’s super viele </a:t>
            </a:r>
            <a:r>
              <a:rPr lang="de-DE" dirty="0" err="1"/>
              <a:t>filter</a:t>
            </a:r>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92</a:t>
            </a:fld>
            <a:endParaRPr lang="en-US" dirty="0"/>
          </a:p>
        </p:txBody>
      </p:sp>
    </p:spTree>
    <p:extLst>
      <p:ext uri="{BB962C8B-B14F-4D97-AF65-F5344CB8AC3E}">
        <p14:creationId xmlns:p14="http://schemas.microsoft.com/office/powerpoint/2010/main" val="21975515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dirty="0">
                <a:hlinkClick r:id="rId3"/>
              </a:rPr>
              <a:t>https://guns.periscopic.com/?year=2013</a:t>
            </a:r>
            <a:endParaRPr lang="de-DE" dirty="0"/>
          </a:p>
          <a:p>
            <a:pPr marL="342900" indent="-342900">
              <a:buFont typeface="Arial" panose="020B0604020202020204" pitchFamily="34" charset="0"/>
              <a:buChar char="•"/>
            </a:pPr>
            <a:r>
              <a:rPr lang="de-DE" dirty="0"/>
              <a:t>Alles zusammen</a:t>
            </a:r>
          </a:p>
          <a:p>
            <a:pPr marL="342900" indent="-342900">
              <a:buFont typeface="Arial" panose="020B0604020202020204" pitchFamily="34" charset="0"/>
              <a:buChar char="•"/>
            </a:pPr>
            <a:r>
              <a:rPr lang="de-DE" dirty="0"/>
              <a:t>Also Filtern nach Jahren</a:t>
            </a:r>
          </a:p>
          <a:p>
            <a:pPr marL="342900" indent="-342900">
              <a:buFont typeface="Arial" panose="020B0604020202020204" pitchFamily="34" charset="0"/>
              <a:buChar char="•"/>
            </a:pPr>
            <a:r>
              <a:rPr lang="de-DE" dirty="0"/>
              <a:t>Animation</a:t>
            </a:r>
          </a:p>
          <a:p>
            <a:pPr marL="342900" indent="-342900">
              <a:buFont typeface="Arial" panose="020B0604020202020204" pitchFamily="34" charset="0"/>
              <a:buChar char="•"/>
            </a:pPr>
            <a:r>
              <a:rPr lang="de-DE" dirty="0"/>
              <a:t>Nicht optimal, denn man kann sie glaub ich nicht anhalten oder vorspulen.</a:t>
            </a:r>
          </a:p>
          <a:p>
            <a:pPr marL="342900" indent="-342900">
              <a:buFont typeface="Arial" panose="020B0604020202020204" pitchFamily="34" charset="0"/>
              <a:buChar char="•"/>
            </a:pPr>
            <a:r>
              <a:rPr lang="de-DE" dirty="0"/>
              <a:t>Hervorheben durch </a:t>
            </a:r>
            <a:r>
              <a:rPr lang="de-DE" dirty="0" err="1"/>
              <a:t>hover</a:t>
            </a:r>
            <a:endParaRPr lang="de-DE" dirty="0"/>
          </a:p>
          <a:p>
            <a:pPr marL="342900" indent="-342900">
              <a:buFont typeface="Arial" panose="020B0604020202020204" pitchFamily="34" charset="0"/>
              <a:buChar char="•"/>
            </a:pPr>
            <a:r>
              <a:rPr lang="de-DE" dirty="0"/>
              <a:t>Und Bezeichnen bei </a:t>
            </a:r>
            <a:r>
              <a:rPr lang="de-DE" dirty="0" err="1"/>
              <a:t>Hover</a:t>
            </a:r>
            <a:endParaRPr lang="de-DE" dirty="0"/>
          </a:p>
          <a:p>
            <a:pPr marL="342900" indent="-342900">
              <a:buFont typeface="Arial" panose="020B0604020202020204" pitchFamily="34" charset="0"/>
              <a:buChar char="•"/>
            </a:pPr>
            <a:r>
              <a:rPr lang="de-DE" dirty="0"/>
              <a:t>Durch klicken kommt man auch auf die zugrundeliegende Datenquelle, meist einen Zeitungsartikel. Zur zeit allerdings sehr häufig nicht, da EU Bürger wegen der GDPR ausgesperrt werden.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Unten Filter anklicken. </a:t>
            </a:r>
            <a:r>
              <a:rPr lang="de-DE" dirty="0" err="1"/>
              <a:t>Southeast</a:t>
            </a:r>
            <a:r>
              <a:rPr lang="de-DE" dirty="0"/>
              <a:t> </a:t>
            </a:r>
            <a:r>
              <a:rPr lang="de-DE" dirty="0" err="1"/>
              <a:t>zb</a:t>
            </a:r>
            <a:r>
              <a:rPr lang="de-DE" dirty="0"/>
              <a:t> interessant</a:t>
            </a:r>
          </a:p>
        </p:txBody>
      </p:sp>
      <p:sp>
        <p:nvSpPr>
          <p:cNvPr id="4" name="Foliennummernplatzhalter 3"/>
          <p:cNvSpPr>
            <a:spLocks noGrp="1"/>
          </p:cNvSpPr>
          <p:nvPr>
            <p:ph type="sldNum" sz="quarter" idx="5"/>
          </p:nvPr>
        </p:nvSpPr>
        <p:spPr/>
        <p:txBody>
          <a:bodyPr/>
          <a:lstStyle/>
          <a:p>
            <a:fld id="{006BE02D-20C0-F840-AFAC-BEA99C74FDC2}" type="slidenum">
              <a:rPr lang="en-US" smtClean="0"/>
              <a:pPr/>
              <a:t>93</a:t>
            </a:fld>
            <a:endParaRPr lang="en-US" dirty="0"/>
          </a:p>
        </p:txBody>
      </p:sp>
    </p:spTree>
    <p:extLst>
      <p:ext uri="{BB962C8B-B14F-4D97-AF65-F5344CB8AC3E}">
        <p14:creationId xmlns:p14="http://schemas.microsoft.com/office/powerpoint/2010/main" val="6815734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damit kommen wir zum letzten Punkt der Interaktivität, der Farbe. Dazu erstmal ein bisschen Farbelehre</a:t>
            </a:r>
          </a:p>
        </p:txBody>
      </p:sp>
      <p:sp>
        <p:nvSpPr>
          <p:cNvPr id="4" name="Foliennummernplatzhalter 3"/>
          <p:cNvSpPr>
            <a:spLocks noGrp="1"/>
          </p:cNvSpPr>
          <p:nvPr>
            <p:ph type="sldNum" sz="quarter" idx="5"/>
          </p:nvPr>
        </p:nvSpPr>
        <p:spPr/>
        <p:txBody>
          <a:bodyPr/>
          <a:lstStyle/>
          <a:p>
            <a:fld id="{006BE02D-20C0-F840-AFAC-BEA99C74FDC2}" type="slidenum">
              <a:rPr lang="en-US" smtClean="0"/>
              <a:pPr/>
              <a:t>94</a:t>
            </a:fld>
            <a:endParaRPr lang="en-US" dirty="0"/>
          </a:p>
        </p:txBody>
      </p:sp>
    </p:spTree>
    <p:extLst>
      <p:ext uri="{BB962C8B-B14F-4D97-AF65-F5344CB8AC3E}">
        <p14:creationId xmlns:p14="http://schemas.microsoft.com/office/powerpoint/2010/main" val="1008674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Definition</a:t>
            </a:r>
          </a:p>
          <a:p>
            <a:r>
              <a:rPr lang="de-DE" dirty="0"/>
              <a:t>Auf den nächsten Seiten genauer beleuchten und auseinander nehmen</a:t>
            </a:r>
          </a:p>
          <a:p>
            <a:r>
              <a:rPr lang="de-DE" dirty="0"/>
              <a:t>Was ist Repräsentation und was Präsentation?</a:t>
            </a:r>
          </a:p>
        </p:txBody>
      </p:sp>
      <p:sp>
        <p:nvSpPr>
          <p:cNvPr id="4" name="Foliennummernplatzhalt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3056588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Grundsätzlich sprechen wir bei der Farbmischung von zwei Methoden. Additiv und Subtraktiv. Subtraktiv ist das was man vom </a:t>
            </a:r>
            <a:r>
              <a:rPr lang="de-DE" dirty="0" err="1"/>
              <a:t>Wasserfarbmalksten</a:t>
            </a:r>
            <a:r>
              <a:rPr lang="de-DE" dirty="0"/>
              <a:t> kennt. Egal was man zusammenmischt am Ende ist es braun. Bedeutet aber auch je mehr Farbe ich hinzugebe desto dunkler das Ergebnis. Ohne </a:t>
            </a:r>
            <a:r>
              <a:rPr lang="de-DE" dirty="0" err="1"/>
              <a:t>Deckweis</a:t>
            </a:r>
            <a:r>
              <a:rPr lang="de-DE" dirty="0"/>
              <a:t> wird es nicht heller. Füge ich also Gelb Cyan und Magenta zu gleichen Teilen zusammen bekomme ich schwarz das nennt sich auch CMYK</a:t>
            </a:r>
          </a:p>
          <a:p>
            <a:endParaRPr lang="de-DE" dirty="0"/>
          </a:p>
          <a:p>
            <a:r>
              <a:rPr lang="de-DE" dirty="0"/>
              <a:t>Additiv funktioniert genau anders herum und passiert an den Laptops. Es gibt dort RGB also Rot Grün und Blau. Fügt man alle zusammen bekommt man weiß. </a:t>
            </a:r>
          </a:p>
          <a:p>
            <a:r>
              <a:rPr lang="de-DE" dirty="0"/>
              <a:t>Am Beispiel Rot und Blau. Das ergibt subtraktiv Braun und additiv Magenta.</a:t>
            </a:r>
          </a:p>
          <a:p>
            <a:endParaRPr lang="de-DE" dirty="0"/>
          </a:p>
          <a:p>
            <a:r>
              <a:rPr lang="de-DE" dirty="0"/>
              <a:t>Das aber nur am Rande. Subtraktiv wird uns nicht wirklich interessieren. Solltet ihr aber kennen, falls ihr vorhabt Plakate eurer Visualisierungen zu drucken.</a:t>
            </a:r>
          </a:p>
          <a:p>
            <a:endParaRPr lang="de-DE" dirty="0"/>
          </a:p>
          <a:p>
            <a:r>
              <a:rPr lang="de-DE" dirty="0"/>
              <a:t>Die beiden meist verwendeten Additiven Modi sind RGB und HSL.</a:t>
            </a:r>
          </a:p>
          <a:p>
            <a:endParaRPr lang="de-DE" dirty="0"/>
          </a:p>
          <a:p>
            <a:r>
              <a:rPr lang="de-DE" dirty="0"/>
              <a:t>HSL beschreibt den Farbton, Sättigung und die Helligkeit. RGB die drei Primärfarben.</a:t>
            </a:r>
          </a:p>
          <a:p>
            <a:r>
              <a:rPr lang="de-DE" dirty="0"/>
              <a:t>Eine Grundregel kann ich noch mitgeben. Wisst ihr warum diese Folie so scheiße aussieht? Unser Auge will keine Primärfarben sehen. Weder RGB noch CMYK! LASST DAS!</a:t>
            </a:r>
          </a:p>
        </p:txBody>
      </p:sp>
      <p:sp>
        <p:nvSpPr>
          <p:cNvPr id="4" name="Foliennummernplatzhalter 3"/>
          <p:cNvSpPr>
            <a:spLocks noGrp="1"/>
          </p:cNvSpPr>
          <p:nvPr>
            <p:ph type="sldNum" sz="quarter" idx="5"/>
          </p:nvPr>
        </p:nvSpPr>
        <p:spPr/>
        <p:txBody>
          <a:bodyPr/>
          <a:lstStyle/>
          <a:p>
            <a:fld id="{006BE02D-20C0-F840-AFAC-BEA99C74FDC2}" type="slidenum">
              <a:rPr lang="en-US" smtClean="0"/>
              <a:pPr/>
              <a:t>95</a:t>
            </a:fld>
            <a:endParaRPr lang="en-US" dirty="0"/>
          </a:p>
        </p:txBody>
      </p:sp>
    </p:spTree>
    <p:extLst>
      <p:ext uri="{BB962C8B-B14F-4D97-AF65-F5344CB8AC3E}">
        <p14:creationId xmlns:p14="http://schemas.microsoft.com/office/powerpoint/2010/main" val="37127161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Farbe kann eingesetzt werden um die Lesbarkeit der Daten zu erhöhen. Die Unterschiede müssen also sehr gut erkennbar sein.</a:t>
            </a:r>
          </a:p>
          <a:p>
            <a:r>
              <a:rPr lang="de-DE" dirty="0"/>
              <a:t>Wir unterscheiden hier quantitative und kategorische Werte.</a:t>
            </a:r>
          </a:p>
          <a:p>
            <a:r>
              <a:rPr lang="de-DE" dirty="0"/>
              <a:t>Wichtig ist es bei den quantitativen Werten, dass intuitive </a:t>
            </a:r>
            <a:r>
              <a:rPr lang="de-DE" dirty="0" err="1"/>
              <a:t>skalen</a:t>
            </a:r>
            <a:r>
              <a:rPr lang="de-DE" dirty="0"/>
              <a:t> verwendet werden. </a:t>
            </a:r>
            <a:r>
              <a:rPr lang="de-DE" dirty="0" err="1"/>
              <a:t>Beisielsweise</a:t>
            </a:r>
            <a:r>
              <a:rPr lang="de-DE" dirty="0"/>
              <a:t> dunkler für mehr und heller für weniger.</a:t>
            </a:r>
          </a:p>
          <a:p>
            <a:r>
              <a:rPr lang="de-DE" dirty="0"/>
              <a:t>Durch </a:t>
            </a:r>
            <a:r>
              <a:rPr lang="de-DE" dirty="0" err="1"/>
              <a:t>helligkeiten</a:t>
            </a:r>
            <a:r>
              <a:rPr lang="de-DE" dirty="0"/>
              <a:t> und </a:t>
            </a:r>
            <a:r>
              <a:rPr lang="de-DE" dirty="0" err="1"/>
              <a:t>rafbtöne</a:t>
            </a:r>
            <a:r>
              <a:rPr lang="de-DE" dirty="0"/>
              <a:t> können zwei </a:t>
            </a:r>
            <a:r>
              <a:rPr lang="de-DE" dirty="0" err="1"/>
              <a:t>dimensionen</a:t>
            </a:r>
            <a:r>
              <a:rPr lang="de-DE" dirty="0"/>
              <a:t> abgebildet werden.</a:t>
            </a:r>
          </a:p>
          <a:p>
            <a:r>
              <a:rPr lang="de-DE" dirty="0"/>
              <a:t>Beispielsweise sollten die Daten quantisiert werden.. </a:t>
            </a:r>
            <a:r>
              <a:rPr lang="de-DE" dirty="0" err="1"/>
              <a:t>Zb</a:t>
            </a:r>
            <a:r>
              <a:rPr lang="de-DE" dirty="0"/>
              <a:t>. In 5er Schritten oder dergleichen, sodass weniger Farbnuancen bestehen. Sonst wird es unleserlich. </a:t>
            </a:r>
          </a:p>
        </p:txBody>
      </p:sp>
      <p:sp>
        <p:nvSpPr>
          <p:cNvPr id="4" name="Foliennummernplatzhalter 3"/>
          <p:cNvSpPr>
            <a:spLocks noGrp="1"/>
          </p:cNvSpPr>
          <p:nvPr>
            <p:ph type="sldNum" sz="quarter" idx="5"/>
          </p:nvPr>
        </p:nvSpPr>
        <p:spPr/>
        <p:txBody>
          <a:bodyPr/>
          <a:lstStyle/>
          <a:p>
            <a:fld id="{006BE02D-20C0-F840-AFAC-BEA99C74FDC2}" type="slidenum">
              <a:rPr lang="en-US" smtClean="0"/>
              <a:pPr/>
              <a:t>96</a:t>
            </a:fld>
            <a:endParaRPr lang="en-US" dirty="0"/>
          </a:p>
        </p:txBody>
      </p:sp>
    </p:spTree>
    <p:extLst>
      <p:ext uri="{BB962C8B-B14F-4D97-AF65-F5344CB8AC3E}">
        <p14:creationId xmlns:p14="http://schemas.microsoft.com/office/powerpoint/2010/main" val="26813190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sehen wir hier?</a:t>
            </a:r>
          </a:p>
          <a:p>
            <a:r>
              <a:rPr lang="de-DE" dirty="0"/>
              <a:t>Ist es intuitiv?</a:t>
            </a:r>
          </a:p>
          <a:p>
            <a:r>
              <a:rPr lang="de-DE" dirty="0"/>
              <a:t>Welche Farbskalen werden genutzt?</a:t>
            </a:r>
          </a:p>
        </p:txBody>
      </p:sp>
      <p:sp>
        <p:nvSpPr>
          <p:cNvPr id="4" name="Foliennummernplatzhalter 3"/>
          <p:cNvSpPr>
            <a:spLocks noGrp="1"/>
          </p:cNvSpPr>
          <p:nvPr>
            <p:ph type="sldNum" sz="quarter" idx="5"/>
          </p:nvPr>
        </p:nvSpPr>
        <p:spPr/>
        <p:txBody>
          <a:bodyPr/>
          <a:lstStyle/>
          <a:p>
            <a:fld id="{006BE02D-20C0-F840-AFAC-BEA99C74FDC2}" type="slidenum">
              <a:rPr lang="en-US" smtClean="0"/>
              <a:pPr/>
              <a:t>97</a:t>
            </a:fld>
            <a:endParaRPr lang="en-US" dirty="0"/>
          </a:p>
        </p:txBody>
      </p:sp>
    </p:spTree>
    <p:extLst>
      <p:ext uri="{BB962C8B-B14F-4D97-AF65-F5344CB8AC3E}">
        <p14:creationId xmlns:p14="http://schemas.microsoft.com/office/powerpoint/2010/main" val="25147918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Kategorische Werte sollten nicht mehr als 5 sein sonst werden die Farben schwer zu trennen.</a:t>
            </a:r>
          </a:p>
          <a:p>
            <a:r>
              <a:rPr lang="de-DE" dirty="0"/>
              <a:t>Das muss gegeben sein, es geht nicht darum ein kunterbuntes Bild zu malen sondern dem Betrachter auf den ersten Blick zu zeigen hier geht’s lang.</a:t>
            </a:r>
          </a:p>
          <a:p>
            <a:r>
              <a:rPr lang="de-DE" dirty="0"/>
              <a:t>Dazu hab ich wie ich finde ein sehr cooles </a:t>
            </a:r>
            <a:r>
              <a:rPr lang="de-DE" dirty="0" err="1"/>
              <a:t>beispiel</a:t>
            </a:r>
            <a:r>
              <a:rPr lang="de-DE" dirty="0"/>
              <a:t> dabei.</a:t>
            </a:r>
          </a:p>
        </p:txBody>
      </p:sp>
      <p:sp>
        <p:nvSpPr>
          <p:cNvPr id="4" name="Foliennummernplatzhalter 3"/>
          <p:cNvSpPr>
            <a:spLocks noGrp="1"/>
          </p:cNvSpPr>
          <p:nvPr>
            <p:ph type="sldNum" sz="quarter" idx="5"/>
          </p:nvPr>
        </p:nvSpPr>
        <p:spPr/>
        <p:txBody>
          <a:bodyPr/>
          <a:lstStyle/>
          <a:p>
            <a:fld id="{006BE02D-20C0-F840-AFAC-BEA99C74FDC2}" type="slidenum">
              <a:rPr lang="en-US" smtClean="0"/>
              <a:pPr/>
              <a:t>98</a:t>
            </a:fld>
            <a:endParaRPr lang="en-US" dirty="0"/>
          </a:p>
        </p:txBody>
      </p:sp>
    </p:spTree>
    <p:extLst>
      <p:ext uri="{BB962C8B-B14F-4D97-AF65-F5344CB8AC3E}">
        <p14:creationId xmlns:p14="http://schemas.microsoft.com/office/powerpoint/2010/main" val="38134545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Weiß jemand was wir hier sehen?</a:t>
            </a:r>
          </a:p>
          <a:p>
            <a:r>
              <a:rPr lang="de-DE" dirty="0"/>
              <a:t>	Analyse der Beatles Alben</a:t>
            </a:r>
          </a:p>
          <a:p>
            <a:r>
              <a:rPr lang="de-DE" dirty="0"/>
              <a:t>	Wie die einzelnen </a:t>
            </a:r>
            <a:r>
              <a:rPr lang="de-DE" dirty="0" err="1"/>
              <a:t>songs</a:t>
            </a:r>
            <a:r>
              <a:rPr lang="de-DE" dirty="0"/>
              <a:t> aufgebaut sind</a:t>
            </a:r>
          </a:p>
          <a:p>
            <a:r>
              <a:rPr lang="de-DE" dirty="0"/>
              <a:t>	Ganz klare </a:t>
            </a:r>
            <a:r>
              <a:rPr lang="de-DE" dirty="0" err="1"/>
              <a:t>trennung</a:t>
            </a:r>
            <a:r>
              <a:rPr lang="de-DE" dirty="0"/>
              <a:t> der einzelnen Bestandteil</a:t>
            </a:r>
          </a:p>
          <a:p>
            <a:r>
              <a:rPr lang="de-DE" dirty="0"/>
              <a:t>	Auch hier zweidimensional durch die Farbe und das Muster</a:t>
            </a:r>
          </a:p>
        </p:txBody>
      </p:sp>
      <p:sp>
        <p:nvSpPr>
          <p:cNvPr id="4" name="Foliennummernplatzhalter 3"/>
          <p:cNvSpPr>
            <a:spLocks noGrp="1"/>
          </p:cNvSpPr>
          <p:nvPr>
            <p:ph type="sldNum" sz="quarter" idx="5"/>
          </p:nvPr>
        </p:nvSpPr>
        <p:spPr/>
        <p:txBody>
          <a:bodyPr/>
          <a:lstStyle/>
          <a:p>
            <a:fld id="{006BE02D-20C0-F840-AFAC-BEA99C74FDC2}" type="slidenum">
              <a:rPr lang="en-US" smtClean="0"/>
              <a:pPr/>
              <a:t>99</a:t>
            </a:fld>
            <a:endParaRPr lang="en-US" dirty="0"/>
          </a:p>
        </p:txBody>
      </p:sp>
    </p:spTree>
    <p:extLst>
      <p:ext uri="{BB962C8B-B14F-4D97-AF65-F5344CB8AC3E}">
        <p14:creationId xmlns:p14="http://schemas.microsoft.com/office/powerpoint/2010/main" val="27476334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hier sind wir erstmal fertig mit dem ersten Teil der Vorlesung.</a:t>
            </a:r>
          </a:p>
          <a:p>
            <a:r>
              <a:rPr lang="de-DE" dirty="0"/>
              <a:t>Wir können jetzt eigentlich alles was man so braucht.</a:t>
            </a:r>
          </a:p>
          <a:p>
            <a:r>
              <a:rPr lang="de-DE" dirty="0" err="1"/>
              <a:t>Holzweßig</a:t>
            </a:r>
            <a:r>
              <a:rPr lang="de-DE" dirty="0"/>
              <a:t> hat mich aber gebeten euch noch eine weitere Sache beizubringen und zwar D3 Data Driven </a:t>
            </a:r>
            <a:r>
              <a:rPr lang="de-DE" dirty="0" err="1"/>
              <a:t>Documents</a:t>
            </a:r>
            <a:r>
              <a:rPr lang="de-DE" dirty="0"/>
              <a:t>.</a:t>
            </a:r>
          </a:p>
          <a:p>
            <a:r>
              <a:rPr lang="de-DE" dirty="0"/>
              <a:t>Das basiert auf HTML und </a:t>
            </a:r>
            <a:r>
              <a:rPr lang="de-DE" dirty="0" err="1"/>
              <a:t>Javascript</a:t>
            </a:r>
            <a:r>
              <a:rPr lang="de-DE" dirty="0"/>
              <a:t>.</a:t>
            </a:r>
          </a:p>
          <a:p>
            <a:r>
              <a:rPr lang="de-DE" dirty="0"/>
              <a:t>Da ihr das alles noch nicht hattet, machen wir hier einen kleinen Crashkurs</a:t>
            </a:r>
          </a:p>
        </p:txBody>
      </p:sp>
      <p:sp>
        <p:nvSpPr>
          <p:cNvPr id="4" name="Foliennummernplatzhalter 3"/>
          <p:cNvSpPr>
            <a:spLocks noGrp="1"/>
          </p:cNvSpPr>
          <p:nvPr>
            <p:ph type="sldNum" sz="quarter" idx="5"/>
          </p:nvPr>
        </p:nvSpPr>
        <p:spPr/>
        <p:txBody>
          <a:bodyPr/>
          <a:lstStyle/>
          <a:p>
            <a:fld id="{006BE02D-20C0-F840-AFAC-BEA99C74FDC2}" type="slidenum">
              <a:rPr lang="en-US" smtClean="0"/>
              <a:pPr/>
              <a:t>100</a:t>
            </a:fld>
            <a:endParaRPr lang="en-US" dirty="0"/>
          </a:p>
        </p:txBody>
      </p:sp>
    </p:spTree>
    <p:extLst>
      <p:ext uri="{BB962C8B-B14F-4D97-AF65-F5344CB8AC3E}">
        <p14:creationId xmlns:p14="http://schemas.microsoft.com/office/powerpoint/2010/main" val="34220657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vergeben wir beispielsweise </a:t>
            </a:r>
            <a:r>
              <a:rPr lang="de-DE" dirty="0" err="1"/>
              <a:t>id</a:t>
            </a:r>
            <a:r>
              <a:rPr lang="de-DE" dirty="0"/>
              <a:t> und </a:t>
            </a:r>
            <a:r>
              <a:rPr lang="de-DE" dirty="0" err="1"/>
              <a:t>class</a:t>
            </a:r>
            <a:r>
              <a:rPr lang="de-DE" dirty="0"/>
              <a:t>, merkt euch das für das CSS nachher</a:t>
            </a:r>
          </a:p>
        </p:txBody>
      </p:sp>
      <p:sp>
        <p:nvSpPr>
          <p:cNvPr id="4" name="Foliennummernplatzhalter 3"/>
          <p:cNvSpPr>
            <a:spLocks noGrp="1"/>
          </p:cNvSpPr>
          <p:nvPr>
            <p:ph type="sldNum" sz="quarter" idx="5"/>
          </p:nvPr>
        </p:nvSpPr>
        <p:spPr/>
        <p:txBody>
          <a:bodyPr/>
          <a:lstStyle/>
          <a:p>
            <a:fld id="{006BE02D-20C0-F840-AFAC-BEA99C74FDC2}" type="slidenum">
              <a:rPr lang="en-US" smtClean="0"/>
              <a:pPr/>
              <a:t>103</a:t>
            </a:fld>
            <a:endParaRPr lang="en-US" dirty="0"/>
          </a:p>
        </p:txBody>
      </p:sp>
    </p:spTree>
    <p:extLst>
      <p:ext uri="{BB962C8B-B14F-4D97-AF65-F5344CB8AC3E}">
        <p14:creationId xmlns:p14="http://schemas.microsoft.com/office/powerpoint/2010/main" val="8302046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107</a:t>
            </a:fld>
            <a:endParaRPr lang="en-US" dirty="0"/>
          </a:p>
        </p:txBody>
      </p:sp>
    </p:spTree>
    <p:extLst>
      <p:ext uri="{BB962C8B-B14F-4D97-AF65-F5344CB8AC3E}">
        <p14:creationId xmlns:p14="http://schemas.microsoft.com/office/powerpoint/2010/main" val="13073304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CSS kann auf drei verschiedene Arten eingebunden werden.</a:t>
            </a:r>
          </a:p>
          <a:p>
            <a:endParaRPr lang="de-DE" dirty="0"/>
          </a:p>
          <a:p>
            <a:r>
              <a:rPr lang="de-DE" dirty="0"/>
              <a:t>Letzteres ist Best Practice und sollte möglichst genutzt werden.</a:t>
            </a:r>
          </a:p>
        </p:txBody>
      </p:sp>
      <p:sp>
        <p:nvSpPr>
          <p:cNvPr id="4" name="Foliennummernplatzhalter 3"/>
          <p:cNvSpPr>
            <a:spLocks noGrp="1"/>
          </p:cNvSpPr>
          <p:nvPr>
            <p:ph type="sldNum" sz="quarter" idx="5"/>
          </p:nvPr>
        </p:nvSpPr>
        <p:spPr/>
        <p:txBody>
          <a:bodyPr/>
          <a:lstStyle/>
          <a:p>
            <a:fld id="{006BE02D-20C0-F840-AFAC-BEA99C74FDC2}" type="slidenum">
              <a:rPr lang="en-US" smtClean="0"/>
              <a:pPr/>
              <a:t>108</a:t>
            </a:fld>
            <a:endParaRPr lang="en-US" dirty="0"/>
          </a:p>
        </p:txBody>
      </p:sp>
    </p:spTree>
    <p:extLst>
      <p:ext uri="{BB962C8B-B14F-4D97-AF65-F5344CB8AC3E}">
        <p14:creationId xmlns:p14="http://schemas.microsoft.com/office/powerpoint/2010/main" val="30045511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waren jetzt die Grundelemente einer Webseite.</a:t>
            </a:r>
          </a:p>
          <a:p>
            <a:r>
              <a:rPr lang="de-DE" dirty="0"/>
              <a:t>Damit es interaktiv wird, braucht man aber eine Programmiersprache dahinter.</a:t>
            </a:r>
          </a:p>
          <a:p>
            <a:r>
              <a:rPr lang="de-DE" dirty="0"/>
              <a:t>Das ist </a:t>
            </a:r>
            <a:r>
              <a:rPr lang="de-DE" dirty="0" err="1"/>
              <a:t>Javascript</a:t>
            </a:r>
            <a:r>
              <a:rPr lang="de-DE" dirty="0"/>
              <a:t>.</a:t>
            </a:r>
          </a:p>
        </p:txBody>
      </p:sp>
      <p:sp>
        <p:nvSpPr>
          <p:cNvPr id="4" name="Foliennummernplatzhalter 3"/>
          <p:cNvSpPr>
            <a:spLocks noGrp="1"/>
          </p:cNvSpPr>
          <p:nvPr>
            <p:ph type="sldNum" sz="quarter" idx="5"/>
          </p:nvPr>
        </p:nvSpPr>
        <p:spPr/>
        <p:txBody>
          <a:bodyPr/>
          <a:lstStyle/>
          <a:p>
            <a:fld id="{006BE02D-20C0-F840-AFAC-BEA99C74FDC2}" type="slidenum">
              <a:rPr lang="en-US" smtClean="0"/>
              <a:pPr/>
              <a:t>110</a:t>
            </a:fld>
            <a:endParaRPr lang="en-US" dirty="0"/>
          </a:p>
        </p:txBody>
      </p:sp>
    </p:spTree>
    <p:extLst>
      <p:ext uri="{BB962C8B-B14F-4D97-AF65-F5344CB8AC3E}">
        <p14:creationId xmlns:p14="http://schemas.microsoft.com/office/powerpoint/2010/main" val="174790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ig Background with image">
    <p:spTree>
      <p:nvGrpSpPr>
        <p:cNvPr id="1" name=""/>
        <p:cNvGrpSpPr/>
        <p:nvPr/>
      </p:nvGrpSpPr>
      <p:grpSpPr>
        <a:xfrm>
          <a:off x="0" y="0"/>
          <a:ext cx="0" cy="0"/>
          <a:chOff x="0" y="0"/>
          <a:chExt cx="0" cy="0"/>
        </a:xfrm>
      </p:grpSpPr>
      <p:sp>
        <p:nvSpPr>
          <p:cNvPr id="4" name="Picture Placeholder 13"/>
          <p:cNvSpPr>
            <a:spLocks noGrp="1"/>
          </p:cNvSpPr>
          <p:nvPr>
            <p:ph type="pic" sz="quarter" idx="22"/>
          </p:nvPr>
        </p:nvSpPr>
        <p:spPr>
          <a:xfrm>
            <a:off x="0" y="7850459"/>
            <a:ext cx="24377650" cy="5865541"/>
          </a:xfrm>
          <a:effectLst/>
        </p:spPr>
        <p:txBody>
          <a:bodyPr>
            <a:normAutofit/>
          </a:bodyPr>
          <a:lstStyle>
            <a:lvl1pPr marL="0" indent="0">
              <a:buNone/>
              <a:defRPr sz="2800">
                <a:ln>
                  <a:noFill/>
                </a:ln>
                <a:solidFill>
                  <a:schemeClr val="bg1">
                    <a:lumMod val="85000"/>
                  </a:schemeClr>
                </a:solidFill>
              </a:defRPr>
            </a:lvl1pPr>
          </a:lstStyle>
          <a:p>
            <a:r>
              <a:rPr lang="de-DE"/>
              <a:t>Bild durch Klicken auf Symbol hinzufügen</a:t>
            </a:r>
            <a:endParaRPr lang="en-US" dirty="0"/>
          </a:p>
        </p:txBody>
      </p:sp>
    </p:spTree>
    <p:extLst>
      <p:ext uri="{BB962C8B-B14F-4D97-AF65-F5344CB8AC3E}">
        <p14:creationId xmlns:p14="http://schemas.microsoft.com/office/powerpoint/2010/main" val="3694767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Picture Placeholder 13"/>
          <p:cNvSpPr>
            <a:spLocks noGrp="1"/>
          </p:cNvSpPr>
          <p:nvPr>
            <p:ph type="pic" sz="quarter" idx="22"/>
          </p:nvPr>
        </p:nvSpPr>
        <p:spPr>
          <a:xfrm>
            <a:off x="0" y="3657600"/>
            <a:ext cx="24377650" cy="6936059"/>
          </a:xfrm>
          <a:effectLst/>
        </p:spPr>
        <p:txBody>
          <a:bodyPr>
            <a:normAutofit/>
          </a:bodyPr>
          <a:lstStyle>
            <a:lvl1pPr marL="0" indent="0">
              <a:buNone/>
              <a:defRPr sz="2800">
                <a:ln>
                  <a:noFill/>
                </a:ln>
                <a:solidFill>
                  <a:schemeClr val="bg1">
                    <a:lumMod val="85000"/>
                  </a:schemeClr>
                </a:solidFill>
              </a:defRPr>
            </a:lvl1pPr>
          </a:lstStyle>
          <a:p>
            <a:r>
              <a:rPr lang="de-DE"/>
              <a:t>Bild durch Klicken auf Symbol hinzufügen</a:t>
            </a:r>
            <a:endParaRPr lang="en-US" dirty="0"/>
          </a:p>
        </p:txBody>
      </p:sp>
    </p:spTree>
    <p:extLst>
      <p:ext uri="{BB962C8B-B14F-4D97-AF65-F5344CB8AC3E}">
        <p14:creationId xmlns:p14="http://schemas.microsoft.com/office/powerpoint/2010/main" val="4507656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4680635" y="0"/>
            <a:ext cx="9697015" cy="13716000"/>
          </a:xfrm>
          <a:solidFill>
            <a:srgbClr val="1E1E1E"/>
          </a:solidFill>
        </p:spPr>
        <p:txBody>
          <a:bodyPr>
            <a:normAutofit/>
          </a:bodyPr>
          <a:lstStyle>
            <a:lvl1pPr>
              <a:defRPr sz="2400"/>
            </a:lvl1pPr>
          </a:lstStyle>
          <a:p>
            <a:r>
              <a:rPr lang="de-DE"/>
              <a:t>Bild durch Klicken auf Symbol hinzufügen</a:t>
            </a:r>
            <a:endParaRPr lang="en-US"/>
          </a:p>
        </p:txBody>
      </p:sp>
      <p:sp>
        <p:nvSpPr>
          <p:cNvPr id="3" name="Textplatzhalter 2">
            <a:extLst>
              <a:ext uri="{FF2B5EF4-FFF2-40B4-BE49-F238E27FC236}">
                <a16:creationId xmlns:a16="http://schemas.microsoft.com/office/drawing/2014/main" id="{10348958-32A8-40BB-9678-98765916E5CB}"/>
              </a:ext>
            </a:extLst>
          </p:cNvPr>
          <p:cNvSpPr>
            <a:spLocks noGrp="1"/>
          </p:cNvSpPr>
          <p:nvPr>
            <p:ph type="body" sz="quarter" idx="11"/>
          </p:nvPr>
        </p:nvSpPr>
        <p:spPr>
          <a:xfrm>
            <a:off x="982390" y="3381376"/>
            <a:ext cx="12857435" cy="9807573"/>
          </a:xfrm>
        </p:spPr>
        <p:txBody>
          <a:bodyPr>
            <a:normAutofit/>
          </a:bodyPr>
          <a:lstStyle>
            <a:lvl1pPr>
              <a:defRPr sz="4400" b="0">
                <a:latin typeface="Arial Nova Light" panose="020B0304020202020204" pitchFamily="34" charset="0"/>
                <a:ea typeface="Source Sans Pro" panose="020B0503030403020204" pitchFamily="34" charset="0"/>
              </a:defRPr>
            </a:lvl1pPr>
            <a:lvl2pPr>
              <a:defRPr sz="3600">
                <a:latin typeface="Arial Nova Light" panose="020B0304020202020204" pitchFamily="34" charset="0"/>
                <a:ea typeface="Source Sans Pro" panose="020B0503030403020204" pitchFamily="34" charset="0"/>
              </a:defRPr>
            </a:lvl2pPr>
            <a:lvl3pPr>
              <a:defRPr sz="3200">
                <a:latin typeface="Arial Nova Light" panose="020B0304020202020204" pitchFamily="34" charset="0"/>
                <a:ea typeface="Source Sans Pro" panose="020B0503030403020204" pitchFamily="34" charset="0"/>
              </a:defRPr>
            </a:lvl3pPr>
            <a:lvl4pPr>
              <a:defRPr sz="2800">
                <a:latin typeface="Arial Nova Light" panose="020B0304020202020204" pitchFamily="34" charset="0"/>
                <a:ea typeface="Source Sans Pro" panose="020B0503030403020204" pitchFamily="34" charset="0"/>
              </a:defRPr>
            </a:lvl4pPr>
            <a:lvl5pPr>
              <a:defRPr sz="2800">
                <a:latin typeface="Arial Nova Light" panose="020B0304020202020204" pitchFamily="34" charset="0"/>
                <a:ea typeface="Source Sans Pro" panose="020B0503030403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itel 6">
            <a:extLst>
              <a:ext uri="{FF2B5EF4-FFF2-40B4-BE49-F238E27FC236}">
                <a16:creationId xmlns:a16="http://schemas.microsoft.com/office/drawing/2014/main" id="{F8388970-A602-4B6F-9A57-F6CB69831D13}"/>
              </a:ext>
            </a:extLst>
          </p:cNvPr>
          <p:cNvSpPr>
            <a:spLocks noGrp="1"/>
          </p:cNvSpPr>
          <p:nvPr>
            <p:ph type="title"/>
          </p:nvPr>
        </p:nvSpPr>
        <p:spPr/>
        <p:txBody>
          <a:bodyPr>
            <a:normAutofit/>
          </a:bodyPr>
          <a:lstStyle>
            <a:lvl1pPr>
              <a:defRPr sz="5400" b="0">
                <a:latin typeface="Arial Nova Light" panose="020B0604020202020204" pitchFamily="34" charset="0"/>
              </a:defRPr>
            </a:lvl1pPr>
          </a:lstStyle>
          <a:p>
            <a:r>
              <a:rPr lang="de-DE" dirty="0"/>
              <a:t>Mastertitelformat bearbeiten</a:t>
            </a:r>
          </a:p>
        </p:txBody>
      </p:sp>
      <p:sp>
        <p:nvSpPr>
          <p:cNvPr id="4" name="Textplatzhalter 3">
            <a:extLst>
              <a:ext uri="{FF2B5EF4-FFF2-40B4-BE49-F238E27FC236}">
                <a16:creationId xmlns:a16="http://schemas.microsoft.com/office/drawing/2014/main" id="{E03D2E6C-3489-44F7-A04C-191AC37E1297}"/>
              </a:ext>
            </a:extLst>
          </p:cNvPr>
          <p:cNvSpPr>
            <a:spLocks noGrp="1"/>
          </p:cNvSpPr>
          <p:nvPr>
            <p:ph type="body" sz="quarter" idx="12" hasCustomPrompt="1"/>
          </p:nvPr>
        </p:nvSpPr>
        <p:spPr>
          <a:xfrm>
            <a:off x="0" y="11534775"/>
            <a:ext cx="14681200" cy="2181225"/>
          </a:xfrm>
        </p:spPr>
        <p:txBody>
          <a:bodyPr anchor="b">
            <a:normAutofit/>
          </a:bodyPr>
          <a:lstStyle>
            <a:lvl1pPr marL="0" indent="0">
              <a:buNone/>
              <a:defRPr sz="1200"/>
            </a:lvl1pPr>
          </a:lstStyle>
          <a:p>
            <a:pPr lvl="0"/>
            <a:r>
              <a:rPr lang="de-DE" dirty="0"/>
              <a:t>Quellen</a:t>
            </a:r>
          </a:p>
        </p:txBody>
      </p:sp>
    </p:spTree>
    <p:extLst>
      <p:ext uri="{BB962C8B-B14F-4D97-AF65-F5344CB8AC3E}">
        <p14:creationId xmlns:p14="http://schemas.microsoft.com/office/powerpoint/2010/main" val="417515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777047" y="0"/>
            <a:ext cx="14600604" cy="13716000"/>
          </a:xfrm>
          <a:solidFill>
            <a:srgbClr val="1E1E1E"/>
          </a:solidFill>
        </p:spPr>
        <p:txBody>
          <a:bodyPr>
            <a:normAutofit/>
          </a:bodyPr>
          <a:lstStyle>
            <a:lvl1pPr>
              <a:defRPr sz="2400"/>
            </a:lvl1pPr>
          </a:lstStyle>
          <a:p>
            <a:r>
              <a:rPr lang="de-DE"/>
              <a:t>Bild durch Klicken auf Symbol hinzufügen</a:t>
            </a:r>
            <a:endParaRPr lang="en-US"/>
          </a:p>
        </p:txBody>
      </p:sp>
      <p:sp>
        <p:nvSpPr>
          <p:cNvPr id="3" name="Textplatzhalter 2">
            <a:extLst>
              <a:ext uri="{FF2B5EF4-FFF2-40B4-BE49-F238E27FC236}">
                <a16:creationId xmlns:a16="http://schemas.microsoft.com/office/drawing/2014/main" id="{10348958-32A8-40BB-9678-98765916E5CB}"/>
              </a:ext>
            </a:extLst>
          </p:cNvPr>
          <p:cNvSpPr>
            <a:spLocks noGrp="1"/>
          </p:cNvSpPr>
          <p:nvPr>
            <p:ph type="body" sz="quarter" idx="11"/>
          </p:nvPr>
        </p:nvSpPr>
        <p:spPr>
          <a:xfrm>
            <a:off x="982391" y="3381376"/>
            <a:ext cx="8108856" cy="9807573"/>
          </a:xfrm>
        </p:spPr>
        <p:txBody>
          <a:bodyPr>
            <a:normAutofit/>
          </a:bodyPr>
          <a:lstStyle>
            <a:lvl1pPr>
              <a:defRPr sz="4400" b="0">
                <a:latin typeface="Arial Nova Light" panose="020B0304020202020204" pitchFamily="34" charset="0"/>
                <a:ea typeface="Source Sans Pro" panose="020B0503030403020204" pitchFamily="34" charset="0"/>
              </a:defRPr>
            </a:lvl1pPr>
            <a:lvl2pPr>
              <a:defRPr sz="3600">
                <a:latin typeface="Arial Nova Light" panose="020B0304020202020204" pitchFamily="34" charset="0"/>
                <a:ea typeface="Source Sans Pro" panose="020B0503030403020204" pitchFamily="34" charset="0"/>
              </a:defRPr>
            </a:lvl2pPr>
            <a:lvl3pPr>
              <a:defRPr sz="3200">
                <a:latin typeface="Arial Nova Light" panose="020B0304020202020204" pitchFamily="34" charset="0"/>
                <a:ea typeface="Source Sans Pro" panose="020B0503030403020204" pitchFamily="34" charset="0"/>
              </a:defRPr>
            </a:lvl3pPr>
            <a:lvl4pPr>
              <a:defRPr sz="2800">
                <a:latin typeface="Arial Nova Light" panose="020B0304020202020204" pitchFamily="34" charset="0"/>
                <a:ea typeface="Source Sans Pro" panose="020B0503030403020204" pitchFamily="34" charset="0"/>
              </a:defRPr>
            </a:lvl4pPr>
            <a:lvl5pPr>
              <a:defRPr sz="2800">
                <a:latin typeface="Arial Nova Light" panose="020B0304020202020204" pitchFamily="34" charset="0"/>
                <a:ea typeface="Source Sans Pro" panose="020B0503030403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itel 6">
            <a:extLst>
              <a:ext uri="{FF2B5EF4-FFF2-40B4-BE49-F238E27FC236}">
                <a16:creationId xmlns:a16="http://schemas.microsoft.com/office/drawing/2014/main" id="{F8388970-A602-4B6F-9A57-F6CB69831D13}"/>
              </a:ext>
            </a:extLst>
          </p:cNvPr>
          <p:cNvSpPr>
            <a:spLocks noGrp="1"/>
          </p:cNvSpPr>
          <p:nvPr>
            <p:ph type="title"/>
          </p:nvPr>
        </p:nvSpPr>
        <p:spPr>
          <a:xfrm>
            <a:off x="982390" y="730251"/>
            <a:ext cx="8108856" cy="2651126"/>
          </a:xfrm>
        </p:spPr>
        <p:txBody>
          <a:bodyPr>
            <a:normAutofit/>
          </a:bodyPr>
          <a:lstStyle>
            <a:lvl1pPr>
              <a:defRPr sz="5400">
                <a:latin typeface="Arial Nova Light" panose="020B0304020202020204" pitchFamily="34" charset="0"/>
              </a:defRPr>
            </a:lvl1pPr>
          </a:lstStyle>
          <a:p>
            <a:r>
              <a:rPr lang="de-DE" dirty="0"/>
              <a:t>Mastertitelformat bearbeiten</a:t>
            </a:r>
          </a:p>
        </p:txBody>
      </p:sp>
      <p:sp>
        <p:nvSpPr>
          <p:cNvPr id="6" name="Textplatzhalter 3">
            <a:extLst>
              <a:ext uri="{FF2B5EF4-FFF2-40B4-BE49-F238E27FC236}">
                <a16:creationId xmlns:a16="http://schemas.microsoft.com/office/drawing/2014/main" id="{97B45C1F-95C5-47D7-A15D-9BFE31A5B367}"/>
              </a:ext>
            </a:extLst>
          </p:cNvPr>
          <p:cNvSpPr>
            <a:spLocks noGrp="1"/>
          </p:cNvSpPr>
          <p:nvPr>
            <p:ph type="body" sz="quarter" idx="12" hasCustomPrompt="1"/>
          </p:nvPr>
        </p:nvSpPr>
        <p:spPr>
          <a:xfrm>
            <a:off x="0" y="11534775"/>
            <a:ext cx="14681200" cy="2181225"/>
          </a:xfrm>
        </p:spPr>
        <p:txBody>
          <a:bodyPr anchor="b">
            <a:normAutofit/>
          </a:bodyPr>
          <a:lstStyle>
            <a:lvl1pPr marL="0" indent="0">
              <a:buNone/>
              <a:defRPr sz="1200"/>
            </a:lvl1pPr>
          </a:lstStyle>
          <a:p>
            <a:pPr lvl="0"/>
            <a:r>
              <a:rPr lang="de-DE" dirty="0"/>
              <a:t>Quellen</a:t>
            </a:r>
          </a:p>
        </p:txBody>
      </p:sp>
    </p:spTree>
    <p:extLst>
      <p:ext uri="{BB962C8B-B14F-4D97-AF65-F5344CB8AC3E}">
        <p14:creationId xmlns:p14="http://schemas.microsoft.com/office/powerpoint/2010/main" val="304768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Master-Placeholder">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F8388970-A602-4B6F-9A57-F6CB69831D13}"/>
              </a:ext>
            </a:extLst>
          </p:cNvPr>
          <p:cNvSpPr>
            <a:spLocks noGrp="1"/>
          </p:cNvSpPr>
          <p:nvPr>
            <p:ph type="title"/>
          </p:nvPr>
        </p:nvSpPr>
        <p:spPr>
          <a:xfrm>
            <a:off x="982389" y="730251"/>
            <a:ext cx="22412869" cy="2651126"/>
          </a:xfrm>
        </p:spPr>
        <p:txBody>
          <a:bodyPr>
            <a:normAutofit/>
          </a:bodyPr>
          <a:lstStyle>
            <a:lvl1pPr>
              <a:defRPr sz="5400">
                <a:latin typeface="Arial Nova Light" panose="020B0304020202020204" pitchFamily="34" charset="0"/>
              </a:defRPr>
            </a:lvl1pPr>
          </a:lstStyle>
          <a:p>
            <a:r>
              <a:rPr lang="de-DE" dirty="0"/>
              <a:t>Mastertitelformat bearbeiten</a:t>
            </a:r>
          </a:p>
        </p:txBody>
      </p:sp>
      <p:sp>
        <p:nvSpPr>
          <p:cNvPr id="6" name="Textplatzhalter 3">
            <a:extLst>
              <a:ext uri="{FF2B5EF4-FFF2-40B4-BE49-F238E27FC236}">
                <a16:creationId xmlns:a16="http://schemas.microsoft.com/office/drawing/2014/main" id="{97B45C1F-95C5-47D7-A15D-9BFE31A5B367}"/>
              </a:ext>
            </a:extLst>
          </p:cNvPr>
          <p:cNvSpPr>
            <a:spLocks noGrp="1"/>
          </p:cNvSpPr>
          <p:nvPr>
            <p:ph type="body" sz="quarter" idx="12" hasCustomPrompt="1"/>
          </p:nvPr>
        </p:nvSpPr>
        <p:spPr>
          <a:xfrm>
            <a:off x="0" y="11534775"/>
            <a:ext cx="24377650" cy="2181225"/>
          </a:xfrm>
        </p:spPr>
        <p:txBody>
          <a:bodyPr anchor="b">
            <a:normAutofit/>
          </a:bodyPr>
          <a:lstStyle>
            <a:lvl1pPr marL="0" indent="0">
              <a:buNone/>
              <a:defRPr sz="1200"/>
            </a:lvl1pPr>
          </a:lstStyle>
          <a:p>
            <a:pPr lvl="0"/>
            <a:r>
              <a:rPr lang="de-DE" dirty="0"/>
              <a:t>Quellen</a:t>
            </a:r>
          </a:p>
        </p:txBody>
      </p:sp>
    </p:spTree>
    <p:extLst>
      <p:ext uri="{BB962C8B-B14F-4D97-AF65-F5344CB8AC3E}">
        <p14:creationId xmlns:p14="http://schemas.microsoft.com/office/powerpoint/2010/main" val="667936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9319845"/>
            <a:ext cx="24377650" cy="4392003"/>
          </a:xfrm>
          <a:solidFill>
            <a:srgbClr val="1E1E1E"/>
          </a:solidFill>
        </p:spPr>
        <p:txBody>
          <a:bodyPr>
            <a:normAutofit/>
          </a:bodyPr>
          <a:lstStyle>
            <a:lvl1pPr>
              <a:defRPr sz="2400"/>
            </a:lvl1pPr>
          </a:lstStyle>
          <a:p>
            <a:r>
              <a:rPr lang="de-DE"/>
              <a:t>Bild durch Klicken auf Symbol hinzufügen</a:t>
            </a:r>
            <a:endParaRPr lang="en-US"/>
          </a:p>
        </p:txBody>
      </p:sp>
      <p:sp>
        <p:nvSpPr>
          <p:cNvPr id="3" name="Textplatzhalter 2">
            <a:extLst>
              <a:ext uri="{FF2B5EF4-FFF2-40B4-BE49-F238E27FC236}">
                <a16:creationId xmlns:a16="http://schemas.microsoft.com/office/drawing/2014/main" id="{10348958-32A8-40BB-9678-98765916E5CB}"/>
              </a:ext>
            </a:extLst>
          </p:cNvPr>
          <p:cNvSpPr>
            <a:spLocks noGrp="1"/>
          </p:cNvSpPr>
          <p:nvPr>
            <p:ph type="body" sz="quarter" idx="11"/>
          </p:nvPr>
        </p:nvSpPr>
        <p:spPr>
          <a:xfrm>
            <a:off x="982390" y="1002323"/>
            <a:ext cx="22412870" cy="7162070"/>
          </a:xfrm>
        </p:spPr>
        <p:txBody>
          <a:bodyPr anchor="ctr">
            <a:normAutofit/>
          </a:bodyPr>
          <a:lstStyle>
            <a:lvl1pPr marL="0" indent="0" algn="ctr">
              <a:buNone/>
              <a:defRPr sz="4800" b="0">
                <a:latin typeface="Arial Nova Light" panose="020B0304020202020204" pitchFamily="34" charset="0"/>
                <a:ea typeface="Source Sans Pro" panose="020B0503030403020204" pitchFamily="34" charset="0"/>
              </a:defRPr>
            </a:lvl1pPr>
            <a:lvl2pPr marL="914171" indent="0" algn="ctr">
              <a:buNone/>
              <a:defRPr sz="4400">
                <a:latin typeface="Arial Nova Light" panose="020B0304020202020204" pitchFamily="34" charset="0"/>
                <a:ea typeface="Source Sans Pro" panose="020B0503030403020204" pitchFamily="34" charset="0"/>
              </a:defRPr>
            </a:lvl2pPr>
            <a:lvl3pPr marL="1828343" indent="0" algn="ctr">
              <a:buNone/>
              <a:defRPr sz="3600">
                <a:latin typeface="Arial Nova Light" panose="020B0304020202020204" pitchFamily="34" charset="0"/>
                <a:ea typeface="Source Sans Pro" panose="020B0503030403020204" pitchFamily="34" charset="0"/>
              </a:defRPr>
            </a:lvl3pPr>
            <a:lvl4pPr marL="2742514" indent="0" algn="ctr">
              <a:buNone/>
              <a:defRPr sz="3200">
                <a:latin typeface="Arial Nova Light" panose="020B0304020202020204" pitchFamily="34" charset="0"/>
                <a:ea typeface="Source Sans Pro" panose="020B0503030403020204" pitchFamily="34" charset="0"/>
              </a:defRPr>
            </a:lvl4pPr>
            <a:lvl5pPr marL="3656685" indent="0" algn="ctr">
              <a:buNone/>
              <a:defRPr sz="3200">
                <a:latin typeface="Arial Nova Light" panose="020B0304020202020204" pitchFamily="34" charset="0"/>
                <a:ea typeface="Source Sans Pro" panose="020B0503030403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E03D2E6C-3489-44F7-A04C-191AC37E1297}"/>
              </a:ext>
            </a:extLst>
          </p:cNvPr>
          <p:cNvSpPr>
            <a:spLocks noGrp="1"/>
          </p:cNvSpPr>
          <p:nvPr>
            <p:ph type="body" sz="quarter" idx="12" hasCustomPrompt="1"/>
          </p:nvPr>
        </p:nvSpPr>
        <p:spPr>
          <a:xfrm>
            <a:off x="0" y="11534775"/>
            <a:ext cx="14681200" cy="2181225"/>
          </a:xfrm>
        </p:spPr>
        <p:txBody>
          <a:bodyPr anchor="b">
            <a:normAutofit/>
          </a:bodyPr>
          <a:lstStyle>
            <a:lvl1pPr marL="0" indent="0">
              <a:buNone/>
              <a:defRPr sz="1200"/>
            </a:lvl1pPr>
          </a:lstStyle>
          <a:p>
            <a:pPr lvl="0"/>
            <a:r>
              <a:rPr lang="de-DE" dirty="0"/>
              <a:t>Quellen</a:t>
            </a:r>
          </a:p>
        </p:txBody>
      </p:sp>
    </p:spTree>
    <p:extLst>
      <p:ext uri="{BB962C8B-B14F-4D97-AF65-F5344CB8AC3E}">
        <p14:creationId xmlns:p14="http://schemas.microsoft.com/office/powerpoint/2010/main" val="718051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25992" y="8813801"/>
            <a:ext cx="20721003" cy="2724150"/>
          </a:xfrm>
        </p:spPr>
        <p:txBody>
          <a:bodyPr anchor="t"/>
          <a:lstStyle>
            <a:lvl1pPr algn="l">
              <a:defRPr sz="8000" b="1" cap="all">
                <a:latin typeface="Arial Nova Light" panose="020B0304020202020204" pitchFamily="34" charset="0"/>
              </a:defRPr>
            </a:lvl1pPr>
          </a:lstStyle>
          <a:p>
            <a:r>
              <a:rPr lang="de-DE"/>
              <a:t>Titelmasterformat durch Klicken bearbeiten</a:t>
            </a:r>
          </a:p>
        </p:txBody>
      </p:sp>
      <p:sp>
        <p:nvSpPr>
          <p:cNvPr id="3" name="Textplatzhalter 2"/>
          <p:cNvSpPr>
            <a:spLocks noGrp="1"/>
          </p:cNvSpPr>
          <p:nvPr>
            <p:ph type="body" idx="1"/>
          </p:nvPr>
        </p:nvSpPr>
        <p:spPr>
          <a:xfrm>
            <a:off x="1925992" y="5813427"/>
            <a:ext cx="20721003" cy="3000374"/>
          </a:xfrm>
        </p:spPr>
        <p:txBody>
          <a:bodyPr anchor="b"/>
          <a:lstStyle>
            <a:lvl1pPr marL="0" indent="0">
              <a:buNone/>
              <a:defRPr sz="4000">
                <a:latin typeface="Arial Nova Light" panose="020B0304020202020204" pitchFamily="34" charset="0"/>
              </a:defRPr>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a:r>
              <a:rPr lang="de-DE"/>
              <a:t>Textmasterformat bearbeiten</a:t>
            </a:r>
          </a:p>
        </p:txBody>
      </p:sp>
    </p:spTree>
    <p:extLst>
      <p:ext uri="{BB962C8B-B14F-4D97-AF65-F5344CB8AC3E}">
        <p14:creationId xmlns:p14="http://schemas.microsoft.com/office/powerpoint/2010/main" val="1651799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19643" y="912814"/>
            <a:ext cx="21939885" cy="2286000"/>
          </a:xfrm>
        </p:spPr>
        <p:txBody>
          <a:bodyPr/>
          <a:lstStyle>
            <a:lvl1pPr>
              <a:defRPr>
                <a:latin typeface="Arial Nova Light" panose="020B0304020202020204" pitchFamily="34" charset="0"/>
              </a:defRPr>
            </a:lvl1pPr>
          </a:lstStyle>
          <a:p>
            <a:r>
              <a:rPr lang="de-DE" dirty="0"/>
              <a:t>Titelmasterformat durch Klicken bearbeiten</a:t>
            </a:r>
          </a:p>
        </p:txBody>
      </p:sp>
      <p:sp>
        <p:nvSpPr>
          <p:cNvPr id="3" name="Textplatzhalter 2"/>
          <p:cNvSpPr>
            <a:spLocks noGrp="1"/>
          </p:cNvSpPr>
          <p:nvPr>
            <p:ph type="body" idx="1"/>
          </p:nvPr>
        </p:nvSpPr>
        <p:spPr>
          <a:xfrm>
            <a:off x="1218883" y="3070226"/>
            <a:ext cx="10770703" cy="1279524"/>
          </a:xfrm>
        </p:spPr>
        <p:txBody>
          <a:bodyPr anchor="b"/>
          <a:lstStyle>
            <a:lvl1pPr marL="0" indent="0">
              <a:buNone/>
              <a:defRPr sz="4800" b="1">
                <a:latin typeface="Arial Nova Light" panose="020B0304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de-DE"/>
              <a:t>Textmasterformat bearbeiten</a:t>
            </a:r>
          </a:p>
        </p:txBody>
      </p:sp>
      <p:sp>
        <p:nvSpPr>
          <p:cNvPr id="4" name="Inhaltsplatzhalter 3"/>
          <p:cNvSpPr>
            <a:spLocks noGrp="1"/>
          </p:cNvSpPr>
          <p:nvPr>
            <p:ph sz="half" idx="2"/>
          </p:nvPr>
        </p:nvSpPr>
        <p:spPr>
          <a:xfrm>
            <a:off x="1218883" y="4349750"/>
            <a:ext cx="10770703" cy="7902576"/>
          </a:xfrm>
        </p:spPr>
        <p:txBody>
          <a:bodyPr/>
          <a:lstStyle>
            <a:lvl1pPr>
              <a:defRPr sz="4800">
                <a:latin typeface="Arial Nova Light" panose="020B0304020202020204" pitchFamily="34" charset="0"/>
              </a:defRPr>
            </a:lvl1pPr>
            <a:lvl2pPr>
              <a:defRPr sz="4000">
                <a:latin typeface="Arial Nova Light" panose="020B0304020202020204" pitchFamily="34" charset="0"/>
              </a:defRPr>
            </a:lvl2pPr>
            <a:lvl3pPr>
              <a:defRPr sz="3600">
                <a:latin typeface="Arial Nova Light" panose="020B0304020202020204" pitchFamily="34" charset="0"/>
              </a:defRPr>
            </a:lvl3pPr>
            <a:lvl4pPr>
              <a:defRPr sz="3200">
                <a:latin typeface="Arial Nova Light" panose="020B0304020202020204" pitchFamily="34" charset="0"/>
              </a:defRPr>
            </a:lvl4pPr>
            <a:lvl5pPr>
              <a:defRPr sz="3200">
                <a:latin typeface="Arial Nova Light" panose="020B0304020202020204" pitchFamily="34" charset="0"/>
              </a:defRPr>
            </a:lvl5pPr>
            <a:lvl6pPr>
              <a:defRPr sz="3200"/>
            </a:lvl6pPr>
            <a:lvl7pPr>
              <a:defRPr sz="3200"/>
            </a:lvl7pPr>
            <a:lvl8pPr>
              <a:defRPr sz="3200"/>
            </a:lvl8pPr>
            <a:lvl9pPr>
              <a:defRPr sz="32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2384160" y="3070226"/>
            <a:ext cx="10774609" cy="1279524"/>
          </a:xfrm>
        </p:spPr>
        <p:txBody>
          <a:bodyPr anchor="b"/>
          <a:lstStyle>
            <a:lvl1pPr marL="0" indent="0">
              <a:buNone/>
              <a:defRPr sz="4800" b="1">
                <a:latin typeface="Arial Nova Light" panose="020B0304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de-DE"/>
              <a:t>Textmasterformat bearbeiten</a:t>
            </a:r>
          </a:p>
        </p:txBody>
      </p:sp>
      <p:sp>
        <p:nvSpPr>
          <p:cNvPr id="6" name="Inhaltsplatzhalter 5"/>
          <p:cNvSpPr>
            <a:spLocks noGrp="1"/>
          </p:cNvSpPr>
          <p:nvPr>
            <p:ph sz="quarter" idx="4"/>
          </p:nvPr>
        </p:nvSpPr>
        <p:spPr>
          <a:xfrm>
            <a:off x="12384160" y="4349750"/>
            <a:ext cx="10774609" cy="7902576"/>
          </a:xfrm>
        </p:spPr>
        <p:txBody>
          <a:bodyPr/>
          <a:lstStyle>
            <a:lvl1pPr>
              <a:defRPr sz="4800">
                <a:latin typeface="Arial Nova Light" panose="020B0304020202020204" pitchFamily="34" charset="0"/>
              </a:defRPr>
            </a:lvl1pPr>
            <a:lvl2pPr>
              <a:defRPr sz="4000">
                <a:latin typeface="Arial Nova Light" panose="020B0304020202020204" pitchFamily="34" charset="0"/>
              </a:defRPr>
            </a:lvl2pPr>
            <a:lvl3pPr>
              <a:defRPr sz="3600">
                <a:latin typeface="Arial Nova Light" panose="020B0304020202020204" pitchFamily="34" charset="0"/>
              </a:defRPr>
            </a:lvl3pPr>
            <a:lvl4pPr>
              <a:defRPr sz="3200">
                <a:latin typeface="Arial Nova Light" panose="020B0304020202020204" pitchFamily="34" charset="0"/>
              </a:defRPr>
            </a:lvl4pPr>
            <a:lvl5pPr>
              <a:defRPr sz="3200">
                <a:latin typeface="Arial Nova Light" panose="020B0304020202020204" pitchFamily="34" charset="0"/>
              </a:defRPr>
            </a:lvl5pPr>
            <a:lvl6pPr>
              <a:defRPr sz="3200"/>
            </a:lvl6pPr>
            <a:lvl7pPr>
              <a:defRPr sz="3200"/>
            </a:lvl7pPr>
            <a:lvl8pPr>
              <a:defRPr sz="3200"/>
            </a:lvl8pPr>
            <a:lvl9pPr>
              <a:defRPr sz="32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9709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134790" y="882651"/>
            <a:ext cx="22412870" cy="2651126"/>
          </a:xfrm>
        </p:spPr>
        <p:txBody>
          <a:bodyPr/>
          <a:lstStyle>
            <a:lvl1pPr>
              <a:defRPr>
                <a:latin typeface="Arial Nova Light" panose="020B0304020202020204" pitchFamily="34" charset="0"/>
              </a:defRPr>
            </a:lvl1pPr>
          </a:lstStyle>
          <a:p>
            <a:r>
              <a:rPr lang="de-DE"/>
              <a:t>Titelmasterformat durch Klicken bearbeiten</a:t>
            </a:r>
          </a:p>
        </p:txBody>
      </p:sp>
      <p:sp>
        <p:nvSpPr>
          <p:cNvPr id="3" name="Inhaltsplatzhalter 2"/>
          <p:cNvSpPr>
            <a:spLocks noGrp="1"/>
          </p:cNvSpPr>
          <p:nvPr>
            <p:ph idx="1"/>
          </p:nvPr>
        </p:nvSpPr>
        <p:spPr/>
        <p:txBody>
          <a:bodyPr/>
          <a:lstStyle>
            <a:lvl1pPr>
              <a:defRPr>
                <a:latin typeface="Arial Nova Light" panose="020B0304020202020204" pitchFamily="34" charset="0"/>
              </a:defRPr>
            </a:lvl1pPr>
            <a:lvl2pPr>
              <a:defRPr>
                <a:latin typeface="Arial Nova Light" panose="020B0304020202020204" pitchFamily="34" charset="0"/>
              </a:defRPr>
            </a:lvl2pPr>
            <a:lvl3pPr>
              <a:defRPr>
                <a:latin typeface="Arial Nova Light" panose="020B0304020202020204" pitchFamily="34" charset="0"/>
              </a:defRPr>
            </a:lvl3pPr>
            <a:lvl4pPr>
              <a:defRPr>
                <a:latin typeface="Arial Nova Light" panose="020B0304020202020204" pitchFamily="34" charset="0"/>
              </a:defRPr>
            </a:lvl4pPr>
            <a:lvl5pPr>
              <a:defRPr>
                <a:latin typeface="Arial Nova Light" panose="020B0304020202020204" pitchFamily="34"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53330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2390" y="730251"/>
            <a:ext cx="22412870" cy="265112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390" y="3651250"/>
            <a:ext cx="22412870" cy="8702676"/>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b="0" i="0">
                <a:solidFill>
                  <a:schemeClr val="tx1">
                    <a:tint val="75000"/>
                  </a:schemeClr>
                </a:solidFill>
                <a:latin typeface="Source Sans Pro Regular" charset="0"/>
              </a:defRPr>
            </a:lvl1pPr>
          </a:lstStyle>
          <a:p>
            <a:endParaRPr lang="en-US" dirty="0"/>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4034" r:id="rId1"/>
    <p:sldLayoutId id="2147484016" r:id="rId2"/>
    <p:sldLayoutId id="2147484051" r:id="rId3"/>
    <p:sldLayoutId id="2147484059" r:id="rId4"/>
    <p:sldLayoutId id="2147484064" r:id="rId5"/>
    <p:sldLayoutId id="2147484063" r:id="rId6"/>
    <p:sldLayoutId id="2147484057" r:id="rId7"/>
    <p:sldLayoutId id="2147484061" r:id="rId8"/>
    <p:sldLayoutId id="2147484062" r:id="rId9"/>
  </p:sldLayoutIdLst>
  <p:hf hdr="0" ftr="0" dt="0"/>
  <p:txStyles>
    <p:titleStyle>
      <a:lvl1pPr algn="l" defTabSz="1828343" rtl="0" eaLnBrk="1" latinLnBrk="0" hangingPunct="1">
        <a:lnSpc>
          <a:spcPct val="90000"/>
        </a:lnSpc>
        <a:spcBef>
          <a:spcPct val="0"/>
        </a:spcBef>
        <a:buNone/>
        <a:defRPr sz="5400" b="0" i="0" kern="1200">
          <a:solidFill>
            <a:schemeClr val="tx1"/>
          </a:solidFill>
          <a:latin typeface="Arial Nova Light" panose="020B0304020202020204" pitchFamily="34" charset="0"/>
          <a:ea typeface="Arial Nova Light" panose="020B0304020202020204" pitchFamily="34" charset="0"/>
          <a:cs typeface="Arial Nova Light" panose="020B0304020202020204" pitchFamily="34" charset="0"/>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4400" b="0" i="0" kern="1200">
          <a:solidFill>
            <a:schemeClr val="tx1"/>
          </a:solidFill>
          <a:latin typeface="Arial Nova Light" panose="020B0304020202020204" pitchFamily="34" charset="0"/>
          <a:ea typeface="Arial Nova Light" panose="020B0304020202020204" pitchFamily="34" charset="0"/>
          <a:cs typeface="Arial Nova Light" panose="020B0304020202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3200" b="0" i="0" kern="1200">
          <a:solidFill>
            <a:schemeClr val="tx1"/>
          </a:solidFill>
          <a:latin typeface="Arial Nova Light" panose="020B0304020202020204" pitchFamily="34" charset="0"/>
          <a:ea typeface="Arial Nova Light" panose="020B0304020202020204" pitchFamily="34" charset="0"/>
          <a:cs typeface="Arial Nova Light" panose="020B0304020202020204" pitchFamily="34"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ova Light" panose="020B0304020202020204" pitchFamily="34" charset="0"/>
          <a:ea typeface="Arial Nova Light" panose="020B0304020202020204" pitchFamily="34" charset="0"/>
          <a:cs typeface="Arial Nova Light" panose="020B0304020202020204" pitchFamily="34"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2400" b="0" i="0" kern="1200">
          <a:solidFill>
            <a:schemeClr val="tx1"/>
          </a:solidFill>
          <a:latin typeface="Arial Nova Light" panose="020B0304020202020204" pitchFamily="34" charset="0"/>
          <a:ea typeface="Arial Nova Light" panose="020B0304020202020204" pitchFamily="34" charset="0"/>
          <a:cs typeface="Arial Nova Light" panose="020B030402020202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2400" b="0" i="0" kern="1200">
          <a:solidFill>
            <a:schemeClr val="tx1"/>
          </a:solidFill>
          <a:latin typeface="Arial Nova Light" panose="020B0304020202020204" pitchFamily="34" charset="0"/>
          <a:ea typeface="Arial Nova Light" panose="020B0304020202020204" pitchFamily="34" charset="0"/>
          <a:cs typeface="Arial Nova Light" panose="020B03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de-de/foto/einfarbig-minute-monochrom-schwarz-und-weiss-707676/"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de-de/foto/einfarbig-minute-monochrom-schwarz-und-weiss-707676/"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pexels.com/de-de/foto/ausbildung-bildung-hand-lernen-249360/"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8.png"/><Relationship Id="rId7" Type="http://schemas.openxmlformats.org/officeDocument/2006/relationships/hyperlink" Target="https://developer.mozilla.org/en-US/docs/Web/SVG/Element"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29.svg"/></Relationships>
</file>

<file path=ppt/slides/_rels/slide12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1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29.svg"/><Relationship Id="rId4" Type="http://schemas.openxmlformats.org/officeDocument/2006/relationships/image" Target="../media/image13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hyperlink" Target="https://www.pexels.com/de-de/foto/kunst-graffiti-mauer-wand-3758105/" TargetMode="External"/><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39.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37.xml.rels><?xml version="1.0" encoding="UTF-8" standalone="yes"?>
<Relationships xmlns="http://schemas.openxmlformats.org/package/2006/relationships"><Relationship Id="rId3" Type="http://schemas.openxmlformats.org/officeDocument/2006/relationships/hyperlink" Target="https://www.pexels.com/de-de/foto/arbeit-arbeiten-arbeitsplatz-ausbildung-7368/"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hyperlink" Target="https://fivethirtyeight.com/wp-content/uploads/2015/11/barry-jester-cassleman-universities-1.png?w=57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hyperlink" Target="https://chance.amstat.org/2014/04/james-bond/"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fivethirtyeight.com/wp-content/uploads/2015/11/barry-jester-cassleman-universities-1.png?w=575"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de-de/foto/laptop-buro-internet-technologie-177598/"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hyperlink" Target="https://www.pexels.com/de-de/foto/altes-testament-bibel-buch-christentum-229487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pexels.com/de-de/foto/arbeiten-bildschirm-computer-daten-1342460/"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hyperlink" Target="https://www.pexels.com/de-de/foto/berechnen-berechnend-berechnung-bildschirm-220301/"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hyperlink" Target="https://www.pexels.com/de-de/foto/stift-schwarz-arbeit-berechnung-53621/"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9.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www.pexels.com/de-de/foto/architektur-aufgegeben-dreckig-drinnen-976853/"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www.pexels.com/de-de/foto/arbeiten-arbeitsplatz-bildschirm-daten-669610/"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www.pexels.com/de-de/foto/gesicht-gruselig-gucken-komisch-2341881/"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de-de/foto/blume-saat-farben-spielzeug-434163/"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www.npr.org/sections/money/2015/02/11/384988128/the-fall-and-rise-of-u-s-inequality-in-2-graphs?t=1580711902514"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66.xml.rels><?xml version="1.0" encoding="UTF-8" standalone="yes"?>
<Relationships xmlns="http://schemas.openxmlformats.org/package/2006/relationships"><Relationship Id="rId3" Type="http://schemas.openxmlformats.org/officeDocument/2006/relationships/hyperlink" Target="https://www.pexels.com/de-de/foto/betta-splendens-bewegung-bunt-farbe-325045/"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upload.wikimedia.org/wikipedia/commons/1/18/Spider_Chart2.jpg"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6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upload.wikimedia.org/wikipedia/commons/5/5f/Hobbs_Pearson_Trials_Using_the_WebGL_Polar_chart.jpg" TargetMode="External"/><Relationship Id="rId7"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hyperlink" Target="https://en.wikipedia.org/wiki/Histogram#/media/File:Histogram_of_arrivals_per_minute.svg" TargetMode="External"/><Relationship Id="rId4" Type="http://schemas.openxmlformats.org/officeDocument/2006/relationships/hyperlink" Target="https://upload.wikimedia.org/wikipedia/commons/0/0f/Oldfaithful3.png" TargetMode="External"/><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YpwsdRKt8Q"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hyperlink" Target="https://www.youtube.com/watch?v=0rb9CfOvojk" TargetMode="External"/></Relationships>
</file>

<file path=ppt/slides/_rels/slide70.xml.rels><?xml version="1.0" encoding="UTF-8" standalone="yes"?>
<Relationships xmlns="http://schemas.openxmlformats.org/package/2006/relationships"><Relationship Id="rId8" Type="http://schemas.openxmlformats.org/officeDocument/2006/relationships/hyperlink" Target="https://www.ted.com/talks/hans_rosling_the_best_stats_you_ve_ever_seen" TargetMode="External"/><Relationship Id="rId3" Type="http://schemas.openxmlformats.org/officeDocument/2006/relationships/hyperlink" Target="https://www.researchgate.net/figure/Chord-diagram-displaying-the-network-of-selected-12-co-occurring-specialists-in_fig3_310836279" TargetMode="External"/><Relationship Id="rId7"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hyperlink" Target="https://en.m.wikipedia.org/wiki/File:Sankey_Diagram_-_Income_Statement.jpg"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upload.wikimedia.org/wikipedia/commons/9/96/Waterfall-chart.jp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hyperlink" Target="https://de.wikipedia.org/wiki/Datei:CO2_emission_pie_chart.sv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multimedia.journalism.berkeley.edu/wp-content/uploads/Screen-Shot-2016-08-11-at-1.34.23-PM.png"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hyperlink" Target="https://www.pexels.com/de-de/foto/busse-hongkong-innenstadt-langzeitbelichtung-1738991/"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29.svg"/><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pexels.com/de-de/foto/barista-brauen-brauerei-brote-2878712/"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85.xml.rels><?xml version="1.0" encoding="UTF-8" standalone="yes"?>
<Relationships xmlns="http://schemas.openxmlformats.org/package/2006/relationships"><Relationship Id="rId3" Type="http://schemas.openxmlformats.org/officeDocument/2006/relationships/hyperlink" Target="https://www.6sqft.com/amazing-maps-explore-the-citys-592130-street-trees-by-species/"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hyperlink" Target="https://i1.wp.com/flowingdata.com/wp-content/uploads/2014/09/How-Nations-Fare-in-PhDs-by-Sex.png?resize=960%2C644&amp;ssl=1"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hyperlink" Target="https://www.pexels.com/de-de/foto/baden-baume-blau-draussen-1726310/"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88.xml.rels><?xml version="1.0" encoding="UTF-8" standalone="yes"?>
<Relationships xmlns="http://schemas.openxmlformats.org/package/2006/relationships"><Relationship Id="rId3" Type="http://schemas.openxmlformats.org/officeDocument/2006/relationships/hyperlink" Target="https://www.ons.gov.uk/peoplepopulationandcommunity/birthsdeathsandmarriages/livebirths/bulletins/babynamesenglandandwales/2018"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hyperlink" Target="https://www.pexels.com/de-de/foto/kunst-kreativ-graffiti-new-york-3053859/"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guns.periscopic.com/?year=2013"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hyperlink" Target="https://www.pexels.com/de-de/foto/abbildung-abstrakt-architektur-aufnahme-von-unten-1005644/"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88.jpe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7" Type="http://schemas.microsoft.com/office/2007/relationships/hdphoto" Target="../media/hdphoto2.wdp"/><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93.png"/><Relationship Id="rId5" Type="http://schemas.microsoft.com/office/2007/relationships/hdphoto" Target="../media/hdphoto1.wdp"/><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interaktiv.morgenpost.de/zugezogene-in-berlin/#11/52.5000/13.3200"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rtingthebeatles.net/#songstructure"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EA5828D-5926-46A4-89B3-5FC36D2B5EEA}"/>
              </a:ext>
            </a:extLst>
          </p:cNvPr>
          <p:cNvSpPr>
            <a:spLocks noGrp="1"/>
          </p:cNvSpPr>
          <p:nvPr>
            <p:ph type="pic" sz="quarter" idx="22"/>
          </p:nvPr>
        </p:nvSpPr>
        <p:spPr/>
      </p:sp>
    </p:spTree>
    <p:extLst>
      <p:ext uri="{BB962C8B-B14F-4D97-AF65-F5344CB8AC3E}">
        <p14:creationId xmlns:p14="http://schemas.microsoft.com/office/powerpoint/2010/main" val="2634874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Inhaltsplatzhalter 2">
            <a:extLst>
              <a:ext uri="{FF2B5EF4-FFF2-40B4-BE49-F238E27FC236}">
                <a16:creationId xmlns:a16="http://schemas.microsoft.com/office/drawing/2014/main" id="{23CA7D46-432C-40D8-AC25-0FEA21821999}"/>
              </a:ext>
            </a:extLst>
          </p:cNvPr>
          <p:cNvSpPr>
            <a:spLocks noGrp="1" noChangeArrowheads="1"/>
          </p:cNvSpPr>
          <p:nvPr>
            <p:ph type="body" sz="quarter" idx="11"/>
          </p:nvPr>
        </p:nvSpPr>
        <p:spPr/>
        <p:txBody>
          <a:bodyPr/>
          <a:lstStyle/>
          <a:p>
            <a:r>
              <a:rPr lang="de-DE" altLang="de-DE" dirty="0"/>
              <a:t>30 Unterrichtseinheiten in 7 Blöcken</a:t>
            </a:r>
          </a:p>
          <a:p>
            <a:r>
              <a:rPr lang="de-DE" altLang="de-DE" dirty="0"/>
              <a:t>15 Minuten Pause nach jeweils 60 Minuten </a:t>
            </a:r>
          </a:p>
          <a:p>
            <a:r>
              <a:rPr lang="de-DE" altLang="de-DE" dirty="0"/>
              <a:t>Viele Übungen</a:t>
            </a:r>
          </a:p>
          <a:p>
            <a:r>
              <a:rPr lang="de-DE" altLang="de-DE" dirty="0"/>
              <a:t>Keine Klausur</a:t>
            </a:r>
          </a:p>
          <a:p>
            <a:r>
              <a:rPr lang="de-DE" altLang="de-DE" dirty="0"/>
              <a:t>Abgabe</a:t>
            </a:r>
          </a:p>
        </p:txBody>
      </p:sp>
      <p:sp>
        <p:nvSpPr>
          <p:cNvPr id="16386" name="Titel 1">
            <a:extLst>
              <a:ext uri="{FF2B5EF4-FFF2-40B4-BE49-F238E27FC236}">
                <a16:creationId xmlns:a16="http://schemas.microsoft.com/office/drawing/2014/main" id="{7241FEF2-23F0-4B7E-AB35-4094643974AF}"/>
              </a:ext>
            </a:extLst>
          </p:cNvPr>
          <p:cNvSpPr>
            <a:spLocks noGrp="1" noChangeArrowheads="1"/>
          </p:cNvSpPr>
          <p:nvPr>
            <p:ph type="title"/>
          </p:nvPr>
        </p:nvSpPr>
        <p:spPr/>
        <p:txBody>
          <a:bodyPr/>
          <a:lstStyle/>
          <a:p>
            <a:r>
              <a:rPr lang="de-DE" altLang="de-DE"/>
              <a:t>Ablauf</a:t>
            </a:r>
          </a:p>
        </p:txBody>
      </p:sp>
      <p:sp>
        <p:nvSpPr>
          <p:cNvPr id="4" name="Textplatzhalter 3">
            <a:extLst>
              <a:ext uri="{FF2B5EF4-FFF2-40B4-BE49-F238E27FC236}">
                <a16:creationId xmlns:a16="http://schemas.microsoft.com/office/drawing/2014/main" id="{943F9843-AA98-45E9-823F-392822926D63}"/>
              </a:ext>
            </a:extLst>
          </p:cNvPr>
          <p:cNvSpPr>
            <a:spLocks noGrp="1"/>
          </p:cNvSpPr>
          <p:nvPr>
            <p:ph type="body" sz="quarter" idx="12"/>
          </p:nvPr>
        </p:nvSpPr>
        <p:spPr/>
        <p:txBody>
          <a:bodyPr/>
          <a:lstStyle/>
          <a:p>
            <a:r>
              <a:rPr lang="de-DE" dirty="0">
                <a:hlinkClick r:id="rId3"/>
              </a:rPr>
              <a:t>https://www.pexels.com/de-de/foto/einfarbig-minute-monochrom-schwarz-und-weiss-707676/</a:t>
            </a:r>
            <a:endParaRPr lang="de-DE" dirty="0"/>
          </a:p>
        </p:txBody>
      </p:sp>
      <p:sp>
        <p:nvSpPr>
          <p:cNvPr id="16389" name="Foliennummernplatzhalter 4">
            <a:extLst>
              <a:ext uri="{FF2B5EF4-FFF2-40B4-BE49-F238E27FC236}">
                <a16:creationId xmlns:a16="http://schemas.microsoft.com/office/drawing/2014/main" id="{B83A20C9-62F4-4A25-BA29-6E0E3D5902A7}"/>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F1D5396E-A96C-41F5-8FD2-5D6F56BB1C20}" type="slidenum">
              <a:rPr lang="de-DE" altLang="de-DE" smtClean="0"/>
              <a:pPr>
                <a:spcBef>
                  <a:spcPct val="0"/>
                </a:spcBef>
              </a:pPr>
              <a:t>10</a:t>
            </a:fld>
            <a:endParaRPr lang="de-DE" altLang="de-DE"/>
          </a:p>
        </p:txBody>
      </p:sp>
      <p:pic>
        <p:nvPicPr>
          <p:cNvPr id="10" name="Picture 2" descr="aufgabenliste, frühling, handgeschrieben">
            <a:extLst>
              <a:ext uri="{FF2B5EF4-FFF2-40B4-BE49-F238E27FC236}">
                <a16:creationId xmlns:a16="http://schemas.microsoft.com/office/drawing/2014/main" id="{C0CD6773-A374-443B-99CD-E496AD8A4860}"/>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26435" r="26435"/>
          <a:stretch/>
        </p:blipFill>
        <p:spPr bwMode="auto">
          <a:xfrm>
            <a:off x="14681200" y="0"/>
            <a:ext cx="969645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633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98FB8-874A-45A3-A1B5-9B59FBBAA1F5}"/>
              </a:ext>
            </a:extLst>
          </p:cNvPr>
          <p:cNvSpPr>
            <a:spLocks noGrp="1"/>
          </p:cNvSpPr>
          <p:nvPr>
            <p:ph type="title"/>
          </p:nvPr>
        </p:nvSpPr>
        <p:spPr/>
        <p:txBody>
          <a:bodyPr/>
          <a:lstStyle/>
          <a:p>
            <a:pPr>
              <a:defRPr/>
            </a:pPr>
            <a:r>
              <a:rPr lang="de-DE" dirty="0"/>
              <a:t>HTML</a:t>
            </a:r>
          </a:p>
        </p:txBody>
      </p:sp>
      <p:sp>
        <p:nvSpPr>
          <p:cNvPr id="14339" name="Textplatzhalter 2">
            <a:extLst>
              <a:ext uri="{FF2B5EF4-FFF2-40B4-BE49-F238E27FC236}">
                <a16:creationId xmlns:a16="http://schemas.microsoft.com/office/drawing/2014/main" id="{141332B6-D24E-4279-B4D4-CE26415F8159}"/>
              </a:ext>
            </a:extLst>
          </p:cNvPr>
          <p:cNvSpPr>
            <a:spLocks noGrp="1" noChangeArrowheads="1"/>
          </p:cNvSpPr>
          <p:nvPr>
            <p:ph type="body" idx="1"/>
          </p:nvPr>
        </p:nvSpPr>
        <p:spPr/>
        <p:txBody>
          <a:bodyPr/>
          <a:lstStyle/>
          <a:p>
            <a:r>
              <a:rPr lang="de-DE" altLang="de-DE"/>
              <a:t>Data Visualization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7D1AAD04-08A0-41EE-8C30-27F6F5990BD9}"/>
              </a:ext>
            </a:extLst>
          </p:cNvPr>
          <p:cNvSpPr>
            <a:spLocks noGrp="1"/>
          </p:cNvSpPr>
          <p:nvPr>
            <p:ph type="pic" sz="quarter" idx="10"/>
          </p:nvPr>
        </p:nvSpPr>
        <p:spPr>
          <a:solidFill>
            <a:srgbClr val="1E1E1E"/>
          </a:solidFill>
        </p:spPr>
      </p:sp>
      <p:sp>
        <p:nvSpPr>
          <p:cNvPr id="4" name="Textplatzhalter 3">
            <a:extLst>
              <a:ext uri="{FF2B5EF4-FFF2-40B4-BE49-F238E27FC236}">
                <a16:creationId xmlns:a16="http://schemas.microsoft.com/office/drawing/2014/main" id="{D9872038-FF6B-46F2-81FA-74F83291E94A}"/>
              </a:ext>
            </a:extLst>
          </p:cNvPr>
          <p:cNvSpPr>
            <a:spLocks noGrp="1"/>
          </p:cNvSpPr>
          <p:nvPr>
            <p:ph type="body" sz="quarter" idx="11"/>
          </p:nvPr>
        </p:nvSpPr>
        <p:spPr/>
        <p:txBody>
          <a:bodyPr>
            <a:normAutofit/>
          </a:bodyPr>
          <a:lstStyle/>
          <a:p>
            <a:r>
              <a:rPr lang="de-DE" dirty="0"/>
              <a:t>HTML = </a:t>
            </a:r>
            <a:r>
              <a:rPr lang="de-DE" dirty="0" err="1"/>
              <a:t>Hyper</a:t>
            </a:r>
            <a:r>
              <a:rPr lang="de-DE" dirty="0"/>
              <a:t> Text Markup Language</a:t>
            </a:r>
          </a:p>
          <a:p>
            <a:pPr lvl="1"/>
            <a:r>
              <a:rPr lang="de-DE" dirty="0"/>
              <a:t>HTML strukturiert ein Dokument semantisch</a:t>
            </a:r>
          </a:p>
          <a:p>
            <a:pPr lvl="1"/>
            <a:r>
              <a:rPr lang="de-DE" dirty="0"/>
              <a:t>Standards definiert durch W3C</a:t>
            </a:r>
          </a:p>
          <a:p>
            <a:pPr lvl="1"/>
            <a:r>
              <a:rPr lang="de-DE" dirty="0"/>
              <a:t>HTML ist Grundlage des WWW</a:t>
            </a:r>
          </a:p>
          <a:p>
            <a:r>
              <a:rPr lang="de-DE" dirty="0"/>
              <a:t>Wie funktioniert das?</a:t>
            </a:r>
          </a:p>
          <a:p>
            <a:pPr lvl="1"/>
            <a:r>
              <a:rPr lang="de-DE" dirty="0"/>
              <a:t>Gültige Markierungselemente (Tags) geben Struktur vor</a:t>
            </a:r>
          </a:p>
          <a:p>
            <a:pPr lvl="1"/>
            <a:r>
              <a:rPr lang="de-DE" dirty="0"/>
              <a:t>Webbrowser interpretieren die Tags entsprechend des Standards</a:t>
            </a:r>
          </a:p>
          <a:p>
            <a:pPr lvl="1"/>
            <a:r>
              <a:rPr lang="de-DE" dirty="0"/>
              <a:t>Darstellung der Elemente ist nicht Teil von HTML</a:t>
            </a:r>
          </a:p>
          <a:p>
            <a:r>
              <a:rPr lang="de-DE" dirty="0"/>
              <a:t>Syntax</a:t>
            </a:r>
          </a:p>
          <a:p>
            <a:pPr lvl="1"/>
            <a:r>
              <a:rPr lang="de-DE" dirty="0"/>
              <a:t>Tags treten in der Regel paarweise auf. Zu jedem öffnenden Elemente &lt;tag&gt; gibt es ein schließendes Element &lt;/tag&gt;</a:t>
            </a:r>
          </a:p>
        </p:txBody>
      </p:sp>
      <p:sp>
        <p:nvSpPr>
          <p:cNvPr id="6" name="Titel 5">
            <a:extLst>
              <a:ext uri="{FF2B5EF4-FFF2-40B4-BE49-F238E27FC236}">
                <a16:creationId xmlns:a16="http://schemas.microsoft.com/office/drawing/2014/main" id="{7C2EC50E-FF4F-4495-87AA-B61252481CB2}"/>
              </a:ext>
            </a:extLst>
          </p:cNvPr>
          <p:cNvSpPr>
            <a:spLocks noGrp="1"/>
          </p:cNvSpPr>
          <p:nvPr>
            <p:ph type="title"/>
          </p:nvPr>
        </p:nvSpPr>
        <p:spPr/>
        <p:txBody>
          <a:bodyPr/>
          <a:lstStyle/>
          <a:p>
            <a:r>
              <a:rPr lang="de-DE" dirty="0"/>
              <a:t>Wie funktioniert HTML?</a:t>
            </a:r>
          </a:p>
        </p:txBody>
      </p:sp>
      <p:pic>
        <p:nvPicPr>
          <p:cNvPr id="15" name="Grafik 14">
            <a:extLst>
              <a:ext uri="{FF2B5EF4-FFF2-40B4-BE49-F238E27FC236}">
                <a16:creationId xmlns:a16="http://schemas.microsoft.com/office/drawing/2014/main" id="{DE114DB5-E980-43D8-A852-5CD3FDC01E98}"/>
              </a:ext>
            </a:extLst>
          </p:cNvPr>
          <p:cNvPicPr>
            <a:picLocks noChangeAspect="1"/>
          </p:cNvPicPr>
          <p:nvPr/>
        </p:nvPicPr>
        <p:blipFill>
          <a:blip r:embed="rId2"/>
          <a:stretch>
            <a:fillRect/>
          </a:stretch>
        </p:blipFill>
        <p:spPr>
          <a:xfrm>
            <a:off x="15134874" y="10216737"/>
            <a:ext cx="8802645" cy="2426526"/>
          </a:xfrm>
          <a:prstGeom prst="rect">
            <a:avLst/>
          </a:prstGeom>
        </p:spPr>
      </p:pic>
    </p:spTree>
    <p:extLst>
      <p:ext uri="{BB962C8B-B14F-4D97-AF65-F5344CB8AC3E}">
        <p14:creationId xmlns:p14="http://schemas.microsoft.com/office/powerpoint/2010/main" val="3809834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7D1AAD04-08A0-41EE-8C30-27F6F5990BD9}"/>
              </a:ext>
            </a:extLst>
          </p:cNvPr>
          <p:cNvSpPr>
            <a:spLocks noGrp="1"/>
          </p:cNvSpPr>
          <p:nvPr>
            <p:ph type="pic" sz="quarter" idx="10"/>
          </p:nvPr>
        </p:nvSpPr>
        <p:spPr>
          <a:solidFill>
            <a:srgbClr val="1E1E1E"/>
          </a:solidFill>
        </p:spPr>
      </p:sp>
      <p:sp>
        <p:nvSpPr>
          <p:cNvPr id="4" name="Textplatzhalter 3">
            <a:extLst>
              <a:ext uri="{FF2B5EF4-FFF2-40B4-BE49-F238E27FC236}">
                <a16:creationId xmlns:a16="http://schemas.microsoft.com/office/drawing/2014/main" id="{D9872038-FF6B-46F2-81FA-74F83291E94A}"/>
              </a:ext>
            </a:extLst>
          </p:cNvPr>
          <p:cNvSpPr>
            <a:spLocks noGrp="1"/>
          </p:cNvSpPr>
          <p:nvPr>
            <p:ph type="body" sz="quarter" idx="11"/>
          </p:nvPr>
        </p:nvSpPr>
        <p:spPr/>
        <p:txBody>
          <a:bodyPr>
            <a:normAutofit/>
          </a:bodyPr>
          <a:lstStyle/>
          <a:p>
            <a:r>
              <a:rPr lang="de-DE" dirty="0"/>
              <a:t>Dokumentendeklaration</a:t>
            </a:r>
          </a:p>
          <a:p>
            <a:pPr lvl="1"/>
            <a:r>
              <a:rPr lang="de-DE" dirty="0"/>
              <a:t>Die Deklaration wird dem Browser mitgeteilt, um welche Art von Dokument es sich handelt</a:t>
            </a:r>
          </a:p>
          <a:p>
            <a:r>
              <a:rPr lang="de-DE" dirty="0"/>
              <a:t>Kopfbereich (</a:t>
            </a:r>
            <a:r>
              <a:rPr lang="de-DE" dirty="0" err="1"/>
              <a:t>head</a:t>
            </a:r>
            <a:r>
              <a:rPr lang="de-DE" dirty="0"/>
              <a:t>)</a:t>
            </a:r>
          </a:p>
          <a:p>
            <a:pPr lvl="1"/>
            <a:r>
              <a:rPr lang="de-DE" dirty="0"/>
              <a:t>Bereitstellung von technischen und informellen Informationen. Z.B.: Referenzen zu CSS Dateien, Metadaten, Skripte usw.</a:t>
            </a:r>
          </a:p>
          <a:p>
            <a:r>
              <a:rPr lang="de-DE" dirty="0"/>
              <a:t>Körper (</a:t>
            </a:r>
            <a:r>
              <a:rPr lang="de-DE" dirty="0" err="1"/>
              <a:t>body</a:t>
            </a:r>
            <a:r>
              <a:rPr lang="de-DE" dirty="0"/>
              <a:t>)</a:t>
            </a:r>
          </a:p>
          <a:p>
            <a:pPr lvl="1"/>
            <a:r>
              <a:rPr lang="de-DE" dirty="0"/>
              <a:t>Inhalt der Webseite</a:t>
            </a:r>
          </a:p>
        </p:txBody>
      </p:sp>
      <p:sp>
        <p:nvSpPr>
          <p:cNvPr id="6" name="Titel 5">
            <a:extLst>
              <a:ext uri="{FF2B5EF4-FFF2-40B4-BE49-F238E27FC236}">
                <a16:creationId xmlns:a16="http://schemas.microsoft.com/office/drawing/2014/main" id="{7C2EC50E-FF4F-4495-87AA-B61252481CB2}"/>
              </a:ext>
            </a:extLst>
          </p:cNvPr>
          <p:cNvSpPr>
            <a:spLocks noGrp="1"/>
          </p:cNvSpPr>
          <p:nvPr>
            <p:ph type="title"/>
          </p:nvPr>
        </p:nvSpPr>
        <p:spPr/>
        <p:txBody>
          <a:bodyPr/>
          <a:lstStyle/>
          <a:p>
            <a:r>
              <a:rPr lang="de-DE" dirty="0"/>
              <a:t>Struktur eines HTML Dokuments</a:t>
            </a:r>
          </a:p>
        </p:txBody>
      </p:sp>
      <p:pic>
        <p:nvPicPr>
          <p:cNvPr id="3" name="Grafik 2">
            <a:extLst>
              <a:ext uri="{FF2B5EF4-FFF2-40B4-BE49-F238E27FC236}">
                <a16:creationId xmlns:a16="http://schemas.microsoft.com/office/drawing/2014/main" id="{1FAE1D5E-4684-47DF-835C-7FEE8F46EB9E}"/>
              </a:ext>
            </a:extLst>
          </p:cNvPr>
          <p:cNvPicPr>
            <a:picLocks noChangeAspect="1"/>
          </p:cNvPicPr>
          <p:nvPr/>
        </p:nvPicPr>
        <p:blipFill>
          <a:blip r:embed="rId2"/>
          <a:stretch>
            <a:fillRect/>
          </a:stretch>
        </p:blipFill>
        <p:spPr>
          <a:xfrm>
            <a:off x="14678060" y="3074195"/>
            <a:ext cx="9702165" cy="6757988"/>
          </a:xfrm>
          <a:prstGeom prst="rect">
            <a:avLst/>
          </a:prstGeom>
        </p:spPr>
      </p:pic>
    </p:spTree>
    <p:extLst>
      <p:ext uri="{BB962C8B-B14F-4D97-AF65-F5344CB8AC3E}">
        <p14:creationId xmlns:p14="http://schemas.microsoft.com/office/powerpoint/2010/main" val="1196647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7D1AAD04-08A0-41EE-8C30-27F6F5990BD9}"/>
              </a:ext>
            </a:extLst>
          </p:cNvPr>
          <p:cNvSpPr>
            <a:spLocks noGrp="1"/>
          </p:cNvSpPr>
          <p:nvPr>
            <p:ph type="pic" sz="quarter" idx="10"/>
          </p:nvPr>
        </p:nvSpPr>
        <p:spPr>
          <a:solidFill>
            <a:srgbClr val="1E1E1E"/>
          </a:solidFill>
        </p:spPr>
      </p:sp>
      <p:sp>
        <p:nvSpPr>
          <p:cNvPr id="4" name="Textplatzhalter 3">
            <a:extLst>
              <a:ext uri="{FF2B5EF4-FFF2-40B4-BE49-F238E27FC236}">
                <a16:creationId xmlns:a16="http://schemas.microsoft.com/office/drawing/2014/main" id="{D9872038-FF6B-46F2-81FA-74F83291E94A}"/>
              </a:ext>
            </a:extLst>
          </p:cNvPr>
          <p:cNvSpPr>
            <a:spLocks noGrp="1"/>
          </p:cNvSpPr>
          <p:nvPr>
            <p:ph type="body" sz="quarter" idx="11"/>
          </p:nvPr>
        </p:nvSpPr>
        <p:spPr/>
        <p:txBody>
          <a:bodyPr>
            <a:normAutofit/>
          </a:bodyPr>
          <a:lstStyle/>
          <a:p>
            <a:r>
              <a:rPr lang="de-DE" dirty="0"/>
              <a:t>Jedem HTML Element können Attribute zugewiesen werden, die weitere Informationen liefern.</a:t>
            </a:r>
          </a:p>
          <a:p>
            <a:endParaRPr lang="de-DE" dirty="0"/>
          </a:p>
          <a:p>
            <a:endParaRPr lang="de-DE" dirty="0"/>
          </a:p>
          <a:p>
            <a:r>
              <a:rPr lang="de-DE" dirty="0"/>
              <a:t>Die Syntax lautet dabei immer:</a:t>
            </a:r>
          </a:p>
        </p:txBody>
      </p:sp>
      <p:sp>
        <p:nvSpPr>
          <p:cNvPr id="6" name="Titel 5">
            <a:extLst>
              <a:ext uri="{FF2B5EF4-FFF2-40B4-BE49-F238E27FC236}">
                <a16:creationId xmlns:a16="http://schemas.microsoft.com/office/drawing/2014/main" id="{7C2EC50E-FF4F-4495-87AA-B61252481CB2}"/>
              </a:ext>
            </a:extLst>
          </p:cNvPr>
          <p:cNvSpPr>
            <a:spLocks noGrp="1"/>
          </p:cNvSpPr>
          <p:nvPr>
            <p:ph type="title"/>
          </p:nvPr>
        </p:nvSpPr>
        <p:spPr/>
        <p:txBody>
          <a:bodyPr/>
          <a:lstStyle/>
          <a:p>
            <a:r>
              <a:rPr lang="de-DE" dirty="0"/>
              <a:t>Attribute</a:t>
            </a:r>
          </a:p>
        </p:txBody>
      </p:sp>
      <p:pic>
        <p:nvPicPr>
          <p:cNvPr id="2" name="Grafik 1">
            <a:extLst>
              <a:ext uri="{FF2B5EF4-FFF2-40B4-BE49-F238E27FC236}">
                <a16:creationId xmlns:a16="http://schemas.microsoft.com/office/drawing/2014/main" id="{0A6273F7-279B-4E19-8CD9-626A5A60FC9A}"/>
              </a:ext>
            </a:extLst>
          </p:cNvPr>
          <p:cNvPicPr>
            <a:picLocks noChangeAspect="1"/>
          </p:cNvPicPr>
          <p:nvPr/>
        </p:nvPicPr>
        <p:blipFill>
          <a:blip r:embed="rId3"/>
          <a:stretch>
            <a:fillRect/>
          </a:stretch>
        </p:blipFill>
        <p:spPr>
          <a:xfrm>
            <a:off x="14996837" y="3459831"/>
            <a:ext cx="9064609" cy="2022106"/>
          </a:xfrm>
          <a:prstGeom prst="rect">
            <a:avLst/>
          </a:prstGeom>
        </p:spPr>
      </p:pic>
      <p:pic>
        <p:nvPicPr>
          <p:cNvPr id="5" name="Grafik 4">
            <a:extLst>
              <a:ext uri="{FF2B5EF4-FFF2-40B4-BE49-F238E27FC236}">
                <a16:creationId xmlns:a16="http://schemas.microsoft.com/office/drawing/2014/main" id="{E3C095DF-70AD-4FBE-B4A8-2A688786098D}"/>
              </a:ext>
            </a:extLst>
          </p:cNvPr>
          <p:cNvPicPr>
            <a:picLocks noChangeAspect="1"/>
          </p:cNvPicPr>
          <p:nvPr/>
        </p:nvPicPr>
        <p:blipFill>
          <a:blip r:embed="rId4"/>
          <a:stretch>
            <a:fillRect/>
          </a:stretch>
        </p:blipFill>
        <p:spPr>
          <a:xfrm>
            <a:off x="15056046" y="7531214"/>
            <a:ext cx="5628932" cy="405689"/>
          </a:xfrm>
          <a:prstGeom prst="rect">
            <a:avLst/>
          </a:prstGeom>
        </p:spPr>
      </p:pic>
    </p:spTree>
    <p:extLst>
      <p:ext uri="{BB962C8B-B14F-4D97-AF65-F5344CB8AC3E}">
        <p14:creationId xmlns:p14="http://schemas.microsoft.com/office/powerpoint/2010/main" val="83121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1858A8C-C6CA-4ED7-AE26-295B8B497FC7}"/>
              </a:ext>
            </a:extLst>
          </p:cNvPr>
          <p:cNvSpPr>
            <a:spLocks noGrp="1"/>
          </p:cNvSpPr>
          <p:nvPr>
            <p:ph type="body" sz="quarter" idx="11"/>
          </p:nvPr>
        </p:nvSpPr>
        <p:spPr/>
        <p:txBody>
          <a:bodyPr/>
          <a:lstStyle/>
          <a:p>
            <a:r>
              <a:rPr lang="de-DE" dirty="0"/>
              <a:t>Schnittstelle für Zugriff und Manipulation von HTML Elementen</a:t>
            </a:r>
          </a:p>
          <a:p>
            <a:r>
              <a:rPr lang="de-DE" dirty="0"/>
              <a:t>Elemente des Dokuments werden als Knoten im Baum dargestellt</a:t>
            </a:r>
          </a:p>
        </p:txBody>
      </p:sp>
      <p:sp>
        <p:nvSpPr>
          <p:cNvPr id="4" name="Titel 3">
            <a:extLst>
              <a:ext uri="{FF2B5EF4-FFF2-40B4-BE49-F238E27FC236}">
                <a16:creationId xmlns:a16="http://schemas.microsoft.com/office/drawing/2014/main" id="{D9C6E96F-9F99-4266-B339-C84D83AE17F1}"/>
              </a:ext>
            </a:extLst>
          </p:cNvPr>
          <p:cNvSpPr>
            <a:spLocks noGrp="1"/>
          </p:cNvSpPr>
          <p:nvPr>
            <p:ph type="title"/>
          </p:nvPr>
        </p:nvSpPr>
        <p:spPr>
          <a:xfrm>
            <a:off x="982390" y="730251"/>
            <a:ext cx="8108858" cy="2651126"/>
          </a:xfrm>
        </p:spPr>
        <p:txBody>
          <a:bodyPr/>
          <a:lstStyle/>
          <a:p>
            <a:r>
              <a:rPr lang="de-DE" dirty="0" err="1"/>
              <a:t>Document</a:t>
            </a:r>
            <a:r>
              <a:rPr lang="de-DE" dirty="0"/>
              <a:t> </a:t>
            </a:r>
            <a:r>
              <a:rPr lang="de-DE" dirty="0" err="1"/>
              <a:t>Object</a:t>
            </a:r>
            <a:r>
              <a:rPr lang="de-DE" dirty="0"/>
              <a:t> Model</a:t>
            </a:r>
          </a:p>
        </p:txBody>
      </p:sp>
      <p:pic>
        <p:nvPicPr>
          <p:cNvPr id="2050" name="Picture 2" descr="https://wiki.selfhtml.org/images/thumb/0/01/DOM-1.svg/1500px-DOM-1.svg.png">
            <a:extLst>
              <a:ext uri="{FF2B5EF4-FFF2-40B4-BE49-F238E27FC236}">
                <a16:creationId xmlns:a16="http://schemas.microsoft.com/office/drawing/2014/main" id="{5C9985E9-E276-4064-90C6-041741F7F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599" y="385759"/>
            <a:ext cx="14287500" cy="10201275"/>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8F1B5FCF-D7F6-40E0-8451-CF84A1FA2607}"/>
              </a:ext>
            </a:extLst>
          </p:cNvPr>
          <p:cNvPicPr>
            <a:picLocks noChangeAspect="1"/>
          </p:cNvPicPr>
          <p:nvPr/>
        </p:nvPicPr>
        <p:blipFill>
          <a:blip r:embed="rId3"/>
          <a:stretch>
            <a:fillRect/>
          </a:stretch>
        </p:blipFill>
        <p:spPr>
          <a:xfrm>
            <a:off x="19903468" y="10892842"/>
            <a:ext cx="3207478" cy="2203398"/>
          </a:xfrm>
          <a:prstGeom prst="rect">
            <a:avLst/>
          </a:prstGeom>
        </p:spPr>
      </p:pic>
    </p:spTree>
    <p:extLst>
      <p:ext uri="{BB962C8B-B14F-4D97-AF65-F5344CB8AC3E}">
        <p14:creationId xmlns:p14="http://schemas.microsoft.com/office/powerpoint/2010/main" val="408401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4AE44432-72D8-4A9E-9B13-AD999D9A4D2E}"/>
              </a:ext>
            </a:extLst>
          </p:cNvPr>
          <p:cNvSpPr>
            <a:spLocks noGrp="1"/>
          </p:cNvSpPr>
          <p:nvPr>
            <p:ph type="pic" sz="quarter" idx="10"/>
          </p:nvPr>
        </p:nvSpPr>
        <p:spPr/>
      </p:sp>
      <p:sp>
        <p:nvSpPr>
          <p:cNvPr id="3" name="Textplatzhalter 2">
            <a:extLst>
              <a:ext uri="{FF2B5EF4-FFF2-40B4-BE49-F238E27FC236}">
                <a16:creationId xmlns:a16="http://schemas.microsoft.com/office/drawing/2014/main" id="{E1858A8C-C6CA-4ED7-AE26-295B8B497FC7}"/>
              </a:ext>
            </a:extLst>
          </p:cNvPr>
          <p:cNvSpPr>
            <a:spLocks noGrp="1"/>
          </p:cNvSpPr>
          <p:nvPr>
            <p:ph type="body" sz="quarter" idx="11"/>
          </p:nvPr>
        </p:nvSpPr>
        <p:spPr/>
        <p:txBody>
          <a:bodyPr/>
          <a:lstStyle/>
          <a:p>
            <a:r>
              <a:rPr lang="de-DE" dirty="0"/>
              <a:t>Wie würde der DOM des HTML Dokuments auf der rechten Seite aussehen?</a:t>
            </a:r>
          </a:p>
        </p:txBody>
      </p:sp>
      <p:sp>
        <p:nvSpPr>
          <p:cNvPr id="4" name="Titel 3">
            <a:extLst>
              <a:ext uri="{FF2B5EF4-FFF2-40B4-BE49-F238E27FC236}">
                <a16:creationId xmlns:a16="http://schemas.microsoft.com/office/drawing/2014/main" id="{D9C6E96F-9F99-4266-B339-C84D83AE17F1}"/>
              </a:ext>
            </a:extLst>
          </p:cNvPr>
          <p:cNvSpPr>
            <a:spLocks noGrp="1"/>
          </p:cNvSpPr>
          <p:nvPr>
            <p:ph type="title"/>
          </p:nvPr>
        </p:nvSpPr>
        <p:spPr/>
        <p:txBody>
          <a:bodyPr/>
          <a:lstStyle/>
          <a:p>
            <a:r>
              <a:rPr lang="de-DE" dirty="0"/>
              <a:t>Übung DOM</a:t>
            </a:r>
          </a:p>
        </p:txBody>
      </p:sp>
      <p:pic>
        <p:nvPicPr>
          <p:cNvPr id="8" name="Grafik 7">
            <a:extLst>
              <a:ext uri="{FF2B5EF4-FFF2-40B4-BE49-F238E27FC236}">
                <a16:creationId xmlns:a16="http://schemas.microsoft.com/office/drawing/2014/main" id="{7351B581-F761-4345-9A51-C0DAD1A32A27}"/>
              </a:ext>
            </a:extLst>
          </p:cNvPr>
          <p:cNvPicPr>
            <a:picLocks noChangeAspect="1"/>
          </p:cNvPicPr>
          <p:nvPr/>
        </p:nvPicPr>
        <p:blipFill>
          <a:blip r:embed="rId2"/>
          <a:stretch>
            <a:fillRect/>
          </a:stretch>
        </p:blipFill>
        <p:spPr>
          <a:xfrm>
            <a:off x="9777047" y="1725192"/>
            <a:ext cx="14600603" cy="7560760"/>
          </a:xfrm>
          <a:prstGeom prst="rect">
            <a:avLst/>
          </a:prstGeom>
        </p:spPr>
      </p:pic>
    </p:spTree>
    <p:extLst>
      <p:ext uri="{BB962C8B-B14F-4D97-AF65-F5344CB8AC3E}">
        <p14:creationId xmlns:p14="http://schemas.microsoft.com/office/powerpoint/2010/main" val="31978951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98FB8-874A-45A3-A1B5-9B59FBBAA1F5}"/>
              </a:ext>
            </a:extLst>
          </p:cNvPr>
          <p:cNvSpPr>
            <a:spLocks noGrp="1"/>
          </p:cNvSpPr>
          <p:nvPr>
            <p:ph type="title"/>
          </p:nvPr>
        </p:nvSpPr>
        <p:spPr/>
        <p:txBody>
          <a:bodyPr/>
          <a:lstStyle/>
          <a:p>
            <a:pPr>
              <a:defRPr/>
            </a:pPr>
            <a:r>
              <a:rPr lang="de-DE" dirty="0"/>
              <a:t>CSS</a:t>
            </a:r>
          </a:p>
        </p:txBody>
      </p:sp>
      <p:sp>
        <p:nvSpPr>
          <p:cNvPr id="14339" name="Textplatzhalter 2">
            <a:extLst>
              <a:ext uri="{FF2B5EF4-FFF2-40B4-BE49-F238E27FC236}">
                <a16:creationId xmlns:a16="http://schemas.microsoft.com/office/drawing/2014/main" id="{141332B6-D24E-4279-B4D4-CE26415F8159}"/>
              </a:ext>
            </a:extLst>
          </p:cNvPr>
          <p:cNvSpPr>
            <a:spLocks noGrp="1" noChangeArrowheads="1"/>
          </p:cNvSpPr>
          <p:nvPr>
            <p:ph type="body" idx="1"/>
          </p:nvPr>
        </p:nvSpPr>
        <p:spPr/>
        <p:txBody>
          <a:bodyPr/>
          <a:lstStyle/>
          <a:p>
            <a:r>
              <a:rPr lang="de-DE" altLang="de-DE"/>
              <a:t>Data Visualization</a:t>
            </a:r>
          </a:p>
        </p:txBody>
      </p:sp>
      <p:sp>
        <p:nvSpPr>
          <p:cNvPr id="14340" name="Datumsplatzhalter 3">
            <a:extLst>
              <a:ext uri="{FF2B5EF4-FFF2-40B4-BE49-F238E27FC236}">
                <a16:creationId xmlns:a16="http://schemas.microsoft.com/office/drawing/2014/main" id="{C042BB4A-8973-49C4-B821-6BF961B60D73}"/>
              </a:ext>
            </a:extLst>
          </p:cNvPr>
          <p:cNvSpPr>
            <a:spLocks noGrp="1"/>
          </p:cNvSpPr>
          <p:nvPr>
            <p:ph type="dt" sz="quarter" idx="4294967295"/>
          </p:nvPr>
        </p:nvSpPr>
        <p:spPr>
          <a:xfrm>
            <a:off x="1675964" y="12712701"/>
            <a:ext cx="5484971"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fld id="{C7D6FE79-3D8A-413B-A485-B39F9E210378}" type="datetime1">
              <a:rPr lang="de-DE" altLang="de-DE" smtClean="0"/>
              <a:pPr>
                <a:spcBef>
                  <a:spcPct val="0"/>
                </a:spcBef>
              </a:pPr>
              <a:t>29.03.2020</a:t>
            </a:fld>
            <a:endParaRPr lang="de-DE" altLang="de-DE" sz="2800"/>
          </a:p>
        </p:txBody>
      </p:sp>
      <p:sp>
        <p:nvSpPr>
          <p:cNvPr id="14341" name="Foliennummernplatzhalter 4">
            <a:extLst>
              <a:ext uri="{FF2B5EF4-FFF2-40B4-BE49-F238E27FC236}">
                <a16:creationId xmlns:a16="http://schemas.microsoft.com/office/drawing/2014/main" id="{B96E4628-8927-49F9-BDE8-5BF29BA5BD4A}"/>
              </a:ext>
            </a:extLst>
          </p:cNvPr>
          <p:cNvSpPr>
            <a:spLocks noGrp="1"/>
          </p:cNvSpPr>
          <p:nvPr>
            <p:ph type="sldNum" sz="quarter" idx="4294967295"/>
          </p:nvPr>
        </p:nvSpPr>
        <p:spPr>
          <a:xfrm>
            <a:off x="17216715" y="12712701"/>
            <a:ext cx="5484971"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2DB839C3-3894-4572-8A88-BC6CEB7764D2}" type="slidenum">
              <a:rPr lang="de-DE" altLang="de-DE" smtClean="0"/>
              <a:pPr>
                <a:spcBef>
                  <a:spcPct val="0"/>
                </a:spcBef>
              </a:pPr>
              <a:t>106</a:t>
            </a:fld>
            <a:endParaRPr lang="de-DE" altLang="de-DE"/>
          </a:p>
        </p:txBody>
      </p:sp>
    </p:spTree>
    <p:extLst>
      <p:ext uri="{BB962C8B-B14F-4D97-AF65-F5344CB8AC3E}">
        <p14:creationId xmlns:p14="http://schemas.microsoft.com/office/powerpoint/2010/main" val="24270851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41BF4D5-3773-4331-A303-07677F65A9B0}"/>
              </a:ext>
            </a:extLst>
          </p:cNvPr>
          <p:cNvSpPr>
            <a:spLocks noGrp="1"/>
          </p:cNvSpPr>
          <p:nvPr>
            <p:ph type="body" sz="quarter" idx="11"/>
          </p:nvPr>
        </p:nvSpPr>
        <p:spPr/>
        <p:txBody>
          <a:bodyPr/>
          <a:lstStyle/>
          <a:p>
            <a:r>
              <a:rPr lang="de-DE" dirty="0"/>
              <a:t>Was ist CSS?</a:t>
            </a:r>
          </a:p>
          <a:p>
            <a:pPr lvl="1"/>
            <a:r>
              <a:rPr lang="de-DE" dirty="0"/>
              <a:t>Beschreibungssprache für Gestaltungsanweisungen</a:t>
            </a:r>
          </a:p>
          <a:p>
            <a:r>
              <a:rPr lang="de-DE" dirty="0"/>
              <a:t>Was bringt CSS?</a:t>
            </a:r>
          </a:p>
          <a:p>
            <a:pPr lvl="1"/>
            <a:r>
              <a:rPr lang="de-DE" dirty="0"/>
              <a:t>Eine einheitliche Formatierung</a:t>
            </a:r>
          </a:p>
          <a:p>
            <a:pPr lvl="1"/>
            <a:r>
              <a:rPr lang="de-DE" dirty="0"/>
              <a:t>Trennung der Darstellung von der Struktur</a:t>
            </a:r>
          </a:p>
          <a:p>
            <a:r>
              <a:rPr lang="de-DE" dirty="0"/>
              <a:t>Was kann mit CSS manipuliert werden?</a:t>
            </a:r>
          </a:p>
          <a:p>
            <a:pPr lvl="1"/>
            <a:r>
              <a:rPr lang="de-DE" dirty="0"/>
              <a:t>Alle Elemente einer Webseite</a:t>
            </a:r>
          </a:p>
        </p:txBody>
      </p:sp>
      <p:sp>
        <p:nvSpPr>
          <p:cNvPr id="4" name="Titel 3">
            <a:extLst>
              <a:ext uri="{FF2B5EF4-FFF2-40B4-BE49-F238E27FC236}">
                <a16:creationId xmlns:a16="http://schemas.microsoft.com/office/drawing/2014/main" id="{4923FFF4-5CAB-480D-BF0E-4EB5EA30CEE3}"/>
              </a:ext>
            </a:extLst>
          </p:cNvPr>
          <p:cNvSpPr>
            <a:spLocks noGrp="1"/>
          </p:cNvSpPr>
          <p:nvPr>
            <p:ph type="title"/>
          </p:nvPr>
        </p:nvSpPr>
        <p:spPr/>
        <p:txBody>
          <a:bodyPr/>
          <a:lstStyle/>
          <a:p>
            <a:r>
              <a:rPr lang="de-DE" dirty="0"/>
              <a:t>CSS im Allgemeinen</a:t>
            </a:r>
          </a:p>
        </p:txBody>
      </p:sp>
      <p:pic>
        <p:nvPicPr>
          <p:cNvPr id="16388" name="Picture 4" descr="bunt, exotisch, farbe">
            <a:extLst>
              <a:ext uri="{FF2B5EF4-FFF2-40B4-BE49-F238E27FC236}">
                <a16:creationId xmlns:a16="http://schemas.microsoft.com/office/drawing/2014/main" id="{E3E5C297-9C69-43E2-8B28-CD2713E69104}"/>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l="2884" r="288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115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5333095A-91D9-4FD6-87AD-244BA009D704}"/>
              </a:ext>
            </a:extLst>
          </p:cNvPr>
          <p:cNvSpPr>
            <a:spLocks noGrp="1"/>
          </p:cNvSpPr>
          <p:nvPr>
            <p:ph type="pic" sz="quarter" idx="10"/>
          </p:nvPr>
        </p:nvSpPr>
        <p:spPr/>
      </p:sp>
      <p:sp>
        <p:nvSpPr>
          <p:cNvPr id="3" name="Textplatzhalter 2">
            <a:extLst>
              <a:ext uri="{FF2B5EF4-FFF2-40B4-BE49-F238E27FC236}">
                <a16:creationId xmlns:a16="http://schemas.microsoft.com/office/drawing/2014/main" id="{CDC346F1-778C-43B0-964C-3E05529CE7B2}"/>
              </a:ext>
            </a:extLst>
          </p:cNvPr>
          <p:cNvSpPr>
            <a:spLocks noGrp="1"/>
          </p:cNvSpPr>
          <p:nvPr>
            <p:ph type="body" sz="quarter" idx="11"/>
          </p:nvPr>
        </p:nvSpPr>
        <p:spPr/>
        <p:txBody>
          <a:bodyPr/>
          <a:lstStyle/>
          <a:p>
            <a:r>
              <a:rPr lang="de-DE" dirty="0"/>
              <a:t>Inline</a:t>
            </a:r>
          </a:p>
          <a:p>
            <a:pPr lvl="1"/>
            <a:r>
              <a:rPr lang="de-DE" dirty="0"/>
              <a:t>Direkt im Quellcode eines Elements</a:t>
            </a:r>
          </a:p>
          <a:p>
            <a:pPr lvl="1"/>
            <a:endParaRPr lang="de-DE" dirty="0"/>
          </a:p>
          <a:p>
            <a:r>
              <a:rPr lang="de-DE" dirty="0"/>
              <a:t>Header</a:t>
            </a:r>
          </a:p>
          <a:p>
            <a:pPr lvl="1"/>
            <a:r>
              <a:rPr lang="de-DE" dirty="0"/>
              <a:t>Innerhalb eines Style Blocks</a:t>
            </a:r>
          </a:p>
          <a:p>
            <a:pPr lvl="1"/>
            <a:endParaRPr lang="de-DE" dirty="0"/>
          </a:p>
          <a:p>
            <a:pPr lvl="1"/>
            <a:endParaRPr lang="de-DE" dirty="0"/>
          </a:p>
          <a:p>
            <a:pPr marL="914171" lvl="1" indent="0">
              <a:buNone/>
            </a:pPr>
            <a:endParaRPr lang="de-DE" dirty="0"/>
          </a:p>
          <a:p>
            <a:r>
              <a:rPr lang="de-DE" dirty="0"/>
              <a:t>Extern – Best Practice</a:t>
            </a:r>
          </a:p>
          <a:p>
            <a:pPr lvl="1"/>
            <a:r>
              <a:rPr lang="de-DE" dirty="0"/>
              <a:t>Ausgelagert in eigene Datei</a:t>
            </a:r>
          </a:p>
        </p:txBody>
      </p:sp>
      <p:sp>
        <p:nvSpPr>
          <p:cNvPr id="4" name="Titel 3">
            <a:extLst>
              <a:ext uri="{FF2B5EF4-FFF2-40B4-BE49-F238E27FC236}">
                <a16:creationId xmlns:a16="http://schemas.microsoft.com/office/drawing/2014/main" id="{E98A8A0D-0772-4A5A-B93A-BF43F313F867}"/>
              </a:ext>
            </a:extLst>
          </p:cNvPr>
          <p:cNvSpPr>
            <a:spLocks noGrp="1"/>
          </p:cNvSpPr>
          <p:nvPr>
            <p:ph type="title"/>
          </p:nvPr>
        </p:nvSpPr>
        <p:spPr/>
        <p:txBody>
          <a:bodyPr/>
          <a:lstStyle/>
          <a:p>
            <a:r>
              <a:rPr lang="de-DE" dirty="0"/>
              <a:t>CSS in HTML einbinden</a:t>
            </a:r>
          </a:p>
        </p:txBody>
      </p:sp>
      <p:pic>
        <p:nvPicPr>
          <p:cNvPr id="5" name="Grafik 4">
            <a:extLst>
              <a:ext uri="{FF2B5EF4-FFF2-40B4-BE49-F238E27FC236}">
                <a16:creationId xmlns:a16="http://schemas.microsoft.com/office/drawing/2014/main" id="{B0E35D49-75C2-4D00-9595-ED904E8D7EA5}"/>
              </a:ext>
            </a:extLst>
          </p:cNvPr>
          <p:cNvPicPr>
            <a:picLocks noChangeAspect="1"/>
          </p:cNvPicPr>
          <p:nvPr/>
        </p:nvPicPr>
        <p:blipFill>
          <a:blip r:embed="rId3"/>
          <a:stretch>
            <a:fillRect/>
          </a:stretch>
        </p:blipFill>
        <p:spPr>
          <a:xfrm>
            <a:off x="14899218" y="5164608"/>
            <a:ext cx="6345227" cy="3862920"/>
          </a:xfrm>
          <a:prstGeom prst="rect">
            <a:avLst/>
          </a:prstGeom>
        </p:spPr>
      </p:pic>
      <p:pic>
        <p:nvPicPr>
          <p:cNvPr id="6" name="Grafik 5">
            <a:extLst>
              <a:ext uri="{FF2B5EF4-FFF2-40B4-BE49-F238E27FC236}">
                <a16:creationId xmlns:a16="http://schemas.microsoft.com/office/drawing/2014/main" id="{8AE8373F-2EFF-4329-874D-8A1B81C198D9}"/>
              </a:ext>
            </a:extLst>
          </p:cNvPr>
          <p:cNvPicPr>
            <a:picLocks noChangeAspect="1"/>
          </p:cNvPicPr>
          <p:nvPr/>
        </p:nvPicPr>
        <p:blipFill>
          <a:blip r:embed="rId4"/>
          <a:stretch>
            <a:fillRect/>
          </a:stretch>
        </p:blipFill>
        <p:spPr>
          <a:xfrm>
            <a:off x="14899218" y="3381376"/>
            <a:ext cx="9259847" cy="502040"/>
          </a:xfrm>
          <a:prstGeom prst="rect">
            <a:avLst/>
          </a:prstGeom>
        </p:spPr>
      </p:pic>
      <p:pic>
        <p:nvPicPr>
          <p:cNvPr id="8" name="Grafik 7">
            <a:extLst>
              <a:ext uri="{FF2B5EF4-FFF2-40B4-BE49-F238E27FC236}">
                <a16:creationId xmlns:a16="http://schemas.microsoft.com/office/drawing/2014/main" id="{DF717CDD-F130-4B02-9339-1E40FF2EA9BB}"/>
              </a:ext>
            </a:extLst>
          </p:cNvPr>
          <p:cNvPicPr>
            <a:picLocks noChangeAspect="1"/>
          </p:cNvPicPr>
          <p:nvPr/>
        </p:nvPicPr>
        <p:blipFill>
          <a:blip r:embed="rId5"/>
          <a:stretch>
            <a:fillRect/>
          </a:stretch>
        </p:blipFill>
        <p:spPr>
          <a:xfrm>
            <a:off x="14914570" y="9684832"/>
            <a:ext cx="8610600" cy="1247775"/>
          </a:xfrm>
          <a:prstGeom prst="rect">
            <a:avLst/>
          </a:prstGeom>
        </p:spPr>
      </p:pic>
    </p:spTree>
    <p:extLst>
      <p:ext uri="{BB962C8B-B14F-4D97-AF65-F5344CB8AC3E}">
        <p14:creationId xmlns:p14="http://schemas.microsoft.com/office/powerpoint/2010/main" val="9363152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26FF550A-4123-4411-A9CF-70E34EE0AECB}"/>
              </a:ext>
            </a:extLst>
          </p:cNvPr>
          <p:cNvSpPr>
            <a:spLocks noGrp="1"/>
          </p:cNvSpPr>
          <p:nvPr>
            <p:ph type="pic" sz="quarter" idx="10"/>
          </p:nvPr>
        </p:nvSpPr>
        <p:spPr/>
      </p:sp>
      <p:sp>
        <p:nvSpPr>
          <p:cNvPr id="3" name="Textplatzhalter 2">
            <a:extLst>
              <a:ext uri="{FF2B5EF4-FFF2-40B4-BE49-F238E27FC236}">
                <a16:creationId xmlns:a16="http://schemas.microsoft.com/office/drawing/2014/main" id="{15A696F9-F2C6-4368-802B-2A976C465D8C}"/>
              </a:ext>
            </a:extLst>
          </p:cNvPr>
          <p:cNvSpPr>
            <a:spLocks noGrp="1"/>
          </p:cNvSpPr>
          <p:nvPr>
            <p:ph type="body" sz="quarter" idx="11"/>
          </p:nvPr>
        </p:nvSpPr>
        <p:spPr/>
        <p:txBody>
          <a:bodyPr/>
          <a:lstStyle/>
          <a:p>
            <a:pPr marL="0" indent="0">
              <a:buNone/>
            </a:pPr>
            <a:r>
              <a:rPr lang="de-DE" b="0" dirty="0"/>
              <a:t>Bei welchem </a:t>
            </a:r>
            <a:r>
              <a:rPr lang="de-DE" dirty="0"/>
              <a:t>Element</a:t>
            </a:r>
            <a:r>
              <a:rPr lang="de-DE" b="0" dirty="0"/>
              <a:t> soll …</a:t>
            </a:r>
          </a:p>
          <a:p>
            <a:pPr marL="0" indent="0">
              <a:buNone/>
            </a:pPr>
            <a:r>
              <a:rPr lang="de-DE" b="0" dirty="0"/>
              <a:t>welche </a:t>
            </a:r>
            <a:r>
              <a:rPr lang="de-DE" dirty="0"/>
              <a:t>Eigenschaft</a:t>
            </a:r>
            <a:r>
              <a:rPr lang="de-DE" b="0" dirty="0"/>
              <a:t> …</a:t>
            </a:r>
          </a:p>
          <a:p>
            <a:pPr marL="0" indent="0">
              <a:buNone/>
            </a:pPr>
            <a:r>
              <a:rPr lang="de-DE" b="0" dirty="0"/>
              <a:t>welchen </a:t>
            </a:r>
            <a:r>
              <a:rPr lang="de-DE" dirty="0"/>
              <a:t>Wert</a:t>
            </a:r>
            <a:r>
              <a:rPr lang="de-DE" b="0" dirty="0"/>
              <a:t> annehmen?</a:t>
            </a:r>
          </a:p>
          <a:p>
            <a:pPr marL="0" indent="0">
              <a:buNone/>
            </a:pPr>
            <a:endParaRPr lang="de-DE" dirty="0"/>
          </a:p>
          <a:p>
            <a:pPr marL="0" indent="0">
              <a:buNone/>
            </a:pPr>
            <a:r>
              <a:rPr lang="de-DE" b="0" dirty="0"/>
              <a:t>Selektoren</a:t>
            </a:r>
          </a:p>
          <a:p>
            <a:r>
              <a:rPr lang="de-DE" dirty="0"/>
              <a:t>Typ (z.B. div)</a:t>
            </a:r>
          </a:p>
          <a:p>
            <a:r>
              <a:rPr lang="de-DE" b="0" dirty="0"/>
              <a:t>ID (z.B. #</a:t>
            </a:r>
            <a:r>
              <a:rPr lang="de-DE" b="0" dirty="0" err="1"/>
              <a:t>someID</a:t>
            </a:r>
            <a:r>
              <a:rPr lang="de-DE" b="0" dirty="0"/>
              <a:t>)</a:t>
            </a:r>
          </a:p>
          <a:p>
            <a:r>
              <a:rPr lang="de-DE" dirty="0"/>
              <a:t>Klasse (z.B. .</a:t>
            </a:r>
            <a:r>
              <a:rPr lang="de-DE" dirty="0" err="1"/>
              <a:t>someClass</a:t>
            </a:r>
            <a:r>
              <a:rPr lang="de-DE" dirty="0"/>
              <a:t>)</a:t>
            </a:r>
            <a:endParaRPr lang="de-DE" b="0" dirty="0"/>
          </a:p>
        </p:txBody>
      </p:sp>
      <p:sp>
        <p:nvSpPr>
          <p:cNvPr id="4" name="Titel 3">
            <a:extLst>
              <a:ext uri="{FF2B5EF4-FFF2-40B4-BE49-F238E27FC236}">
                <a16:creationId xmlns:a16="http://schemas.microsoft.com/office/drawing/2014/main" id="{C551B720-31D1-4ADE-8108-D9B91840193A}"/>
              </a:ext>
            </a:extLst>
          </p:cNvPr>
          <p:cNvSpPr>
            <a:spLocks noGrp="1"/>
          </p:cNvSpPr>
          <p:nvPr>
            <p:ph type="title"/>
          </p:nvPr>
        </p:nvSpPr>
        <p:spPr/>
        <p:txBody>
          <a:bodyPr/>
          <a:lstStyle/>
          <a:p>
            <a:r>
              <a:rPr lang="de-DE" dirty="0"/>
              <a:t>Aufbau von Formatanweisungen</a:t>
            </a:r>
          </a:p>
        </p:txBody>
      </p:sp>
      <p:pic>
        <p:nvPicPr>
          <p:cNvPr id="5" name="Grafik 4">
            <a:extLst>
              <a:ext uri="{FF2B5EF4-FFF2-40B4-BE49-F238E27FC236}">
                <a16:creationId xmlns:a16="http://schemas.microsoft.com/office/drawing/2014/main" id="{BDF9A7F7-DB83-412B-A7E7-9446471A0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3007" y="3255108"/>
            <a:ext cx="8160937" cy="5653385"/>
          </a:xfrm>
          <a:prstGeom prst="rect">
            <a:avLst/>
          </a:prstGeom>
        </p:spPr>
      </p:pic>
    </p:spTree>
    <p:extLst>
      <p:ext uri="{BB962C8B-B14F-4D97-AF65-F5344CB8AC3E}">
        <p14:creationId xmlns:p14="http://schemas.microsoft.com/office/powerpoint/2010/main" val="4256576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Inhaltsplatzhalter 2">
            <a:extLst>
              <a:ext uri="{FF2B5EF4-FFF2-40B4-BE49-F238E27FC236}">
                <a16:creationId xmlns:a16="http://schemas.microsoft.com/office/drawing/2014/main" id="{23CA7D46-432C-40D8-AC25-0FEA21821999}"/>
              </a:ext>
            </a:extLst>
          </p:cNvPr>
          <p:cNvSpPr>
            <a:spLocks noGrp="1" noChangeArrowheads="1"/>
          </p:cNvSpPr>
          <p:nvPr>
            <p:ph type="body" sz="quarter" idx="11"/>
          </p:nvPr>
        </p:nvSpPr>
        <p:spPr/>
        <p:txBody>
          <a:bodyPr/>
          <a:lstStyle/>
          <a:p>
            <a:r>
              <a:rPr lang="de-DE" altLang="de-DE" dirty="0"/>
              <a:t>Videos zu Themenblöcken</a:t>
            </a:r>
          </a:p>
          <a:p>
            <a:r>
              <a:rPr lang="de-DE" altLang="de-DE" dirty="0"/>
              <a:t>Viele Übungen</a:t>
            </a:r>
          </a:p>
          <a:p>
            <a:r>
              <a:rPr lang="de-DE" altLang="de-DE" dirty="0"/>
              <a:t>Alle Übungen können zu fixen Terminen besprochen werden</a:t>
            </a:r>
          </a:p>
          <a:p>
            <a:r>
              <a:rPr lang="de-DE" altLang="de-DE" dirty="0"/>
              <a:t>Keine Klausur</a:t>
            </a:r>
          </a:p>
          <a:p>
            <a:r>
              <a:rPr lang="de-DE" altLang="de-DE" dirty="0"/>
              <a:t>Abgabe</a:t>
            </a:r>
          </a:p>
        </p:txBody>
      </p:sp>
      <p:sp>
        <p:nvSpPr>
          <p:cNvPr id="16386" name="Titel 1">
            <a:extLst>
              <a:ext uri="{FF2B5EF4-FFF2-40B4-BE49-F238E27FC236}">
                <a16:creationId xmlns:a16="http://schemas.microsoft.com/office/drawing/2014/main" id="{7241FEF2-23F0-4B7E-AB35-4094643974AF}"/>
              </a:ext>
            </a:extLst>
          </p:cNvPr>
          <p:cNvSpPr>
            <a:spLocks noGrp="1" noChangeArrowheads="1"/>
          </p:cNvSpPr>
          <p:nvPr>
            <p:ph type="title"/>
          </p:nvPr>
        </p:nvSpPr>
        <p:spPr/>
        <p:txBody>
          <a:bodyPr/>
          <a:lstStyle/>
          <a:p>
            <a:r>
              <a:rPr lang="de-DE" altLang="de-DE"/>
              <a:t>Ablauf</a:t>
            </a:r>
          </a:p>
        </p:txBody>
      </p:sp>
      <p:sp>
        <p:nvSpPr>
          <p:cNvPr id="4" name="Textplatzhalter 3">
            <a:extLst>
              <a:ext uri="{FF2B5EF4-FFF2-40B4-BE49-F238E27FC236}">
                <a16:creationId xmlns:a16="http://schemas.microsoft.com/office/drawing/2014/main" id="{943F9843-AA98-45E9-823F-392822926D63}"/>
              </a:ext>
            </a:extLst>
          </p:cNvPr>
          <p:cNvSpPr>
            <a:spLocks noGrp="1"/>
          </p:cNvSpPr>
          <p:nvPr>
            <p:ph type="body" sz="quarter" idx="12"/>
          </p:nvPr>
        </p:nvSpPr>
        <p:spPr/>
        <p:txBody>
          <a:bodyPr/>
          <a:lstStyle/>
          <a:p>
            <a:r>
              <a:rPr lang="de-DE" dirty="0">
                <a:hlinkClick r:id="rId3"/>
              </a:rPr>
              <a:t>https://www.pexels.com/de-de/foto/einfarbig-minute-monochrom-schwarz-und-weiss-707676/</a:t>
            </a:r>
            <a:endParaRPr lang="de-DE" dirty="0"/>
          </a:p>
        </p:txBody>
      </p:sp>
      <p:sp>
        <p:nvSpPr>
          <p:cNvPr id="16389" name="Foliennummernplatzhalter 4">
            <a:extLst>
              <a:ext uri="{FF2B5EF4-FFF2-40B4-BE49-F238E27FC236}">
                <a16:creationId xmlns:a16="http://schemas.microsoft.com/office/drawing/2014/main" id="{B83A20C9-62F4-4A25-BA29-6E0E3D5902A7}"/>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F1D5396E-A96C-41F5-8FD2-5D6F56BB1C20}" type="slidenum">
              <a:rPr lang="de-DE" altLang="de-DE" smtClean="0"/>
              <a:pPr>
                <a:spcBef>
                  <a:spcPct val="0"/>
                </a:spcBef>
              </a:pPr>
              <a:t>11</a:t>
            </a:fld>
            <a:endParaRPr lang="de-DE" altLang="de-DE"/>
          </a:p>
        </p:txBody>
      </p:sp>
      <p:pic>
        <p:nvPicPr>
          <p:cNvPr id="10" name="Picture 2" descr="aufgabenliste, frühling, handgeschrieben">
            <a:extLst>
              <a:ext uri="{FF2B5EF4-FFF2-40B4-BE49-F238E27FC236}">
                <a16:creationId xmlns:a16="http://schemas.microsoft.com/office/drawing/2014/main" id="{C0CD6773-A374-443B-99CD-E496AD8A4860}"/>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26435" r="26435"/>
          <a:stretch/>
        </p:blipFill>
        <p:spPr bwMode="auto">
          <a:xfrm>
            <a:off x="14681200" y="0"/>
            <a:ext cx="969645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301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98FB8-874A-45A3-A1B5-9B59FBBAA1F5}"/>
              </a:ext>
            </a:extLst>
          </p:cNvPr>
          <p:cNvSpPr>
            <a:spLocks noGrp="1"/>
          </p:cNvSpPr>
          <p:nvPr>
            <p:ph type="title"/>
          </p:nvPr>
        </p:nvSpPr>
        <p:spPr/>
        <p:txBody>
          <a:bodyPr/>
          <a:lstStyle/>
          <a:p>
            <a:pPr>
              <a:defRPr/>
            </a:pPr>
            <a:r>
              <a:rPr lang="de-DE" dirty="0" err="1"/>
              <a:t>Javascript</a:t>
            </a:r>
            <a:endParaRPr lang="de-DE" dirty="0"/>
          </a:p>
        </p:txBody>
      </p:sp>
      <p:sp>
        <p:nvSpPr>
          <p:cNvPr id="14339" name="Textplatzhalter 2">
            <a:extLst>
              <a:ext uri="{FF2B5EF4-FFF2-40B4-BE49-F238E27FC236}">
                <a16:creationId xmlns:a16="http://schemas.microsoft.com/office/drawing/2014/main" id="{141332B6-D24E-4279-B4D4-CE26415F8159}"/>
              </a:ext>
            </a:extLst>
          </p:cNvPr>
          <p:cNvSpPr>
            <a:spLocks noGrp="1" noChangeArrowheads="1"/>
          </p:cNvSpPr>
          <p:nvPr>
            <p:ph type="body" idx="1"/>
          </p:nvPr>
        </p:nvSpPr>
        <p:spPr/>
        <p:txBody>
          <a:bodyPr/>
          <a:lstStyle/>
          <a:p>
            <a:r>
              <a:rPr lang="de-DE" altLang="de-DE"/>
              <a:t>Data Visualization</a:t>
            </a:r>
          </a:p>
        </p:txBody>
      </p:sp>
      <p:sp>
        <p:nvSpPr>
          <p:cNvPr id="14341" name="Foliennummernplatzhalter 4">
            <a:extLst>
              <a:ext uri="{FF2B5EF4-FFF2-40B4-BE49-F238E27FC236}">
                <a16:creationId xmlns:a16="http://schemas.microsoft.com/office/drawing/2014/main" id="{B96E4628-8927-49F9-BDE8-5BF29BA5BD4A}"/>
              </a:ext>
            </a:extLst>
          </p:cNvPr>
          <p:cNvSpPr>
            <a:spLocks noGrp="1"/>
          </p:cNvSpPr>
          <p:nvPr>
            <p:ph type="sldNum" sz="quarter" idx="4294967295"/>
          </p:nvPr>
        </p:nvSpPr>
        <p:spPr>
          <a:xfrm>
            <a:off x="17216715" y="12712701"/>
            <a:ext cx="5484971"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2DB839C3-3894-4572-8A88-BC6CEB7764D2}" type="slidenum">
              <a:rPr lang="de-DE" altLang="de-DE" smtClean="0"/>
              <a:pPr>
                <a:spcBef>
                  <a:spcPct val="0"/>
                </a:spcBef>
              </a:pPr>
              <a:t>110</a:t>
            </a:fld>
            <a:endParaRPr lang="de-DE" altLang="de-DE"/>
          </a:p>
        </p:txBody>
      </p:sp>
    </p:spTree>
    <p:extLst>
      <p:ext uri="{BB962C8B-B14F-4D97-AF65-F5344CB8AC3E}">
        <p14:creationId xmlns:p14="http://schemas.microsoft.com/office/powerpoint/2010/main" val="981511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A5B32EEB-6DE0-4951-B98C-E7735F9FA187}"/>
              </a:ext>
            </a:extLst>
          </p:cNvPr>
          <p:cNvSpPr>
            <a:spLocks noGrp="1"/>
          </p:cNvSpPr>
          <p:nvPr>
            <p:ph type="pic" sz="quarter" idx="10"/>
          </p:nvPr>
        </p:nvSpPr>
        <p:spPr/>
      </p:sp>
      <p:sp>
        <p:nvSpPr>
          <p:cNvPr id="3" name="Textplatzhalter 2">
            <a:extLst>
              <a:ext uri="{FF2B5EF4-FFF2-40B4-BE49-F238E27FC236}">
                <a16:creationId xmlns:a16="http://schemas.microsoft.com/office/drawing/2014/main" id="{2D64491C-C33B-4EA8-99C7-03231E78742F}"/>
              </a:ext>
            </a:extLst>
          </p:cNvPr>
          <p:cNvSpPr>
            <a:spLocks noGrp="1"/>
          </p:cNvSpPr>
          <p:nvPr>
            <p:ph type="body" sz="quarter" idx="11"/>
          </p:nvPr>
        </p:nvSpPr>
        <p:spPr/>
        <p:txBody>
          <a:bodyPr/>
          <a:lstStyle/>
          <a:p>
            <a:r>
              <a:rPr lang="de-DE" dirty="0"/>
              <a:t>Eigenschaften</a:t>
            </a:r>
          </a:p>
          <a:p>
            <a:pPr lvl="1"/>
            <a:r>
              <a:rPr lang="de-DE" dirty="0"/>
              <a:t>Skriptsprache</a:t>
            </a:r>
          </a:p>
          <a:p>
            <a:pPr lvl="1"/>
            <a:r>
              <a:rPr lang="de-DE" dirty="0"/>
              <a:t>Inzwischen Objektorientiert</a:t>
            </a:r>
          </a:p>
          <a:p>
            <a:pPr lvl="1"/>
            <a:r>
              <a:rPr lang="de-DE" dirty="0"/>
              <a:t>Dynamisch typisiert</a:t>
            </a:r>
          </a:p>
          <a:p>
            <a:pPr lvl="1"/>
            <a:r>
              <a:rPr lang="de-DE" dirty="0"/>
              <a:t>Standardisierung durch ECMA</a:t>
            </a:r>
          </a:p>
          <a:p>
            <a:r>
              <a:rPr lang="de-DE" dirty="0"/>
              <a:t>Häufig Clientseitig ausgeführt</a:t>
            </a:r>
          </a:p>
          <a:p>
            <a:r>
              <a:rPr lang="de-DE" dirty="0"/>
              <a:t>Mittlerweile auch Serverseitig verfügbar</a:t>
            </a:r>
          </a:p>
          <a:p>
            <a:r>
              <a:rPr lang="de-DE" dirty="0"/>
              <a:t>Weit verbreitet</a:t>
            </a:r>
          </a:p>
          <a:p>
            <a:pPr lvl="1"/>
            <a:r>
              <a:rPr lang="de-DE" dirty="0"/>
              <a:t>Jeder Browser unterstützt JS</a:t>
            </a:r>
          </a:p>
          <a:p>
            <a:pPr lvl="1"/>
            <a:endParaRPr lang="de-DE" dirty="0"/>
          </a:p>
        </p:txBody>
      </p:sp>
      <p:sp>
        <p:nvSpPr>
          <p:cNvPr id="4" name="Titel 3">
            <a:extLst>
              <a:ext uri="{FF2B5EF4-FFF2-40B4-BE49-F238E27FC236}">
                <a16:creationId xmlns:a16="http://schemas.microsoft.com/office/drawing/2014/main" id="{6DB9F478-E448-4232-B66D-D36EC03939EF}"/>
              </a:ext>
            </a:extLst>
          </p:cNvPr>
          <p:cNvSpPr>
            <a:spLocks noGrp="1"/>
          </p:cNvSpPr>
          <p:nvPr>
            <p:ph type="title"/>
          </p:nvPr>
        </p:nvSpPr>
        <p:spPr/>
        <p:txBody>
          <a:bodyPr/>
          <a:lstStyle/>
          <a:p>
            <a:r>
              <a:rPr lang="de-DE" dirty="0"/>
              <a:t>Was ist </a:t>
            </a:r>
            <a:r>
              <a:rPr lang="de-DE" dirty="0" err="1"/>
              <a:t>Javascript</a:t>
            </a:r>
            <a:endParaRPr lang="de-DE" dirty="0"/>
          </a:p>
        </p:txBody>
      </p:sp>
      <p:sp>
        <p:nvSpPr>
          <p:cNvPr id="5" name="Textplatzhalter 4">
            <a:extLst>
              <a:ext uri="{FF2B5EF4-FFF2-40B4-BE49-F238E27FC236}">
                <a16:creationId xmlns:a16="http://schemas.microsoft.com/office/drawing/2014/main" id="{F8E2C631-EF3B-4FCA-B9AC-CC0A39D62383}"/>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1064011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BB0A2B4D-B70D-4138-85F5-7666AEA5C889}"/>
              </a:ext>
            </a:extLst>
          </p:cNvPr>
          <p:cNvSpPr>
            <a:spLocks noGrp="1"/>
          </p:cNvSpPr>
          <p:nvPr>
            <p:ph type="pic" sz="quarter" idx="10"/>
          </p:nvPr>
        </p:nvSpPr>
        <p:spPr/>
      </p:sp>
      <p:sp>
        <p:nvSpPr>
          <p:cNvPr id="3" name="Textplatzhalter 2">
            <a:extLst>
              <a:ext uri="{FF2B5EF4-FFF2-40B4-BE49-F238E27FC236}">
                <a16:creationId xmlns:a16="http://schemas.microsoft.com/office/drawing/2014/main" id="{CB3B9F18-2FEE-4B62-BBF5-A9FC62FA8FA5}"/>
              </a:ext>
            </a:extLst>
          </p:cNvPr>
          <p:cNvSpPr>
            <a:spLocks noGrp="1"/>
          </p:cNvSpPr>
          <p:nvPr>
            <p:ph type="body" sz="quarter" idx="11"/>
          </p:nvPr>
        </p:nvSpPr>
        <p:spPr/>
        <p:txBody>
          <a:bodyPr/>
          <a:lstStyle/>
          <a:p>
            <a:r>
              <a:rPr lang="de-DE" dirty="0"/>
              <a:t>Sequentielle Ausführung</a:t>
            </a:r>
          </a:p>
          <a:p>
            <a:r>
              <a:rPr lang="de-DE" dirty="0"/>
              <a:t>Bedingte Ausführung</a:t>
            </a:r>
          </a:p>
          <a:p>
            <a:r>
              <a:rPr lang="de-DE" dirty="0"/>
              <a:t>Wiederholte Ausführung</a:t>
            </a:r>
          </a:p>
        </p:txBody>
      </p:sp>
      <p:sp>
        <p:nvSpPr>
          <p:cNvPr id="4" name="Titel 3">
            <a:extLst>
              <a:ext uri="{FF2B5EF4-FFF2-40B4-BE49-F238E27FC236}">
                <a16:creationId xmlns:a16="http://schemas.microsoft.com/office/drawing/2014/main" id="{95DB1A6A-2030-45A3-8A9F-BF8C5B9A747D}"/>
              </a:ext>
            </a:extLst>
          </p:cNvPr>
          <p:cNvSpPr>
            <a:spLocks noGrp="1"/>
          </p:cNvSpPr>
          <p:nvPr>
            <p:ph type="title"/>
          </p:nvPr>
        </p:nvSpPr>
        <p:spPr/>
        <p:txBody>
          <a:bodyPr/>
          <a:lstStyle/>
          <a:p>
            <a:r>
              <a:rPr lang="de-DE" dirty="0"/>
              <a:t>Basisfunktionalität</a:t>
            </a:r>
          </a:p>
        </p:txBody>
      </p:sp>
      <p:sp>
        <p:nvSpPr>
          <p:cNvPr id="5" name="Textplatzhalter 4">
            <a:extLst>
              <a:ext uri="{FF2B5EF4-FFF2-40B4-BE49-F238E27FC236}">
                <a16:creationId xmlns:a16="http://schemas.microsoft.com/office/drawing/2014/main" id="{B2FE9B90-395C-418C-A137-B83A0D0D1961}"/>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32659959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A48F8FD8-4821-429C-93D8-6C119336694D}"/>
              </a:ext>
            </a:extLst>
          </p:cNvPr>
          <p:cNvSpPr>
            <a:spLocks noGrp="1"/>
          </p:cNvSpPr>
          <p:nvPr>
            <p:ph type="pic" sz="quarter" idx="10"/>
          </p:nvPr>
        </p:nvSpPr>
        <p:spPr/>
      </p:sp>
      <p:sp>
        <p:nvSpPr>
          <p:cNvPr id="3" name="Textplatzhalter 2">
            <a:extLst>
              <a:ext uri="{FF2B5EF4-FFF2-40B4-BE49-F238E27FC236}">
                <a16:creationId xmlns:a16="http://schemas.microsoft.com/office/drawing/2014/main" id="{75BFDF72-5115-4FC3-855D-35C6D9228DA7}"/>
              </a:ext>
            </a:extLst>
          </p:cNvPr>
          <p:cNvSpPr>
            <a:spLocks noGrp="1"/>
          </p:cNvSpPr>
          <p:nvPr>
            <p:ph type="body" sz="quarter" idx="11"/>
          </p:nvPr>
        </p:nvSpPr>
        <p:spPr/>
        <p:txBody>
          <a:bodyPr/>
          <a:lstStyle/>
          <a:p>
            <a:r>
              <a:rPr lang="de-DE" dirty="0"/>
              <a:t>Alles passiert sequentiell</a:t>
            </a:r>
          </a:p>
          <a:p>
            <a:r>
              <a:rPr lang="de-DE" dirty="0"/>
              <a:t>Ausdrücke heißen in JS Statement</a:t>
            </a:r>
          </a:p>
          <a:p>
            <a:r>
              <a:rPr lang="de-DE" dirty="0"/>
              <a:t>Programm startet, führt Statements aus und endet</a:t>
            </a:r>
          </a:p>
          <a:p>
            <a:r>
              <a:rPr lang="de-DE" dirty="0"/>
              <a:t>console.log() schreibt in die Konsole</a:t>
            </a:r>
          </a:p>
        </p:txBody>
      </p:sp>
      <p:sp>
        <p:nvSpPr>
          <p:cNvPr id="4" name="Titel 3">
            <a:extLst>
              <a:ext uri="{FF2B5EF4-FFF2-40B4-BE49-F238E27FC236}">
                <a16:creationId xmlns:a16="http://schemas.microsoft.com/office/drawing/2014/main" id="{D0C04E77-509C-4CBE-9B50-D927E690E3BE}"/>
              </a:ext>
            </a:extLst>
          </p:cNvPr>
          <p:cNvSpPr>
            <a:spLocks noGrp="1"/>
          </p:cNvSpPr>
          <p:nvPr>
            <p:ph type="title"/>
          </p:nvPr>
        </p:nvSpPr>
        <p:spPr/>
        <p:txBody>
          <a:bodyPr/>
          <a:lstStyle/>
          <a:p>
            <a:r>
              <a:rPr lang="de-DE" dirty="0"/>
              <a:t>Sequentielle Ausführung</a:t>
            </a:r>
          </a:p>
        </p:txBody>
      </p:sp>
      <p:sp>
        <p:nvSpPr>
          <p:cNvPr id="5" name="Textplatzhalter 4">
            <a:extLst>
              <a:ext uri="{FF2B5EF4-FFF2-40B4-BE49-F238E27FC236}">
                <a16:creationId xmlns:a16="http://schemas.microsoft.com/office/drawing/2014/main" id="{66ABB0D7-E1A1-4FDD-87CA-9DEA11674A0F}"/>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8A58DA62-B302-47BE-B4F1-0183E955AF6C}"/>
              </a:ext>
            </a:extLst>
          </p:cNvPr>
          <p:cNvPicPr>
            <a:picLocks noChangeAspect="1"/>
          </p:cNvPicPr>
          <p:nvPr/>
        </p:nvPicPr>
        <p:blipFill>
          <a:blip r:embed="rId2"/>
          <a:stretch>
            <a:fillRect/>
          </a:stretch>
        </p:blipFill>
        <p:spPr>
          <a:xfrm>
            <a:off x="15755476" y="6666522"/>
            <a:ext cx="7547333" cy="1856154"/>
          </a:xfrm>
          <a:prstGeom prst="rect">
            <a:avLst/>
          </a:prstGeom>
        </p:spPr>
      </p:pic>
    </p:spTree>
    <p:extLst>
      <p:ext uri="{BB962C8B-B14F-4D97-AF65-F5344CB8AC3E}">
        <p14:creationId xmlns:p14="http://schemas.microsoft.com/office/powerpoint/2010/main" val="812009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B3D7058E-A1EA-459C-AEED-EFB866B34ECA}"/>
              </a:ext>
            </a:extLst>
          </p:cNvPr>
          <p:cNvSpPr>
            <a:spLocks noGrp="1"/>
          </p:cNvSpPr>
          <p:nvPr>
            <p:ph type="pic" sz="quarter" idx="10"/>
          </p:nvPr>
        </p:nvSpPr>
        <p:spPr/>
      </p:sp>
      <p:sp>
        <p:nvSpPr>
          <p:cNvPr id="3" name="Textplatzhalter 2">
            <a:extLst>
              <a:ext uri="{FF2B5EF4-FFF2-40B4-BE49-F238E27FC236}">
                <a16:creationId xmlns:a16="http://schemas.microsoft.com/office/drawing/2014/main" id="{06B3508D-8A98-49E3-B79B-668034FDDA62}"/>
              </a:ext>
            </a:extLst>
          </p:cNvPr>
          <p:cNvSpPr>
            <a:spLocks noGrp="1"/>
          </p:cNvSpPr>
          <p:nvPr>
            <p:ph type="body" sz="quarter" idx="11"/>
          </p:nvPr>
        </p:nvSpPr>
        <p:spPr/>
        <p:txBody>
          <a:bodyPr/>
          <a:lstStyle/>
          <a:p>
            <a:r>
              <a:rPr lang="de-DE" dirty="0"/>
              <a:t>Boolean</a:t>
            </a:r>
          </a:p>
          <a:p>
            <a:r>
              <a:rPr lang="de-DE" dirty="0"/>
              <a:t>String</a:t>
            </a:r>
          </a:p>
          <a:p>
            <a:r>
              <a:rPr lang="de-DE" dirty="0" err="1"/>
              <a:t>Float</a:t>
            </a:r>
            <a:endParaRPr lang="de-DE" dirty="0"/>
          </a:p>
          <a:p>
            <a:pPr lvl="1"/>
            <a:endParaRPr lang="de-DE" b="0" dirty="0"/>
          </a:p>
          <a:p>
            <a:endParaRPr lang="de-DE" dirty="0"/>
          </a:p>
          <a:p>
            <a:pPr lvl="1"/>
            <a:endParaRPr lang="de-DE" dirty="0"/>
          </a:p>
        </p:txBody>
      </p:sp>
      <p:sp>
        <p:nvSpPr>
          <p:cNvPr id="4" name="Titel 3">
            <a:extLst>
              <a:ext uri="{FF2B5EF4-FFF2-40B4-BE49-F238E27FC236}">
                <a16:creationId xmlns:a16="http://schemas.microsoft.com/office/drawing/2014/main" id="{D31B0339-46F2-4C4D-AB82-AA812AFFF711}"/>
              </a:ext>
            </a:extLst>
          </p:cNvPr>
          <p:cNvSpPr>
            <a:spLocks noGrp="1"/>
          </p:cNvSpPr>
          <p:nvPr>
            <p:ph type="title"/>
          </p:nvPr>
        </p:nvSpPr>
        <p:spPr/>
        <p:txBody>
          <a:bodyPr/>
          <a:lstStyle/>
          <a:p>
            <a:r>
              <a:rPr lang="de-DE" dirty="0"/>
              <a:t>Literale</a:t>
            </a:r>
          </a:p>
        </p:txBody>
      </p:sp>
      <p:sp>
        <p:nvSpPr>
          <p:cNvPr id="5" name="Textplatzhalter 4">
            <a:extLst>
              <a:ext uri="{FF2B5EF4-FFF2-40B4-BE49-F238E27FC236}">
                <a16:creationId xmlns:a16="http://schemas.microsoft.com/office/drawing/2014/main" id="{A99BFE35-8398-41EC-8D84-798B4884A376}"/>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2E531551-C86C-4175-B9E9-B520F958B5D9}"/>
              </a:ext>
            </a:extLst>
          </p:cNvPr>
          <p:cNvPicPr>
            <a:picLocks noChangeAspect="1"/>
          </p:cNvPicPr>
          <p:nvPr/>
        </p:nvPicPr>
        <p:blipFill>
          <a:blip r:embed="rId3"/>
          <a:stretch>
            <a:fillRect/>
          </a:stretch>
        </p:blipFill>
        <p:spPr>
          <a:xfrm>
            <a:off x="14681668" y="3204789"/>
            <a:ext cx="9694948" cy="5660501"/>
          </a:xfrm>
          <a:prstGeom prst="rect">
            <a:avLst/>
          </a:prstGeom>
        </p:spPr>
      </p:pic>
    </p:spTree>
    <p:extLst>
      <p:ext uri="{BB962C8B-B14F-4D97-AF65-F5344CB8AC3E}">
        <p14:creationId xmlns:p14="http://schemas.microsoft.com/office/powerpoint/2010/main" val="14032734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57E15C42-777F-4198-A6ED-57AECDEE4D3F}"/>
              </a:ext>
            </a:extLst>
          </p:cNvPr>
          <p:cNvSpPr>
            <a:spLocks noGrp="1"/>
          </p:cNvSpPr>
          <p:nvPr>
            <p:ph type="pic" sz="quarter" idx="10"/>
          </p:nvPr>
        </p:nvSpPr>
        <p:spPr/>
      </p:sp>
      <p:sp>
        <p:nvSpPr>
          <p:cNvPr id="3" name="Textplatzhalter 2">
            <a:extLst>
              <a:ext uri="{FF2B5EF4-FFF2-40B4-BE49-F238E27FC236}">
                <a16:creationId xmlns:a16="http://schemas.microsoft.com/office/drawing/2014/main" id="{97B7F9F2-6BAA-4243-9713-AF64FB7E3EC1}"/>
              </a:ext>
            </a:extLst>
          </p:cNvPr>
          <p:cNvSpPr>
            <a:spLocks noGrp="1"/>
          </p:cNvSpPr>
          <p:nvPr>
            <p:ph type="body" sz="quarter" idx="11"/>
          </p:nvPr>
        </p:nvSpPr>
        <p:spPr/>
        <p:txBody>
          <a:bodyPr/>
          <a:lstStyle/>
          <a:p>
            <a:r>
              <a:rPr lang="de-DE" dirty="0"/>
              <a:t>Haben einen Namen (Identifier)</a:t>
            </a:r>
          </a:p>
          <a:p>
            <a:r>
              <a:rPr lang="de-DE" dirty="0"/>
              <a:t>Dynamisch oder Fixe Größe</a:t>
            </a:r>
          </a:p>
          <a:p>
            <a:r>
              <a:rPr lang="de-DE" dirty="0"/>
              <a:t>Dynamisch typisiert</a:t>
            </a:r>
          </a:p>
          <a:p>
            <a:r>
              <a:rPr lang="de-DE" dirty="0"/>
              <a:t>Können (normalerweise) geändert werden</a:t>
            </a:r>
          </a:p>
          <a:p>
            <a:r>
              <a:rPr lang="de-DE" dirty="0"/>
              <a:t>Kontextkonzept</a:t>
            </a:r>
          </a:p>
        </p:txBody>
      </p:sp>
      <p:sp>
        <p:nvSpPr>
          <p:cNvPr id="4" name="Titel 3">
            <a:extLst>
              <a:ext uri="{FF2B5EF4-FFF2-40B4-BE49-F238E27FC236}">
                <a16:creationId xmlns:a16="http://schemas.microsoft.com/office/drawing/2014/main" id="{31BCDE5F-E136-48E8-95C3-1BED08E4058D}"/>
              </a:ext>
            </a:extLst>
          </p:cNvPr>
          <p:cNvSpPr>
            <a:spLocks noGrp="1"/>
          </p:cNvSpPr>
          <p:nvPr>
            <p:ph type="title"/>
          </p:nvPr>
        </p:nvSpPr>
        <p:spPr/>
        <p:txBody>
          <a:bodyPr/>
          <a:lstStyle/>
          <a:p>
            <a:r>
              <a:rPr lang="de-DE" dirty="0"/>
              <a:t>Variablen</a:t>
            </a:r>
          </a:p>
        </p:txBody>
      </p:sp>
      <p:sp>
        <p:nvSpPr>
          <p:cNvPr id="5" name="Textplatzhalter 4">
            <a:extLst>
              <a:ext uri="{FF2B5EF4-FFF2-40B4-BE49-F238E27FC236}">
                <a16:creationId xmlns:a16="http://schemas.microsoft.com/office/drawing/2014/main" id="{048BD6A2-45E0-4408-9DE3-E2AB53F790DB}"/>
              </a:ext>
            </a:extLst>
          </p:cNvPr>
          <p:cNvSpPr>
            <a:spLocks noGrp="1"/>
          </p:cNvSpPr>
          <p:nvPr>
            <p:ph type="body" sz="quarter" idx="12"/>
          </p:nvPr>
        </p:nvSpPr>
        <p:spPr/>
        <p:txBody>
          <a:bodyPr/>
          <a:lstStyle/>
          <a:p>
            <a:endParaRPr lang="de-DE"/>
          </a:p>
        </p:txBody>
      </p:sp>
      <p:pic>
        <p:nvPicPr>
          <p:cNvPr id="7" name="Grafik 6">
            <a:extLst>
              <a:ext uri="{FF2B5EF4-FFF2-40B4-BE49-F238E27FC236}">
                <a16:creationId xmlns:a16="http://schemas.microsoft.com/office/drawing/2014/main" id="{FD45A0F2-A100-4F62-9C4D-90021601A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88186" y="2392148"/>
            <a:ext cx="8481911" cy="5228383"/>
          </a:xfrm>
          <a:prstGeom prst="rect">
            <a:avLst/>
          </a:prstGeom>
        </p:spPr>
      </p:pic>
    </p:spTree>
    <p:extLst>
      <p:ext uri="{BB962C8B-B14F-4D97-AF65-F5344CB8AC3E}">
        <p14:creationId xmlns:p14="http://schemas.microsoft.com/office/powerpoint/2010/main" val="9586443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57E15C42-777F-4198-A6ED-57AECDEE4D3F}"/>
              </a:ext>
            </a:extLst>
          </p:cNvPr>
          <p:cNvSpPr>
            <a:spLocks noGrp="1"/>
          </p:cNvSpPr>
          <p:nvPr>
            <p:ph type="pic" sz="quarter" idx="10"/>
          </p:nvPr>
        </p:nvSpPr>
        <p:spPr/>
      </p:sp>
      <p:sp>
        <p:nvSpPr>
          <p:cNvPr id="3" name="Textplatzhalter 2">
            <a:extLst>
              <a:ext uri="{FF2B5EF4-FFF2-40B4-BE49-F238E27FC236}">
                <a16:creationId xmlns:a16="http://schemas.microsoft.com/office/drawing/2014/main" id="{97B7F9F2-6BAA-4243-9713-AF64FB7E3EC1}"/>
              </a:ext>
            </a:extLst>
          </p:cNvPr>
          <p:cNvSpPr>
            <a:spLocks noGrp="1"/>
          </p:cNvSpPr>
          <p:nvPr>
            <p:ph type="body" sz="quarter" idx="11"/>
          </p:nvPr>
        </p:nvSpPr>
        <p:spPr/>
        <p:txBody>
          <a:bodyPr/>
          <a:lstStyle/>
          <a:p>
            <a:r>
              <a:rPr lang="de-DE" dirty="0"/>
              <a:t>Identifier sind Case Sensitive</a:t>
            </a:r>
          </a:p>
          <a:p>
            <a:r>
              <a:rPr lang="de-DE" dirty="0"/>
              <a:t>Null: leerer Wert</a:t>
            </a:r>
          </a:p>
          <a:p>
            <a:r>
              <a:rPr lang="de-DE" dirty="0" err="1"/>
              <a:t>Undefined</a:t>
            </a:r>
            <a:r>
              <a:rPr lang="de-DE" dirty="0"/>
              <a:t>: nicht initialisierter Wert</a:t>
            </a:r>
          </a:p>
          <a:p>
            <a:endParaRPr lang="de-DE" dirty="0"/>
          </a:p>
        </p:txBody>
      </p:sp>
      <p:sp>
        <p:nvSpPr>
          <p:cNvPr id="4" name="Titel 3">
            <a:extLst>
              <a:ext uri="{FF2B5EF4-FFF2-40B4-BE49-F238E27FC236}">
                <a16:creationId xmlns:a16="http://schemas.microsoft.com/office/drawing/2014/main" id="{31BCDE5F-E136-48E8-95C3-1BED08E4058D}"/>
              </a:ext>
            </a:extLst>
          </p:cNvPr>
          <p:cNvSpPr>
            <a:spLocks noGrp="1"/>
          </p:cNvSpPr>
          <p:nvPr>
            <p:ph type="title"/>
          </p:nvPr>
        </p:nvSpPr>
        <p:spPr/>
        <p:txBody>
          <a:bodyPr/>
          <a:lstStyle/>
          <a:p>
            <a:r>
              <a:rPr lang="de-DE" dirty="0"/>
              <a:t>Variablen</a:t>
            </a:r>
          </a:p>
        </p:txBody>
      </p:sp>
      <p:sp>
        <p:nvSpPr>
          <p:cNvPr id="5" name="Textplatzhalter 4">
            <a:extLst>
              <a:ext uri="{FF2B5EF4-FFF2-40B4-BE49-F238E27FC236}">
                <a16:creationId xmlns:a16="http://schemas.microsoft.com/office/drawing/2014/main" id="{048BD6A2-45E0-4408-9DE3-E2AB53F790DB}"/>
              </a:ext>
            </a:extLst>
          </p:cNvPr>
          <p:cNvSpPr>
            <a:spLocks noGrp="1"/>
          </p:cNvSpPr>
          <p:nvPr>
            <p:ph type="body" sz="quarter" idx="12"/>
          </p:nvPr>
        </p:nvSpPr>
        <p:spPr/>
        <p:txBody>
          <a:bodyPr/>
          <a:lstStyle/>
          <a:p>
            <a:endParaRPr lang="de-DE"/>
          </a:p>
        </p:txBody>
      </p:sp>
      <p:pic>
        <p:nvPicPr>
          <p:cNvPr id="7" name="Grafik 6">
            <a:extLst>
              <a:ext uri="{FF2B5EF4-FFF2-40B4-BE49-F238E27FC236}">
                <a16:creationId xmlns:a16="http://schemas.microsoft.com/office/drawing/2014/main" id="{FD45A0F2-A100-4F62-9C4D-90021601A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85641" y="2845851"/>
            <a:ext cx="5269482" cy="4320977"/>
          </a:xfrm>
          <a:prstGeom prst="rect">
            <a:avLst/>
          </a:prstGeom>
        </p:spPr>
      </p:pic>
    </p:spTree>
    <p:extLst>
      <p:ext uri="{BB962C8B-B14F-4D97-AF65-F5344CB8AC3E}">
        <p14:creationId xmlns:p14="http://schemas.microsoft.com/office/powerpoint/2010/main" val="388389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6BBB92A-3A2F-48DE-88C1-E812E986B5F9}"/>
              </a:ext>
            </a:extLst>
          </p:cNvPr>
          <p:cNvSpPr>
            <a:spLocks noGrp="1"/>
          </p:cNvSpPr>
          <p:nvPr>
            <p:ph type="pic" sz="quarter" idx="10"/>
          </p:nvPr>
        </p:nvSpPr>
        <p:spPr/>
      </p:sp>
      <p:sp>
        <p:nvSpPr>
          <p:cNvPr id="3" name="Textplatzhalter 2">
            <a:extLst>
              <a:ext uri="{FF2B5EF4-FFF2-40B4-BE49-F238E27FC236}">
                <a16:creationId xmlns:a16="http://schemas.microsoft.com/office/drawing/2014/main" id="{47D85B9F-6811-4ABE-BAD9-1E227EA98D18}"/>
              </a:ext>
            </a:extLst>
          </p:cNvPr>
          <p:cNvSpPr>
            <a:spLocks noGrp="1"/>
          </p:cNvSpPr>
          <p:nvPr>
            <p:ph type="body" sz="quarter" idx="11"/>
          </p:nvPr>
        </p:nvSpPr>
        <p:spPr/>
        <p:txBody>
          <a:bodyPr/>
          <a:lstStyle/>
          <a:p>
            <a:r>
              <a:rPr lang="en-US" b="0" i="1" dirty="0"/>
              <a:t>“When I see a bird that walks like a duck and swims like a duck and quacks like a duck, I call that bird a duck” </a:t>
            </a:r>
            <a:r>
              <a:rPr lang="en-US" b="0" dirty="0"/>
              <a:t>(James Whitcomb Riley)</a:t>
            </a:r>
          </a:p>
          <a:p>
            <a:r>
              <a:rPr lang="en-US" b="0" dirty="0" err="1"/>
              <a:t>Dynamische</a:t>
            </a:r>
            <a:r>
              <a:rPr lang="en-US" b="0" dirty="0"/>
              <a:t> </a:t>
            </a:r>
            <a:r>
              <a:rPr lang="en-US" b="0" dirty="0" err="1"/>
              <a:t>Typisierung</a:t>
            </a:r>
            <a:endParaRPr lang="de-DE" dirty="0"/>
          </a:p>
        </p:txBody>
      </p:sp>
      <p:sp>
        <p:nvSpPr>
          <p:cNvPr id="4" name="Titel 3">
            <a:extLst>
              <a:ext uri="{FF2B5EF4-FFF2-40B4-BE49-F238E27FC236}">
                <a16:creationId xmlns:a16="http://schemas.microsoft.com/office/drawing/2014/main" id="{950CFBFA-5A51-40C6-BEBB-06891C5514A1}"/>
              </a:ext>
            </a:extLst>
          </p:cNvPr>
          <p:cNvSpPr>
            <a:spLocks noGrp="1"/>
          </p:cNvSpPr>
          <p:nvPr>
            <p:ph type="title"/>
          </p:nvPr>
        </p:nvSpPr>
        <p:spPr/>
        <p:txBody>
          <a:bodyPr/>
          <a:lstStyle/>
          <a:p>
            <a:r>
              <a:rPr lang="de-DE" dirty="0"/>
              <a:t>Duck </a:t>
            </a:r>
            <a:r>
              <a:rPr lang="de-DE" dirty="0" err="1"/>
              <a:t>Typing</a:t>
            </a:r>
            <a:endParaRPr lang="de-DE" dirty="0"/>
          </a:p>
        </p:txBody>
      </p:sp>
      <p:sp>
        <p:nvSpPr>
          <p:cNvPr id="5" name="Textplatzhalter 4">
            <a:extLst>
              <a:ext uri="{FF2B5EF4-FFF2-40B4-BE49-F238E27FC236}">
                <a16:creationId xmlns:a16="http://schemas.microsoft.com/office/drawing/2014/main" id="{331643FB-0085-43C2-9A9D-49CA85FAB1EC}"/>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C10D48EE-523F-4577-8C44-30122714008C}"/>
              </a:ext>
            </a:extLst>
          </p:cNvPr>
          <p:cNvPicPr>
            <a:picLocks noChangeAspect="1"/>
          </p:cNvPicPr>
          <p:nvPr/>
        </p:nvPicPr>
        <p:blipFill>
          <a:blip r:embed="rId3"/>
          <a:stretch>
            <a:fillRect/>
          </a:stretch>
        </p:blipFill>
        <p:spPr>
          <a:xfrm>
            <a:off x="15219965" y="3381377"/>
            <a:ext cx="8618353" cy="2844893"/>
          </a:xfrm>
          <a:prstGeom prst="rect">
            <a:avLst/>
          </a:prstGeom>
        </p:spPr>
      </p:pic>
    </p:spTree>
    <p:extLst>
      <p:ext uri="{BB962C8B-B14F-4D97-AF65-F5344CB8AC3E}">
        <p14:creationId xmlns:p14="http://schemas.microsoft.com/office/powerpoint/2010/main" val="3622419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0840B5BC-B7FA-4085-A9CD-1C7FDAF363A0}"/>
              </a:ext>
            </a:extLst>
          </p:cNvPr>
          <p:cNvSpPr>
            <a:spLocks noGrp="1"/>
          </p:cNvSpPr>
          <p:nvPr>
            <p:ph type="pic" sz="quarter" idx="10"/>
          </p:nvPr>
        </p:nvSpPr>
        <p:spPr/>
      </p:sp>
      <p:sp>
        <p:nvSpPr>
          <p:cNvPr id="3" name="Textplatzhalter 2">
            <a:extLst>
              <a:ext uri="{FF2B5EF4-FFF2-40B4-BE49-F238E27FC236}">
                <a16:creationId xmlns:a16="http://schemas.microsoft.com/office/drawing/2014/main" id="{8852CE01-D789-4F66-A2F5-6AC487A4813A}"/>
              </a:ext>
            </a:extLst>
          </p:cNvPr>
          <p:cNvSpPr>
            <a:spLocks noGrp="1"/>
          </p:cNvSpPr>
          <p:nvPr>
            <p:ph type="body" sz="quarter" idx="11"/>
          </p:nvPr>
        </p:nvSpPr>
        <p:spPr/>
        <p:txBody>
          <a:bodyPr/>
          <a:lstStyle/>
          <a:p>
            <a:r>
              <a:rPr lang="de-DE" dirty="0"/>
              <a:t>Vergleichsoperatoren</a:t>
            </a:r>
          </a:p>
          <a:p>
            <a:pPr lvl="1"/>
            <a:r>
              <a:rPr lang="de-DE" dirty="0"/>
              <a:t>(Strikter) Vergleich</a:t>
            </a:r>
          </a:p>
          <a:p>
            <a:pPr lvl="1"/>
            <a:r>
              <a:rPr lang="de-DE" dirty="0"/>
              <a:t>Ungleich</a:t>
            </a:r>
          </a:p>
          <a:p>
            <a:pPr lvl="1"/>
            <a:r>
              <a:rPr lang="de-DE" dirty="0"/>
              <a:t>Größer(-Gleich)</a:t>
            </a:r>
          </a:p>
          <a:p>
            <a:pPr lvl="1"/>
            <a:r>
              <a:rPr lang="de-DE" dirty="0"/>
              <a:t>Kleiner(-Gleich)</a:t>
            </a:r>
          </a:p>
          <a:p>
            <a:r>
              <a:rPr lang="de-DE" dirty="0"/>
              <a:t>Logische Operatoren</a:t>
            </a:r>
          </a:p>
          <a:p>
            <a:pPr lvl="1"/>
            <a:r>
              <a:rPr lang="de-DE" dirty="0"/>
              <a:t>Und</a:t>
            </a:r>
          </a:p>
          <a:p>
            <a:pPr lvl="1"/>
            <a:r>
              <a:rPr lang="de-DE" dirty="0"/>
              <a:t>Oder</a:t>
            </a:r>
          </a:p>
        </p:txBody>
      </p:sp>
      <p:sp>
        <p:nvSpPr>
          <p:cNvPr id="4" name="Titel 3">
            <a:extLst>
              <a:ext uri="{FF2B5EF4-FFF2-40B4-BE49-F238E27FC236}">
                <a16:creationId xmlns:a16="http://schemas.microsoft.com/office/drawing/2014/main" id="{40FB2824-92F5-4792-AF9E-3297952268BB}"/>
              </a:ext>
            </a:extLst>
          </p:cNvPr>
          <p:cNvSpPr>
            <a:spLocks noGrp="1"/>
          </p:cNvSpPr>
          <p:nvPr>
            <p:ph type="title"/>
          </p:nvPr>
        </p:nvSpPr>
        <p:spPr/>
        <p:txBody>
          <a:bodyPr/>
          <a:lstStyle/>
          <a:p>
            <a:r>
              <a:rPr lang="de-DE" dirty="0"/>
              <a:t>Operatoren</a:t>
            </a:r>
          </a:p>
        </p:txBody>
      </p:sp>
      <p:sp>
        <p:nvSpPr>
          <p:cNvPr id="5" name="Textplatzhalter 4">
            <a:extLst>
              <a:ext uri="{FF2B5EF4-FFF2-40B4-BE49-F238E27FC236}">
                <a16:creationId xmlns:a16="http://schemas.microsoft.com/office/drawing/2014/main" id="{B3003E53-5DD3-486E-B4A8-58B9D3D3C8AE}"/>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81053C37-3D55-4BEB-86B5-B7F9262AE7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27915" y="5929590"/>
            <a:ext cx="6737837" cy="6577412"/>
          </a:xfrm>
          <a:prstGeom prst="rect">
            <a:avLst/>
          </a:prstGeom>
        </p:spPr>
      </p:pic>
      <p:pic>
        <p:nvPicPr>
          <p:cNvPr id="7" name="Grafik 6">
            <a:extLst>
              <a:ext uri="{FF2B5EF4-FFF2-40B4-BE49-F238E27FC236}">
                <a16:creationId xmlns:a16="http://schemas.microsoft.com/office/drawing/2014/main" id="{3CC9AADE-6EAD-488D-9572-6E534628EAE7}"/>
              </a:ext>
            </a:extLst>
          </p:cNvPr>
          <p:cNvPicPr>
            <a:picLocks noChangeAspect="1"/>
          </p:cNvPicPr>
          <p:nvPr/>
        </p:nvPicPr>
        <p:blipFill>
          <a:blip r:embed="rId4"/>
          <a:stretch>
            <a:fillRect/>
          </a:stretch>
        </p:blipFill>
        <p:spPr>
          <a:xfrm>
            <a:off x="15633655" y="580737"/>
            <a:ext cx="7516653" cy="4016319"/>
          </a:xfrm>
          <a:prstGeom prst="rect">
            <a:avLst/>
          </a:prstGeom>
        </p:spPr>
      </p:pic>
      <p:grpSp>
        <p:nvGrpSpPr>
          <p:cNvPr id="8" name="Gruppieren 7">
            <a:extLst>
              <a:ext uri="{FF2B5EF4-FFF2-40B4-BE49-F238E27FC236}">
                <a16:creationId xmlns:a16="http://schemas.microsoft.com/office/drawing/2014/main" id="{B1B69A5F-7412-4605-8558-30DEC5DF37B6}"/>
              </a:ext>
            </a:extLst>
          </p:cNvPr>
          <p:cNvGrpSpPr/>
          <p:nvPr/>
        </p:nvGrpSpPr>
        <p:grpSpPr>
          <a:xfrm>
            <a:off x="301625" y="12335861"/>
            <a:ext cx="1019175" cy="1019175"/>
            <a:chOff x="301625" y="12335861"/>
            <a:chExt cx="1019175" cy="1019175"/>
          </a:xfrm>
        </p:grpSpPr>
        <p:sp>
          <p:nvSpPr>
            <p:cNvPr id="9" name="Ellipse 8">
              <a:extLst>
                <a:ext uri="{FF2B5EF4-FFF2-40B4-BE49-F238E27FC236}">
                  <a16:creationId xmlns:a16="http://schemas.microsoft.com/office/drawing/2014/main" id="{4EA28855-7299-40D7-807F-4F372D342717}"/>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Kolben">
              <a:extLst>
                <a:ext uri="{FF2B5EF4-FFF2-40B4-BE49-F238E27FC236}">
                  <a16:creationId xmlns:a16="http://schemas.microsoft.com/office/drawing/2014/main" id="{248EB379-3C48-4FA0-ADAF-C5F479F89A2A}"/>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27128291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A48F8FD8-4821-429C-93D8-6C119336694D}"/>
              </a:ext>
            </a:extLst>
          </p:cNvPr>
          <p:cNvSpPr>
            <a:spLocks noGrp="1"/>
          </p:cNvSpPr>
          <p:nvPr>
            <p:ph type="pic" sz="quarter" idx="10"/>
          </p:nvPr>
        </p:nvSpPr>
        <p:spPr/>
      </p:sp>
      <p:sp>
        <p:nvSpPr>
          <p:cNvPr id="3" name="Textplatzhalter 2">
            <a:extLst>
              <a:ext uri="{FF2B5EF4-FFF2-40B4-BE49-F238E27FC236}">
                <a16:creationId xmlns:a16="http://schemas.microsoft.com/office/drawing/2014/main" id="{75BFDF72-5115-4FC3-855D-35C6D9228DA7}"/>
              </a:ext>
            </a:extLst>
          </p:cNvPr>
          <p:cNvSpPr>
            <a:spLocks noGrp="1"/>
          </p:cNvSpPr>
          <p:nvPr>
            <p:ph type="body" sz="quarter" idx="11"/>
          </p:nvPr>
        </p:nvSpPr>
        <p:spPr/>
        <p:txBody>
          <a:bodyPr/>
          <a:lstStyle/>
          <a:p>
            <a:r>
              <a:rPr lang="de-DE" dirty="0"/>
              <a:t>Nur wenn Bedingung erfüllt ist wird Code ausgeführt</a:t>
            </a:r>
          </a:p>
          <a:p>
            <a:r>
              <a:rPr lang="de-DE" dirty="0" err="1"/>
              <a:t>if</a:t>
            </a:r>
            <a:endParaRPr lang="de-DE" dirty="0"/>
          </a:p>
          <a:p>
            <a:r>
              <a:rPr lang="de-DE" dirty="0" err="1"/>
              <a:t>else</a:t>
            </a:r>
            <a:r>
              <a:rPr lang="de-DE" dirty="0"/>
              <a:t> </a:t>
            </a:r>
          </a:p>
          <a:p>
            <a:r>
              <a:rPr lang="de-DE" dirty="0" err="1"/>
              <a:t>else</a:t>
            </a:r>
            <a:r>
              <a:rPr lang="de-DE" dirty="0"/>
              <a:t> </a:t>
            </a:r>
            <a:r>
              <a:rPr lang="de-DE" dirty="0" err="1"/>
              <a:t>if</a:t>
            </a:r>
            <a:endParaRPr lang="de-DE" dirty="0"/>
          </a:p>
        </p:txBody>
      </p:sp>
      <p:sp>
        <p:nvSpPr>
          <p:cNvPr id="4" name="Titel 3">
            <a:extLst>
              <a:ext uri="{FF2B5EF4-FFF2-40B4-BE49-F238E27FC236}">
                <a16:creationId xmlns:a16="http://schemas.microsoft.com/office/drawing/2014/main" id="{D0C04E77-509C-4CBE-9B50-D927E690E3BE}"/>
              </a:ext>
            </a:extLst>
          </p:cNvPr>
          <p:cNvSpPr>
            <a:spLocks noGrp="1"/>
          </p:cNvSpPr>
          <p:nvPr>
            <p:ph type="title"/>
          </p:nvPr>
        </p:nvSpPr>
        <p:spPr/>
        <p:txBody>
          <a:bodyPr/>
          <a:lstStyle/>
          <a:p>
            <a:r>
              <a:rPr lang="de-DE" dirty="0"/>
              <a:t>Bedingte Ausführung</a:t>
            </a:r>
          </a:p>
        </p:txBody>
      </p:sp>
      <p:sp>
        <p:nvSpPr>
          <p:cNvPr id="5" name="Textplatzhalter 4">
            <a:extLst>
              <a:ext uri="{FF2B5EF4-FFF2-40B4-BE49-F238E27FC236}">
                <a16:creationId xmlns:a16="http://schemas.microsoft.com/office/drawing/2014/main" id="{66ABB0D7-E1A1-4FDD-87CA-9DEA11674A0F}"/>
              </a:ext>
            </a:extLst>
          </p:cNvPr>
          <p:cNvSpPr>
            <a:spLocks noGrp="1"/>
          </p:cNvSpPr>
          <p:nvPr>
            <p:ph type="body" sz="quarter" idx="12"/>
          </p:nvPr>
        </p:nvSpPr>
        <p:spPr/>
        <p:txBody>
          <a:bodyPr/>
          <a:lstStyle/>
          <a:p>
            <a:endParaRPr lang="de-DE"/>
          </a:p>
        </p:txBody>
      </p:sp>
      <p:pic>
        <p:nvPicPr>
          <p:cNvPr id="7" name="Grafik 6">
            <a:extLst>
              <a:ext uri="{FF2B5EF4-FFF2-40B4-BE49-F238E27FC236}">
                <a16:creationId xmlns:a16="http://schemas.microsoft.com/office/drawing/2014/main" id="{4F9C3B06-86B6-4156-AB16-F98E908D5D6D}"/>
              </a:ext>
            </a:extLst>
          </p:cNvPr>
          <p:cNvPicPr>
            <a:picLocks noChangeAspect="1"/>
          </p:cNvPicPr>
          <p:nvPr/>
        </p:nvPicPr>
        <p:blipFill>
          <a:blip r:embed="rId3"/>
          <a:stretch>
            <a:fillRect/>
          </a:stretch>
        </p:blipFill>
        <p:spPr>
          <a:xfrm>
            <a:off x="15218572" y="3622954"/>
            <a:ext cx="8621141" cy="5752541"/>
          </a:xfrm>
          <a:prstGeom prst="rect">
            <a:avLst/>
          </a:prstGeom>
        </p:spPr>
      </p:pic>
    </p:spTree>
    <p:extLst>
      <p:ext uri="{BB962C8B-B14F-4D97-AF65-F5344CB8AC3E}">
        <p14:creationId xmlns:p14="http://schemas.microsoft.com/office/powerpoint/2010/main" val="250153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sbildung, bildung, hand">
            <a:extLst>
              <a:ext uri="{FF2B5EF4-FFF2-40B4-BE49-F238E27FC236}">
                <a16:creationId xmlns:a16="http://schemas.microsoft.com/office/drawing/2014/main" id="{F3473806-D4EF-4346-8E27-FB521AB07F0B}"/>
              </a:ext>
            </a:extLst>
          </p:cNvPr>
          <p:cNvPicPr>
            <a:picLocks noGrp="1" noChangeAspect="1" noChangeArrowheads="1"/>
          </p:cNvPicPr>
          <p:nvPr>
            <p:ph type="pic" sz="quarter" idx="10"/>
          </p:nvPr>
        </p:nvPicPr>
        <p:blipFill rotWithShape="1">
          <a:blip r:embed="rId3" cstate="email">
            <a:extLst>
              <a:ext uri="{28A0092B-C50C-407E-A947-70E740481C1C}">
                <a14:useLocalDpi xmlns:a14="http://schemas.microsoft.com/office/drawing/2010/main" val="0"/>
              </a:ext>
            </a:extLst>
          </a:blip>
          <a:srcRect l="35674" r="1719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a:extLst>
              <a:ext uri="{FF2B5EF4-FFF2-40B4-BE49-F238E27FC236}">
                <a16:creationId xmlns:a16="http://schemas.microsoft.com/office/drawing/2014/main" id="{14923986-8811-4F8C-AAC4-69598A83A4DB}"/>
              </a:ext>
            </a:extLst>
          </p:cNvPr>
          <p:cNvSpPr>
            <a:spLocks noGrp="1"/>
          </p:cNvSpPr>
          <p:nvPr>
            <p:ph type="body" sz="quarter" idx="11"/>
          </p:nvPr>
        </p:nvSpPr>
        <p:spPr/>
        <p:txBody>
          <a:bodyPr/>
          <a:lstStyle/>
          <a:p>
            <a:r>
              <a:rPr lang="de-DE" dirty="0"/>
              <a:t>Typ</a:t>
            </a:r>
          </a:p>
          <a:p>
            <a:pPr lvl="1"/>
            <a:r>
              <a:rPr lang="de-DE" dirty="0"/>
              <a:t>Hausarbeit </a:t>
            </a:r>
          </a:p>
          <a:p>
            <a:r>
              <a:rPr lang="de-DE" dirty="0"/>
              <a:t>Umfang</a:t>
            </a:r>
          </a:p>
          <a:p>
            <a:pPr lvl="1"/>
            <a:r>
              <a:rPr lang="de-DE" dirty="0"/>
              <a:t>3-5 Visualisierungen inkl. Source Code</a:t>
            </a:r>
          </a:p>
          <a:p>
            <a:pPr lvl="1"/>
            <a:r>
              <a:rPr lang="de-DE" dirty="0"/>
              <a:t>3-5 Seiten Dokumentation</a:t>
            </a:r>
          </a:p>
          <a:p>
            <a:r>
              <a:rPr lang="de-DE" dirty="0"/>
              <a:t>Abgabedatum</a:t>
            </a:r>
          </a:p>
          <a:p>
            <a:pPr lvl="1"/>
            <a:r>
              <a:rPr lang="de-DE" dirty="0"/>
              <a:t>18.05.2020</a:t>
            </a:r>
          </a:p>
          <a:p>
            <a:r>
              <a:rPr lang="de-DE" dirty="0"/>
              <a:t>Abgabeort</a:t>
            </a:r>
          </a:p>
          <a:p>
            <a:pPr lvl="1"/>
            <a:r>
              <a:rPr lang="de-DE" dirty="0" err="1"/>
              <a:t>Moodle</a:t>
            </a:r>
            <a:endParaRPr lang="de-DE" dirty="0"/>
          </a:p>
          <a:p>
            <a:r>
              <a:rPr lang="de-DE" dirty="0"/>
              <a:t>Abgabeformat</a:t>
            </a:r>
          </a:p>
          <a:p>
            <a:pPr lvl="1"/>
            <a:r>
              <a:rPr lang="de-DE" dirty="0"/>
              <a:t>PDF, HTML, JS, PY, </a:t>
            </a:r>
            <a:r>
              <a:rPr lang="de-DE" dirty="0" err="1"/>
              <a:t>usw</a:t>
            </a:r>
            <a:r>
              <a:rPr lang="de-DE" dirty="0"/>
              <a:t> in einer ZIP-Datei</a:t>
            </a:r>
          </a:p>
        </p:txBody>
      </p:sp>
      <p:sp>
        <p:nvSpPr>
          <p:cNvPr id="15362" name="Titel 1">
            <a:extLst>
              <a:ext uri="{FF2B5EF4-FFF2-40B4-BE49-F238E27FC236}">
                <a16:creationId xmlns:a16="http://schemas.microsoft.com/office/drawing/2014/main" id="{0CEB0933-B3B4-44B7-B75F-21F53884DE43}"/>
              </a:ext>
            </a:extLst>
          </p:cNvPr>
          <p:cNvSpPr>
            <a:spLocks noGrp="1" noChangeArrowheads="1"/>
          </p:cNvSpPr>
          <p:nvPr>
            <p:ph type="title"/>
          </p:nvPr>
        </p:nvSpPr>
        <p:spPr/>
        <p:txBody>
          <a:bodyPr/>
          <a:lstStyle/>
          <a:p>
            <a:r>
              <a:rPr lang="de-DE" altLang="de-DE"/>
              <a:t>Prüfungsleistung</a:t>
            </a:r>
          </a:p>
        </p:txBody>
      </p:sp>
      <p:sp>
        <p:nvSpPr>
          <p:cNvPr id="4" name="Textplatzhalter 3">
            <a:extLst>
              <a:ext uri="{FF2B5EF4-FFF2-40B4-BE49-F238E27FC236}">
                <a16:creationId xmlns:a16="http://schemas.microsoft.com/office/drawing/2014/main" id="{B93B5CFA-6023-4DA0-9942-73C579D171C4}"/>
              </a:ext>
            </a:extLst>
          </p:cNvPr>
          <p:cNvSpPr>
            <a:spLocks noGrp="1"/>
          </p:cNvSpPr>
          <p:nvPr>
            <p:ph type="body" sz="quarter" idx="12"/>
          </p:nvPr>
        </p:nvSpPr>
        <p:spPr/>
        <p:txBody>
          <a:bodyPr/>
          <a:lstStyle/>
          <a:p>
            <a:r>
              <a:rPr lang="de-DE" dirty="0">
                <a:hlinkClick r:id="rId4"/>
              </a:rPr>
              <a:t>https://www.pexels.com/de-de/foto/ausbildung-bildung-hand-lernen-249360/</a:t>
            </a:r>
            <a:endParaRPr lang="de-DE" dirty="0"/>
          </a:p>
        </p:txBody>
      </p:sp>
      <p:sp>
        <p:nvSpPr>
          <p:cNvPr id="15365" name="Foliennummernplatzhalter 4">
            <a:extLst>
              <a:ext uri="{FF2B5EF4-FFF2-40B4-BE49-F238E27FC236}">
                <a16:creationId xmlns:a16="http://schemas.microsoft.com/office/drawing/2014/main" id="{1E14E140-E65D-487B-838F-E765F48E88A2}"/>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A7431D3D-F355-4C56-9FE0-8004F9338B27}" type="slidenum">
              <a:rPr lang="de-DE" altLang="de-DE" smtClean="0"/>
              <a:pPr>
                <a:spcBef>
                  <a:spcPct val="0"/>
                </a:spcBef>
              </a:pPr>
              <a:t>12</a:t>
            </a:fld>
            <a:endParaRPr lang="de-DE" altLang="de-DE"/>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A48F8FD8-4821-429C-93D8-6C119336694D}"/>
              </a:ext>
            </a:extLst>
          </p:cNvPr>
          <p:cNvSpPr>
            <a:spLocks noGrp="1"/>
          </p:cNvSpPr>
          <p:nvPr>
            <p:ph type="pic" sz="quarter" idx="10"/>
          </p:nvPr>
        </p:nvSpPr>
        <p:spPr/>
      </p:sp>
      <p:sp>
        <p:nvSpPr>
          <p:cNvPr id="3" name="Textplatzhalter 2">
            <a:extLst>
              <a:ext uri="{FF2B5EF4-FFF2-40B4-BE49-F238E27FC236}">
                <a16:creationId xmlns:a16="http://schemas.microsoft.com/office/drawing/2014/main" id="{75BFDF72-5115-4FC3-855D-35C6D9228DA7}"/>
              </a:ext>
            </a:extLst>
          </p:cNvPr>
          <p:cNvSpPr>
            <a:spLocks noGrp="1"/>
          </p:cNvSpPr>
          <p:nvPr>
            <p:ph type="body" sz="quarter" idx="11"/>
          </p:nvPr>
        </p:nvSpPr>
        <p:spPr/>
        <p:txBody>
          <a:bodyPr/>
          <a:lstStyle/>
          <a:p>
            <a:r>
              <a:rPr lang="de-DE" dirty="0"/>
              <a:t>Schleifen</a:t>
            </a:r>
          </a:p>
          <a:p>
            <a:pPr lvl="1"/>
            <a:r>
              <a:rPr lang="de-DE" dirty="0"/>
              <a:t>Code wird (kontrolliert) wiederholt ausgeführt</a:t>
            </a:r>
          </a:p>
          <a:p>
            <a:r>
              <a:rPr lang="de-DE" dirty="0"/>
              <a:t>Do…</a:t>
            </a:r>
            <a:r>
              <a:rPr lang="de-DE" dirty="0" err="1"/>
              <a:t>While</a:t>
            </a:r>
            <a:endParaRPr lang="de-DE" dirty="0"/>
          </a:p>
          <a:p>
            <a:r>
              <a:rPr lang="de-DE" dirty="0" err="1"/>
              <a:t>For</a:t>
            </a:r>
            <a:endParaRPr lang="de-DE" dirty="0"/>
          </a:p>
          <a:p>
            <a:r>
              <a:rPr lang="de-DE" dirty="0" err="1"/>
              <a:t>While</a:t>
            </a:r>
            <a:endParaRPr lang="de-DE" dirty="0"/>
          </a:p>
        </p:txBody>
      </p:sp>
      <p:sp>
        <p:nvSpPr>
          <p:cNvPr id="4" name="Titel 3">
            <a:extLst>
              <a:ext uri="{FF2B5EF4-FFF2-40B4-BE49-F238E27FC236}">
                <a16:creationId xmlns:a16="http://schemas.microsoft.com/office/drawing/2014/main" id="{D0C04E77-509C-4CBE-9B50-D927E690E3BE}"/>
              </a:ext>
            </a:extLst>
          </p:cNvPr>
          <p:cNvSpPr>
            <a:spLocks noGrp="1"/>
          </p:cNvSpPr>
          <p:nvPr>
            <p:ph type="title"/>
          </p:nvPr>
        </p:nvSpPr>
        <p:spPr/>
        <p:txBody>
          <a:bodyPr/>
          <a:lstStyle/>
          <a:p>
            <a:r>
              <a:rPr lang="de-DE" dirty="0"/>
              <a:t>Wiederholte Ausführung</a:t>
            </a:r>
          </a:p>
        </p:txBody>
      </p:sp>
      <p:sp>
        <p:nvSpPr>
          <p:cNvPr id="5" name="Textplatzhalter 4">
            <a:extLst>
              <a:ext uri="{FF2B5EF4-FFF2-40B4-BE49-F238E27FC236}">
                <a16:creationId xmlns:a16="http://schemas.microsoft.com/office/drawing/2014/main" id="{66ABB0D7-E1A1-4FDD-87CA-9DEA11674A0F}"/>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6F00D358-F02A-440F-A77F-2842E4FC923A}"/>
              </a:ext>
            </a:extLst>
          </p:cNvPr>
          <p:cNvPicPr>
            <a:picLocks noChangeAspect="1"/>
          </p:cNvPicPr>
          <p:nvPr/>
        </p:nvPicPr>
        <p:blipFill>
          <a:blip r:embed="rId3"/>
          <a:stretch>
            <a:fillRect/>
          </a:stretch>
        </p:blipFill>
        <p:spPr>
          <a:xfrm>
            <a:off x="15327002" y="2528174"/>
            <a:ext cx="8084238" cy="7516653"/>
          </a:xfrm>
          <a:prstGeom prst="rect">
            <a:avLst/>
          </a:prstGeom>
        </p:spPr>
      </p:pic>
      <p:grpSp>
        <p:nvGrpSpPr>
          <p:cNvPr id="7" name="Gruppieren 6">
            <a:extLst>
              <a:ext uri="{FF2B5EF4-FFF2-40B4-BE49-F238E27FC236}">
                <a16:creationId xmlns:a16="http://schemas.microsoft.com/office/drawing/2014/main" id="{5005A520-704B-480B-B909-7A26ACF485BD}"/>
              </a:ext>
            </a:extLst>
          </p:cNvPr>
          <p:cNvGrpSpPr/>
          <p:nvPr/>
        </p:nvGrpSpPr>
        <p:grpSpPr>
          <a:xfrm>
            <a:off x="301625" y="12335861"/>
            <a:ext cx="1019175" cy="1019175"/>
            <a:chOff x="301625" y="12335861"/>
            <a:chExt cx="1019175" cy="1019175"/>
          </a:xfrm>
        </p:grpSpPr>
        <p:sp>
          <p:nvSpPr>
            <p:cNvPr id="8" name="Ellipse 7">
              <a:extLst>
                <a:ext uri="{FF2B5EF4-FFF2-40B4-BE49-F238E27FC236}">
                  <a16:creationId xmlns:a16="http://schemas.microsoft.com/office/drawing/2014/main" id="{CFE68835-0724-4FAE-910B-2B9663034D2D}"/>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Kolben">
              <a:extLst>
                <a:ext uri="{FF2B5EF4-FFF2-40B4-BE49-F238E27FC236}">
                  <a16:creationId xmlns:a16="http://schemas.microsoft.com/office/drawing/2014/main" id="{15A7F024-DCEB-4E20-83BC-B9FA61ACF8BD}"/>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1874906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C6864154-AE3E-45A4-879B-EFAA8119AE86}"/>
              </a:ext>
            </a:extLst>
          </p:cNvPr>
          <p:cNvSpPr>
            <a:spLocks noGrp="1"/>
          </p:cNvSpPr>
          <p:nvPr>
            <p:ph type="pic" sz="quarter" idx="10"/>
          </p:nvPr>
        </p:nvSpPr>
        <p:spPr/>
      </p:sp>
      <p:sp>
        <p:nvSpPr>
          <p:cNvPr id="3" name="Textplatzhalter 2">
            <a:extLst>
              <a:ext uri="{FF2B5EF4-FFF2-40B4-BE49-F238E27FC236}">
                <a16:creationId xmlns:a16="http://schemas.microsoft.com/office/drawing/2014/main" id="{3873403D-4CF1-4574-86C8-73359AC460DE}"/>
              </a:ext>
            </a:extLst>
          </p:cNvPr>
          <p:cNvSpPr>
            <a:spLocks noGrp="1"/>
          </p:cNvSpPr>
          <p:nvPr>
            <p:ph type="body" sz="quarter" idx="11"/>
          </p:nvPr>
        </p:nvSpPr>
        <p:spPr/>
        <p:txBody>
          <a:bodyPr/>
          <a:lstStyle/>
          <a:p>
            <a:r>
              <a:rPr lang="de-DE" dirty="0"/>
              <a:t>Strukturieren</a:t>
            </a:r>
          </a:p>
          <a:p>
            <a:r>
              <a:rPr lang="de-DE" dirty="0"/>
              <a:t>Eliminieren Redundanzen</a:t>
            </a:r>
          </a:p>
          <a:p>
            <a:r>
              <a:rPr lang="de-DE" dirty="0"/>
              <a:t>Erhöhen Lesbarkeit</a:t>
            </a:r>
          </a:p>
          <a:p>
            <a:r>
              <a:rPr lang="de-DE" dirty="0"/>
              <a:t>Minimieren Fehleranfälligkeit</a:t>
            </a:r>
          </a:p>
          <a:p>
            <a:r>
              <a:rPr lang="de-DE" dirty="0"/>
              <a:t>Erhöhen Wartbarkeit</a:t>
            </a:r>
          </a:p>
        </p:txBody>
      </p:sp>
      <p:sp>
        <p:nvSpPr>
          <p:cNvPr id="4" name="Titel 3">
            <a:extLst>
              <a:ext uri="{FF2B5EF4-FFF2-40B4-BE49-F238E27FC236}">
                <a16:creationId xmlns:a16="http://schemas.microsoft.com/office/drawing/2014/main" id="{87DD267D-683D-4DCB-947E-63C7B85E3D2C}"/>
              </a:ext>
            </a:extLst>
          </p:cNvPr>
          <p:cNvSpPr>
            <a:spLocks noGrp="1"/>
          </p:cNvSpPr>
          <p:nvPr>
            <p:ph type="title"/>
          </p:nvPr>
        </p:nvSpPr>
        <p:spPr/>
        <p:txBody>
          <a:bodyPr/>
          <a:lstStyle/>
          <a:p>
            <a:r>
              <a:rPr lang="de-DE" dirty="0"/>
              <a:t>Funktionen</a:t>
            </a:r>
          </a:p>
        </p:txBody>
      </p:sp>
      <p:sp>
        <p:nvSpPr>
          <p:cNvPr id="5" name="Textplatzhalter 4">
            <a:extLst>
              <a:ext uri="{FF2B5EF4-FFF2-40B4-BE49-F238E27FC236}">
                <a16:creationId xmlns:a16="http://schemas.microsoft.com/office/drawing/2014/main" id="{F11562A6-F8B6-46D7-A867-9AAC7A1A31A3}"/>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4D28A53E-580A-4734-808D-14049D47900C}"/>
              </a:ext>
            </a:extLst>
          </p:cNvPr>
          <p:cNvPicPr>
            <a:picLocks noChangeAspect="1"/>
          </p:cNvPicPr>
          <p:nvPr/>
        </p:nvPicPr>
        <p:blipFill>
          <a:blip r:embed="rId3"/>
          <a:stretch>
            <a:fillRect/>
          </a:stretch>
        </p:blipFill>
        <p:spPr>
          <a:xfrm>
            <a:off x="15901205" y="3421816"/>
            <a:ext cx="7255872" cy="6872368"/>
          </a:xfrm>
          <a:prstGeom prst="rect">
            <a:avLst/>
          </a:prstGeom>
        </p:spPr>
      </p:pic>
      <p:pic>
        <p:nvPicPr>
          <p:cNvPr id="7" name="Grafik 6">
            <a:extLst>
              <a:ext uri="{FF2B5EF4-FFF2-40B4-BE49-F238E27FC236}">
                <a16:creationId xmlns:a16="http://schemas.microsoft.com/office/drawing/2014/main" id="{A8402E69-C6D2-48DE-9959-FC7D10852B81}"/>
              </a:ext>
            </a:extLst>
          </p:cNvPr>
          <p:cNvPicPr>
            <a:picLocks noChangeAspect="1"/>
          </p:cNvPicPr>
          <p:nvPr/>
        </p:nvPicPr>
        <p:blipFill>
          <a:blip r:embed="rId4"/>
          <a:stretch>
            <a:fillRect/>
          </a:stretch>
        </p:blipFill>
        <p:spPr>
          <a:xfrm>
            <a:off x="15998813" y="3456400"/>
            <a:ext cx="7700735" cy="5614480"/>
          </a:xfrm>
          <a:prstGeom prst="rect">
            <a:avLst/>
          </a:prstGeom>
        </p:spPr>
      </p:pic>
    </p:spTree>
    <p:extLst>
      <p:ext uri="{BB962C8B-B14F-4D97-AF65-F5344CB8AC3E}">
        <p14:creationId xmlns:p14="http://schemas.microsoft.com/office/powerpoint/2010/main" val="140145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D4AD1927-5223-4A88-B5A9-CD2FEE2EB90A}"/>
              </a:ext>
            </a:extLst>
          </p:cNvPr>
          <p:cNvSpPr>
            <a:spLocks noGrp="1"/>
          </p:cNvSpPr>
          <p:nvPr>
            <p:ph type="pic" sz="quarter" idx="10"/>
          </p:nvPr>
        </p:nvSpPr>
        <p:spPr>
          <a:xfrm>
            <a:off x="11520217" y="0"/>
            <a:ext cx="12857434" cy="13716000"/>
          </a:xfrm>
        </p:spPr>
      </p:sp>
      <p:sp>
        <p:nvSpPr>
          <p:cNvPr id="3" name="Textplatzhalter 2">
            <a:extLst>
              <a:ext uri="{FF2B5EF4-FFF2-40B4-BE49-F238E27FC236}">
                <a16:creationId xmlns:a16="http://schemas.microsoft.com/office/drawing/2014/main" id="{85EDB464-E412-4AAA-9889-7AA975A4109C}"/>
              </a:ext>
            </a:extLst>
          </p:cNvPr>
          <p:cNvSpPr>
            <a:spLocks noGrp="1"/>
          </p:cNvSpPr>
          <p:nvPr>
            <p:ph type="body" sz="quarter" idx="11"/>
          </p:nvPr>
        </p:nvSpPr>
        <p:spPr/>
        <p:txBody>
          <a:bodyPr/>
          <a:lstStyle/>
          <a:p>
            <a:r>
              <a:rPr lang="de-DE" dirty="0"/>
              <a:t>Arrays</a:t>
            </a:r>
          </a:p>
          <a:p>
            <a:pPr lvl="1"/>
            <a:r>
              <a:rPr lang="de-DE" dirty="0"/>
              <a:t>Listen von Elementen</a:t>
            </a:r>
          </a:p>
          <a:p>
            <a:pPr lvl="1"/>
            <a:r>
              <a:rPr lang="de-DE" dirty="0"/>
              <a:t>Können verschachtelt werden</a:t>
            </a:r>
          </a:p>
          <a:p>
            <a:pPr lvl="1"/>
            <a:r>
              <a:rPr lang="de-DE" dirty="0"/>
              <a:t>Werden über Index adressiert</a:t>
            </a:r>
          </a:p>
          <a:p>
            <a:r>
              <a:rPr lang="de-DE" dirty="0"/>
              <a:t>Objekte</a:t>
            </a:r>
          </a:p>
          <a:p>
            <a:pPr lvl="1"/>
            <a:r>
              <a:rPr lang="de-DE" dirty="0"/>
              <a:t>Sammlung von Attributen</a:t>
            </a:r>
          </a:p>
          <a:p>
            <a:pPr lvl="1"/>
            <a:r>
              <a:rPr lang="de-DE" dirty="0"/>
              <a:t>Können verschachtelt werden</a:t>
            </a:r>
          </a:p>
          <a:p>
            <a:pPr lvl="1"/>
            <a:r>
              <a:rPr lang="de-DE" dirty="0"/>
              <a:t>Können Arrays als Werte enthalten</a:t>
            </a:r>
          </a:p>
          <a:p>
            <a:pPr lvl="1"/>
            <a:r>
              <a:rPr lang="de-DE" dirty="0"/>
              <a:t>Werden über die Keys adressiert</a:t>
            </a:r>
          </a:p>
          <a:p>
            <a:r>
              <a:rPr lang="de-DE" dirty="0"/>
              <a:t>JSON</a:t>
            </a:r>
          </a:p>
          <a:p>
            <a:pPr lvl="1"/>
            <a:r>
              <a:rPr lang="de-DE" dirty="0"/>
              <a:t>Java </a:t>
            </a:r>
            <a:r>
              <a:rPr lang="de-DE" dirty="0" err="1"/>
              <a:t>Script</a:t>
            </a:r>
            <a:r>
              <a:rPr lang="de-DE" dirty="0"/>
              <a:t> </a:t>
            </a:r>
            <a:r>
              <a:rPr lang="de-DE" dirty="0" err="1"/>
              <a:t>Object</a:t>
            </a:r>
            <a:r>
              <a:rPr lang="de-DE" dirty="0"/>
              <a:t> </a:t>
            </a:r>
            <a:r>
              <a:rPr lang="de-DE" dirty="0" err="1"/>
              <a:t>Notaion</a:t>
            </a:r>
            <a:endParaRPr lang="de-DE" dirty="0"/>
          </a:p>
        </p:txBody>
      </p:sp>
      <p:sp>
        <p:nvSpPr>
          <p:cNvPr id="4" name="Titel 3">
            <a:extLst>
              <a:ext uri="{FF2B5EF4-FFF2-40B4-BE49-F238E27FC236}">
                <a16:creationId xmlns:a16="http://schemas.microsoft.com/office/drawing/2014/main" id="{74E6141E-85C2-45FB-A74C-BA800572E6A0}"/>
              </a:ext>
            </a:extLst>
          </p:cNvPr>
          <p:cNvSpPr>
            <a:spLocks noGrp="1"/>
          </p:cNvSpPr>
          <p:nvPr>
            <p:ph type="title"/>
          </p:nvPr>
        </p:nvSpPr>
        <p:spPr/>
        <p:txBody>
          <a:bodyPr/>
          <a:lstStyle/>
          <a:p>
            <a:r>
              <a:rPr lang="de-DE" dirty="0"/>
              <a:t>Arrays &amp; Objekte</a:t>
            </a:r>
          </a:p>
        </p:txBody>
      </p:sp>
      <p:sp>
        <p:nvSpPr>
          <p:cNvPr id="5" name="Textplatzhalter 4">
            <a:extLst>
              <a:ext uri="{FF2B5EF4-FFF2-40B4-BE49-F238E27FC236}">
                <a16:creationId xmlns:a16="http://schemas.microsoft.com/office/drawing/2014/main" id="{B8CC49BA-9E5F-45A4-8073-A211650AF91B}"/>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6AE8DA49-515C-4D5A-AB79-97B9286537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35321" y="1945880"/>
            <a:ext cx="11827224" cy="9367039"/>
          </a:xfrm>
          <a:prstGeom prst="rect">
            <a:avLst/>
          </a:prstGeom>
        </p:spPr>
      </p:pic>
    </p:spTree>
    <p:extLst>
      <p:ext uri="{BB962C8B-B14F-4D97-AF65-F5344CB8AC3E}">
        <p14:creationId xmlns:p14="http://schemas.microsoft.com/office/powerpoint/2010/main" val="3625872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B401104-26CE-455E-925B-17A8A7F91CBB}"/>
              </a:ext>
            </a:extLst>
          </p:cNvPr>
          <p:cNvSpPr>
            <a:spLocks noGrp="1"/>
          </p:cNvSpPr>
          <p:nvPr>
            <p:ph type="pic" sz="quarter" idx="10"/>
          </p:nvPr>
        </p:nvSpPr>
        <p:spPr/>
      </p:sp>
      <p:sp>
        <p:nvSpPr>
          <p:cNvPr id="3" name="Textplatzhalter 2">
            <a:extLst>
              <a:ext uri="{FF2B5EF4-FFF2-40B4-BE49-F238E27FC236}">
                <a16:creationId xmlns:a16="http://schemas.microsoft.com/office/drawing/2014/main" id="{A1C9706A-C29D-407E-B485-D746B3B9BF61}"/>
              </a:ext>
            </a:extLst>
          </p:cNvPr>
          <p:cNvSpPr>
            <a:spLocks noGrp="1"/>
          </p:cNvSpPr>
          <p:nvPr>
            <p:ph type="body" sz="quarter" idx="11"/>
          </p:nvPr>
        </p:nvSpPr>
        <p:spPr/>
        <p:txBody>
          <a:bodyPr/>
          <a:lstStyle/>
          <a:p>
            <a:r>
              <a:rPr lang="de-DE" dirty="0"/>
              <a:t>Werden auf jedes Element eines Arrays angewendet</a:t>
            </a:r>
          </a:p>
          <a:p>
            <a:r>
              <a:rPr lang="de-DE" dirty="0" err="1"/>
              <a:t>Map</a:t>
            </a:r>
            <a:endParaRPr lang="de-DE" dirty="0"/>
          </a:p>
          <a:p>
            <a:pPr lvl="1"/>
            <a:r>
              <a:rPr lang="de-DE" dirty="0"/>
              <a:t>Erzeugt ein neues Array, und führt auf jedem der Elemente die angegebene Funktion aus</a:t>
            </a:r>
          </a:p>
          <a:p>
            <a:r>
              <a:rPr lang="de-DE" dirty="0"/>
              <a:t>Filter</a:t>
            </a:r>
          </a:p>
          <a:p>
            <a:pPr lvl="1"/>
            <a:r>
              <a:rPr lang="de-DE" dirty="0"/>
              <a:t>Erzeugt ein neues Array, welches nur die Elemente enthält die dem Filterkriterium entsprechen</a:t>
            </a:r>
          </a:p>
        </p:txBody>
      </p:sp>
      <p:sp>
        <p:nvSpPr>
          <p:cNvPr id="4" name="Titel 3">
            <a:extLst>
              <a:ext uri="{FF2B5EF4-FFF2-40B4-BE49-F238E27FC236}">
                <a16:creationId xmlns:a16="http://schemas.microsoft.com/office/drawing/2014/main" id="{EF2034F5-4BF6-46D1-8961-A0B0CFDD2C44}"/>
              </a:ext>
            </a:extLst>
          </p:cNvPr>
          <p:cNvSpPr>
            <a:spLocks noGrp="1"/>
          </p:cNvSpPr>
          <p:nvPr>
            <p:ph type="title"/>
          </p:nvPr>
        </p:nvSpPr>
        <p:spPr/>
        <p:txBody>
          <a:bodyPr/>
          <a:lstStyle/>
          <a:p>
            <a:r>
              <a:rPr lang="de-DE" dirty="0" err="1"/>
              <a:t>Map</a:t>
            </a:r>
            <a:r>
              <a:rPr lang="de-DE" dirty="0"/>
              <a:t> &amp; Filter Funktionen</a:t>
            </a:r>
          </a:p>
        </p:txBody>
      </p:sp>
      <p:sp>
        <p:nvSpPr>
          <p:cNvPr id="5" name="Textplatzhalter 4">
            <a:extLst>
              <a:ext uri="{FF2B5EF4-FFF2-40B4-BE49-F238E27FC236}">
                <a16:creationId xmlns:a16="http://schemas.microsoft.com/office/drawing/2014/main" id="{23578786-DA21-4780-BC53-14B5DD3E5C4D}"/>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B75B126B-A516-4D7C-BDE3-16AA80596E6D}"/>
              </a:ext>
            </a:extLst>
          </p:cNvPr>
          <p:cNvPicPr>
            <a:picLocks noChangeAspect="1"/>
          </p:cNvPicPr>
          <p:nvPr/>
        </p:nvPicPr>
        <p:blipFill>
          <a:blip r:embed="rId3"/>
          <a:stretch>
            <a:fillRect/>
          </a:stretch>
        </p:blipFill>
        <p:spPr>
          <a:xfrm>
            <a:off x="14749780" y="3274473"/>
            <a:ext cx="9696450" cy="6207295"/>
          </a:xfrm>
          <a:prstGeom prst="rect">
            <a:avLst/>
          </a:prstGeom>
        </p:spPr>
      </p:pic>
      <p:grpSp>
        <p:nvGrpSpPr>
          <p:cNvPr id="7" name="Gruppieren 6">
            <a:extLst>
              <a:ext uri="{FF2B5EF4-FFF2-40B4-BE49-F238E27FC236}">
                <a16:creationId xmlns:a16="http://schemas.microsoft.com/office/drawing/2014/main" id="{BAAE4B48-1D5C-4AF9-BEA0-C577A3D31631}"/>
              </a:ext>
            </a:extLst>
          </p:cNvPr>
          <p:cNvGrpSpPr/>
          <p:nvPr/>
        </p:nvGrpSpPr>
        <p:grpSpPr>
          <a:xfrm>
            <a:off x="301625" y="12335861"/>
            <a:ext cx="1019175" cy="1019175"/>
            <a:chOff x="301625" y="12335861"/>
            <a:chExt cx="1019175" cy="1019175"/>
          </a:xfrm>
        </p:grpSpPr>
        <p:sp>
          <p:nvSpPr>
            <p:cNvPr id="8" name="Ellipse 7">
              <a:extLst>
                <a:ext uri="{FF2B5EF4-FFF2-40B4-BE49-F238E27FC236}">
                  <a16:creationId xmlns:a16="http://schemas.microsoft.com/office/drawing/2014/main" id="{5A511549-9A71-4C9F-93FD-CB9475487A26}"/>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Kolben">
              <a:extLst>
                <a:ext uri="{FF2B5EF4-FFF2-40B4-BE49-F238E27FC236}">
                  <a16:creationId xmlns:a16="http://schemas.microsoft.com/office/drawing/2014/main" id="{E624B66B-AB1D-4969-979C-A4FDD241DF13}"/>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13962035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C6864154-AE3E-45A4-879B-EFAA8119AE86}"/>
              </a:ext>
            </a:extLst>
          </p:cNvPr>
          <p:cNvSpPr>
            <a:spLocks noGrp="1"/>
          </p:cNvSpPr>
          <p:nvPr>
            <p:ph type="pic" sz="quarter" idx="10"/>
          </p:nvPr>
        </p:nvSpPr>
        <p:spPr/>
      </p:sp>
      <p:sp>
        <p:nvSpPr>
          <p:cNvPr id="3" name="Textplatzhalter 2">
            <a:extLst>
              <a:ext uri="{FF2B5EF4-FFF2-40B4-BE49-F238E27FC236}">
                <a16:creationId xmlns:a16="http://schemas.microsoft.com/office/drawing/2014/main" id="{3873403D-4CF1-4574-86C8-73359AC460DE}"/>
              </a:ext>
            </a:extLst>
          </p:cNvPr>
          <p:cNvSpPr>
            <a:spLocks noGrp="1"/>
          </p:cNvSpPr>
          <p:nvPr>
            <p:ph type="body" sz="quarter" idx="11"/>
          </p:nvPr>
        </p:nvSpPr>
        <p:spPr/>
        <p:txBody>
          <a:bodyPr/>
          <a:lstStyle/>
          <a:p>
            <a:r>
              <a:rPr lang="de-DE" dirty="0"/>
              <a:t>Spezielle Form der Funktionen</a:t>
            </a:r>
          </a:p>
          <a:p>
            <a:r>
              <a:rPr lang="de-DE" dirty="0"/>
              <a:t>Kürzere Schreibweise</a:t>
            </a:r>
          </a:p>
          <a:p>
            <a:r>
              <a:rPr lang="de-DE" dirty="0"/>
              <a:t>Kein eigenes </a:t>
            </a:r>
            <a:r>
              <a:rPr lang="de-DE" dirty="0" err="1"/>
              <a:t>this</a:t>
            </a:r>
            <a:endParaRPr lang="de-DE" dirty="0"/>
          </a:p>
          <a:p>
            <a:r>
              <a:rPr lang="de-DE" dirty="0"/>
              <a:t>Bei </a:t>
            </a:r>
            <a:r>
              <a:rPr lang="de-DE" dirty="0" err="1"/>
              <a:t>Callbacks</a:t>
            </a:r>
            <a:r>
              <a:rPr lang="de-DE" dirty="0"/>
              <a:t> mittlerweile Defacto Standard</a:t>
            </a:r>
          </a:p>
        </p:txBody>
      </p:sp>
      <p:sp>
        <p:nvSpPr>
          <p:cNvPr id="4" name="Titel 3">
            <a:extLst>
              <a:ext uri="{FF2B5EF4-FFF2-40B4-BE49-F238E27FC236}">
                <a16:creationId xmlns:a16="http://schemas.microsoft.com/office/drawing/2014/main" id="{87DD267D-683D-4DCB-947E-63C7B85E3D2C}"/>
              </a:ext>
            </a:extLst>
          </p:cNvPr>
          <p:cNvSpPr>
            <a:spLocks noGrp="1"/>
          </p:cNvSpPr>
          <p:nvPr>
            <p:ph type="title"/>
          </p:nvPr>
        </p:nvSpPr>
        <p:spPr/>
        <p:txBody>
          <a:bodyPr/>
          <a:lstStyle/>
          <a:p>
            <a:r>
              <a:rPr lang="de-DE" dirty="0"/>
              <a:t>Pfeilfunktionen</a:t>
            </a:r>
          </a:p>
        </p:txBody>
      </p:sp>
      <p:sp>
        <p:nvSpPr>
          <p:cNvPr id="5" name="Textplatzhalter 4">
            <a:extLst>
              <a:ext uri="{FF2B5EF4-FFF2-40B4-BE49-F238E27FC236}">
                <a16:creationId xmlns:a16="http://schemas.microsoft.com/office/drawing/2014/main" id="{F11562A6-F8B6-46D7-A867-9AAC7A1A31A3}"/>
              </a:ext>
            </a:extLst>
          </p:cNvPr>
          <p:cNvSpPr>
            <a:spLocks noGrp="1"/>
          </p:cNvSpPr>
          <p:nvPr>
            <p:ph type="body" sz="quarter" idx="12"/>
          </p:nvPr>
        </p:nvSpPr>
        <p:spPr/>
        <p:txBody>
          <a:bodyPr/>
          <a:lstStyle/>
          <a:p>
            <a:endParaRPr lang="de-DE"/>
          </a:p>
        </p:txBody>
      </p:sp>
      <p:pic>
        <p:nvPicPr>
          <p:cNvPr id="8" name="Grafik 7">
            <a:extLst>
              <a:ext uri="{FF2B5EF4-FFF2-40B4-BE49-F238E27FC236}">
                <a16:creationId xmlns:a16="http://schemas.microsoft.com/office/drawing/2014/main" id="{934D46E7-83DC-40B5-A6C8-FF912CF1C802}"/>
              </a:ext>
            </a:extLst>
          </p:cNvPr>
          <p:cNvPicPr>
            <a:picLocks noChangeAspect="1"/>
          </p:cNvPicPr>
          <p:nvPr/>
        </p:nvPicPr>
        <p:blipFill>
          <a:blip r:embed="rId3"/>
          <a:stretch>
            <a:fillRect/>
          </a:stretch>
        </p:blipFill>
        <p:spPr>
          <a:xfrm>
            <a:off x="14714041" y="3273178"/>
            <a:ext cx="8949478" cy="6228000"/>
          </a:xfrm>
          <a:prstGeom prst="rect">
            <a:avLst/>
          </a:prstGeom>
        </p:spPr>
      </p:pic>
    </p:spTree>
    <p:extLst>
      <p:ext uri="{BB962C8B-B14F-4D97-AF65-F5344CB8AC3E}">
        <p14:creationId xmlns:p14="http://schemas.microsoft.com/office/powerpoint/2010/main" val="30658677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03DC2302-5DBA-4E9E-A110-B050B0544929}"/>
              </a:ext>
            </a:extLst>
          </p:cNvPr>
          <p:cNvSpPr>
            <a:spLocks noGrp="1"/>
          </p:cNvSpPr>
          <p:nvPr>
            <p:ph type="pic" sz="quarter" idx="10"/>
          </p:nvPr>
        </p:nvSpPr>
        <p:spPr/>
      </p:sp>
      <p:sp>
        <p:nvSpPr>
          <p:cNvPr id="3" name="Textplatzhalter 2">
            <a:extLst>
              <a:ext uri="{FF2B5EF4-FFF2-40B4-BE49-F238E27FC236}">
                <a16:creationId xmlns:a16="http://schemas.microsoft.com/office/drawing/2014/main" id="{CC2404BC-8C65-430D-9FD7-EFC17AE00BCF}"/>
              </a:ext>
            </a:extLst>
          </p:cNvPr>
          <p:cNvSpPr>
            <a:spLocks noGrp="1"/>
          </p:cNvSpPr>
          <p:nvPr>
            <p:ph type="body" sz="quarter" idx="11"/>
          </p:nvPr>
        </p:nvSpPr>
        <p:spPr/>
        <p:txBody>
          <a:bodyPr/>
          <a:lstStyle/>
          <a:p>
            <a:r>
              <a:rPr lang="de-DE" dirty="0"/>
              <a:t>Grundsätzlich über </a:t>
            </a:r>
            <a:r>
              <a:rPr lang="de-DE" dirty="0" err="1"/>
              <a:t>Document</a:t>
            </a:r>
            <a:r>
              <a:rPr lang="de-DE" dirty="0"/>
              <a:t> oder </a:t>
            </a:r>
            <a:r>
              <a:rPr lang="de-DE" dirty="0" err="1"/>
              <a:t>Jquery</a:t>
            </a:r>
            <a:endParaRPr lang="de-DE" dirty="0"/>
          </a:p>
          <a:p>
            <a:r>
              <a:rPr lang="de-DE" dirty="0"/>
              <a:t>An dieser Stelle nicht thematisiert</a:t>
            </a:r>
          </a:p>
          <a:p>
            <a:r>
              <a:rPr lang="de-DE" dirty="0"/>
              <a:t>D3 löst das für uns im Nachfolgenden</a:t>
            </a:r>
          </a:p>
        </p:txBody>
      </p:sp>
      <p:sp>
        <p:nvSpPr>
          <p:cNvPr id="4" name="Titel 3">
            <a:extLst>
              <a:ext uri="{FF2B5EF4-FFF2-40B4-BE49-F238E27FC236}">
                <a16:creationId xmlns:a16="http://schemas.microsoft.com/office/drawing/2014/main" id="{FB9B1C8F-6E44-4E77-B74E-5811C286D2CA}"/>
              </a:ext>
            </a:extLst>
          </p:cNvPr>
          <p:cNvSpPr>
            <a:spLocks noGrp="1"/>
          </p:cNvSpPr>
          <p:nvPr>
            <p:ph type="title"/>
          </p:nvPr>
        </p:nvSpPr>
        <p:spPr/>
        <p:txBody>
          <a:bodyPr/>
          <a:lstStyle/>
          <a:p>
            <a:r>
              <a:rPr lang="de-DE" dirty="0"/>
              <a:t>Zugriff auf DOM Elemente</a:t>
            </a:r>
          </a:p>
        </p:txBody>
      </p:sp>
      <p:sp>
        <p:nvSpPr>
          <p:cNvPr id="5" name="Textplatzhalter 4">
            <a:extLst>
              <a:ext uri="{FF2B5EF4-FFF2-40B4-BE49-F238E27FC236}">
                <a16:creationId xmlns:a16="http://schemas.microsoft.com/office/drawing/2014/main" id="{742A8767-9206-49A3-9B94-F70591003D80}"/>
              </a:ext>
            </a:extLst>
          </p:cNvPr>
          <p:cNvSpPr>
            <a:spLocks noGrp="1"/>
          </p:cNvSpPr>
          <p:nvPr>
            <p:ph type="body" sz="quarter" idx="12"/>
          </p:nvPr>
        </p:nvSpPr>
        <p:spPr/>
        <p:txBody>
          <a:bodyPr/>
          <a:lstStyle/>
          <a:p>
            <a:endParaRPr lang="de-DE"/>
          </a:p>
        </p:txBody>
      </p:sp>
      <p:pic>
        <p:nvPicPr>
          <p:cNvPr id="7" name="Grafik 6">
            <a:extLst>
              <a:ext uri="{FF2B5EF4-FFF2-40B4-BE49-F238E27FC236}">
                <a16:creationId xmlns:a16="http://schemas.microsoft.com/office/drawing/2014/main" id="{CD7EBE92-0CA7-4C60-B4D6-C16A71451A2B}"/>
              </a:ext>
            </a:extLst>
          </p:cNvPr>
          <p:cNvPicPr>
            <a:picLocks noChangeAspect="1"/>
          </p:cNvPicPr>
          <p:nvPr/>
        </p:nvPicPr>
        <p:blipFill>
          <a:blip r:embed="rId2"/>
          <a:stretch>
            <a:fillRect/>
          </a:stretch>
        </p:blipFill>
        <p:spPr>
          <a:xfrm>
            <a:off x="14723422" y="4490194"/>
            <a:ext cx="9774565" cy="849411"/>
          </a:xfrm>
          <a:prstGeom prst="rect">
            <a:avLst/>
          </a:prstGeom>
        </p:spPr>
      </p:pic>
    </p:spTree>
    <p:extLst>
      <p:ext uri="{BB962C8B-B14F-4D97-AF65-F5344CB8AC3E}">
        <p14:creationId xmlns:p14="http://schemas.microsoft.com/office/powerpoint/2010/main" val="2370891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E2AE7-CF91-4D05-8A99-F40211052B41}"/>
              </a:ext>
            </a:extLst>
          </p:cNvPr>
          <p:cNvSpPr>
            <a:spLocks noGrp="1"/>
          </p:cNvSpPr>
          <p:nvPr>
            <p:ph type="title"/>
          </p:nvPr>
        </p:nvSpPr>
        <p:spPr/>
        <p:txBody>
          <a:bodyPr/>
          <a:lstStyle/>
          <a:p>
            <a:r>
              <a:rPr lang="de-DE" dirty="0"/>
              <a:t>D3 – Data Driven </a:t>
            </a:r>
            <a:r>
              <a:rPr lang="de-DE" dirty="0" err="1"/>
              <a:t>Documents</a:t>
            </a:r>
            <a:endParaRPr lang="de-DE" dirty="0"/>
          </a:p>
        </p:txBody>
      </p:sp>
      <p:sp>
        <p:nvSpPr>
          <p:cNvPr id="3" name="Textplatzhalter 2">
            <a:extLst>
              <a:ext uri="{FF2B5EF4-FFF2-40B4-BE49-F238E27FC236}">
                <a16:creationId xmlns:a16="http://schemas.microsoft.com/office/drawing/2014/main" id="{47665AF1-61B9-48CE-B57A-C0B66F527FE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5C6B2E9-D436-46D2-B0C4-66BDECD91B36}"/>
              </a:ext>
            </a:extLst>
          </p:cNvPr>
          <p:cNvSpPr>
            <a:spLocks noGrp="1"/>
          </p:cNvSpPr>
          <p:nvPr>
            <p:ph type="sldNum" sz="quarter" idx="4294967295"/>
          </p:nvPr>
        </p:nvSpPr>
        <p:spPr>
          <a:xfrm>
            <a:off x="17216715" y="12712701"/>
            <a:ext cx="5484971" cy="730250"/>
          </a:xfrm>
          <a:prstGeom prst="rect">
            <a:avLst/>
          </a:prstGeom>
        </p:spPr>
        <p:txBody>
          <a:bodyPr/>
          <a:lstStyle/>
          <a:p>
            <a:pPr>
              <a:defRPr/>
            </a:pPr>
            <a:r>
              <a:rPr lang="de-DE" altLang="de-DE"/>
              <a:t>Seite </a:t>
            </a:r>
            <a:fld id="{3214DF4B-2FCA-4556-8E89-CF78515E7E12}" type="slidenum">
              <a:rPr lang="de-DE" altLang="de-DE" smtClean="0"/>
              <a:pPr>
                <a:defRPr/>
              </a:pPr>
              <a:t>126</a:t>
            </a:fld>
            <a:endParaRPr lang="de-DE" altLang="de-DE"/>
          </a:p>
        </p:txBody>
      </p:sp>
    </p:spTree>
    <p:extLst>
      <p:ext uri="{BB962C8B-B14F-4D97-AF65-F5344CB8AC3E}">
        <p14:creationId xmlns:p14="http://schemas.microsoft.com/office/powerpoint/2010/main" val="17568963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0311EF21-79B6-4B3D-A1C4-1B882C5A265A}"/>
              </a:ext>
            </a:extLst>
          </p:cNvPr>
          <p:cNvPicPr>
            <a:picLocks noGrp="1" noChangeAspect="1"/>
          </p:cNvPicPr>
          <p:nvPr>
            <p:ph type="pic" sz="quarter" idx="10"/>
          </p:nvPr>
        </p:nvPicPr>
        <p:blipFill>
          <a:blip r:embed="rId3"/>
          <a:srcRect l="6460" r="6460"/>
          <a:stretch>
            <a:fillRect/>
          </a:stretch>
        </p:blipFill>
        <p:spPr>
          <a:xfrm>
            <a:off x="9777047" y="0"/>
            <a:ext cx="8302304" cy="7799294"/>
          </a:xfrm>
          <a:prstGeom prst="rect">
            <a:avLst/>
          </a:prstGeom>
        </p:spPr>
      </p:pic>
      <p:sp>
        <p:nvSpPr>
          <p:cNvPr id="3" name="Textplatzhalter 2">
            <a:extLst>
              <a:ext uri="{FF2B5EF4-FFF2-40B4-BE49-F238E27FC236}">
                <a16:creationId xmlns:a16="http://schemas.microsoft.com/office/drawing/2014/main" id="{ED78D4B0-6973-453D-888B-AD6FF211FBB1}"/>
              </a:ext>
            </a:extLst>
          </p:cNvPr>
          <p:cNvSpPr>
            <a:spLocks noGrp="1"/>
          </p:cNvSpPr>
          <p:nvPr>
            <p:ph type="body" sz="quarter" idx="11"/>
          </p:nvPr>
        </p:nvSpPr>
        <p:spPr/>
        <p:txBody>
          <a:bodyPr/>
          <a:lstStyle/>
          <a:p>
            <a:r>
              <a:rPr lang="de-DE" dirty="0" err="1"/>
              <a:t>Javascript</a:t>
            </a:r>
            <a:r>
              <a:rPr lang="de-DE" dirty="0"/>
              <a:t> Library </a:t>
            </a:r>
          </a:p>
          <a:p>
            <a:r>
              <a:rPr lang="de-DE" dirty="0"/>
              <a:t>Open Source</a:t>
            </a:r>
          </a:p>
          <a:p>
            <a:r>
              <a:rPr lang="de-DE" dirty="0"/>
              <a:t>HTML, SVG &amp; CSS</a:t>
            </a:r>
          </a:p>
          <a:p>
            <a:r>
              <a:rPr lang="de-DE" dirty="0"/>
              <a:t>Interaktiv</a:t>
            </a:r>
          </a:p>
          <a:p>
            <a:r>
              <a:rPr lang="de-DE" dirty="0"/>
              <a:t>Animationen</a:t>
            </a:r>
          </a:p>
          <a:p>
            <a:r>
              <a:rPr lang="de-DE" dirty="0"/>
              <a:t>Simulationen</a:t>
            </a:r>
          </a:p>
        </p:txBody>
      </p:sp>
      <p:sp>
        <p:nvSpPr>
          <p:cNvPr id="4" name="Titel 3">
            <a:extLst>
              <a:ext uri="{FF2B5EF4-FFF2-40B4-BE49-F238E27FC236}">
                <a16:creationId xmlns:a16="http://schemas.microsoft.com/office/drawing/2014/main" id="{D913A63B-BBBF-4BB8-AE90-F2A64A10A129}"/>
              </a:ext>
            </a:extLst>
          </p:cNvPr>
          <p:cNvSpPr>
            <a:spLocks noGrp="1"/>
          </p:cNvSpPr>
          <p:nvPr>
            <p:ph type="title"/>
          </p:nvPr>
        </p:nvSpPr>
        <p:spPr/>
        <p:txBody>
          <a:bodyPr/>
          <a:lstStyle/>
          <a:p>
            <a:r>
              <a:rPr lang="de-DE" dirty="0"/>
              <a:t>Einführung</a:t>
            </a:r>
          </a:p>
        </p:txBody>
      </p:sp>
      <p:pic>
        <p:nvPicPr>
          <p:cNvPr id="7" name="Grafik 6">
            <a:extLst>
              <a:ext uri="{FF2B5EF4-FFF2-40B4-BE49-F238E27FC236}">
                <a16:creationId xmlns:a16="http://schemas.microsoft.com/office/drawing/2014/main" id="{17B36BEA-C6E9-4997-A818-1808D21A902D}"/>
              </a:ext>
            </a:extLst>
          </p:cNvPr>
          <p:cNvPicPr>
            <a:picLocks noChangeAspect="1"/>
          </p:cNvPicPr>
          <p:nvPr/>
        </p:nvPicPr>
        <p:blipFill rotWithShape="1">
          <a:blip r:embed="rId4"/>
          <a:srcRect l="2239"/>
          <a:stretch/>
        </p:blipFill>
        <p:spPr>
          <a:xfrm>
            <a:off x="16997082" y="64994"/>
            <a:ext cx="7663610" cy="7734300"/>
          </a:xfrm>
          <a:prstGeom prst="rect">
            <a:avLst/>
          </a:prstGeom>
        </p:spPr>
      </p:pic>
      <p:pic>
        <p:nvPicPr>
          <p:cNvPr id="8" name="Grafik 7">
            <a:extLst>
              <a:ext uri="{FF2B5EF4-FFF2-40B4-BE49-F238E27FC236}">
                <a16:creationId xmlns:a16="http://schemas.microsoft.com/office/drawing/2014/main" id="{43BC94AE-421E-45A1-99FC-2EE58A705461}"/>
              </a:ext>
            </a:extLst>
          </p:cNvPr>
          <p:cNvPicPr>
            <a:picLocks noChangeAspect="1"/>
          </p:cNvPicPr>
          <p:nvPr/>
        </p:nvPicPr>
        <p:blipFill>
          <a:blip r:embed="rId5"/>
          <a:stretch>
            <a:fillRect/>
          </a:stretch>
        </p:blipFill>
        <p:spPr>
          <a:xfrm>
            <a:off x="14574226" y="7864288"/>
            <a:ext cx="9803424" cy="5851712"/>
          </a:xfrm>
          <a:prstGeom prst="rect">
            <a:avLst/>
          </a:prstGeom>
        </p:spPr>
      </p:pic>
      <p:pic>
        <p:nvPicPr>
          <p:cNvPr id="1026" name="Picture 2" descr="Bildergebnis für d3 example">
            <a:extLst>
              <a:ext uri="{FF2B5EF4-FFF2-40B4-BE49-F238E27FC236}">
                <a16:creationId xmlns:a16="http://schemas.microsoft.com/office/drawing/2014/main" id="{3F0BD21C-8AC6-4E6A-9B06-071166DED6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2030" y="7799295"/>
            <a:ext cx="5677647" cy="591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50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CE0BB2B-0B3F-4784-82D9-B17C487D338E}"/>
              </a:ext>
            </a:extLst>
          </p:cNvPr>
          <p:cNvSpPr>
            <a:spLocks noGrp="1"/>
          </p:cNvSpPr>
          <p:nvPr>
            <p:ph type="pic" sz="quarter" idx="10"/>
          </p:nvPr>
        </p:nvSpPr>
        <p:spPr/>
      </p:sp>
      <p:sp>
        <p:nvSpPr>
          <p:cNvPr id="3" name="Textplatzhalter 2">
            <a:extLst>
              <a:ext uri="{FF2B5EF4-FFF2-40B4-BE49-F238E27FC236}">
                <a16:creationId xmlns:a16="http://schemas.microsoft.com/office/drawing/2014/main" id="{3E9E9D17-34CD-4C0D-8D0A-C0458ED7D858}"/>
              </a:ext>
            </a:extLst>
          </p:cNvPr>
          <p:cNvSpPr>
            <a:spLocks noGrp="1"/>
          </p:cNvSpPr>
          <p:nvPr>
            <p:ph type="body" sz="quarter" idx="11"/>
          </p:nvPr>
        </p:nvSpPr>
        <p:spPr>
          <a:xfrm>
            <a:off x="982390" y="3381376"/>
            <a:ext cx="12857435" cy="9807573"/>
          </a:xfrm>
        </p:spPr>
        <p:txBody>
          <a:bodyPr/>
          <a:lstStyle/>
          <a:p>
            <a:r>
              <a:rPr lang="de-DE" dirty="0"/>
              <a:t>Select</a:t>
            </a:r>
          </a:p>
          <a:p>
            <a:pPr lvl="1"/>
            <a:r>
              <a:rPr lang="de-DE" dirty="0"/>
              <a:t>Selektiert DOM Objekt</a:t>
            </a:r>
          </a:p>
          <a:p>
            <a:pPr lvl="1"/>
            <a:r>
              <a:rPr lang="de-DE" dirty="0"/>
              <a:t>Parent für weitere Aktionen auswählen</a:t>
            </a:r>
          </a:p>
          <a:p>
            <a:r>
              <a:rPr lang="de-DE" dirty="0" err="1"/>
              <a:t>Append</a:t>
            </a:r>
            <a:endParaRPr lang="de-DE" dirty="0"/>
          </a:p>
          <a:p>
            <a:pPr lvl="1"/>
            <a:r>
              <a:rPr lang="de-DE" dirty="0"/>
              <a:t>Neue Elemente anhängen</a:t>
            </a:r>
          </a:p>
          <a:p>
            <a:r>
              <a:rPr lang="de-DE" dirty="0" err="1"/>
              <a:t>Attr</a:t>
            </a:r>
            <a:endParaRPr lang="de-DE" dirty="0"/>
          </a:p>
          <a:p>
            <a:pPr lvl="1"/>
            <a:r>
              <a:rPr lang="de-DE" dirty="0"/>
              <a:t>Attribute für Elemente vergeben</a:t>
            </a:r>
          </a:p>
          <a:p>
            <a:r>
              <a:rPr lang="de-DE" dirty="0"/>
              <a:t>Style</a:t>
            </a:r>
          </a:p>
          <a:p>
            <a:pPr lvl="1"/>
            <a:r>
              <a:rPr lang="de-DE" dirty="0"/>
              <a:t>Elemente stylen</a:t>
            </a:r>
          </a:p>
        </p:txBody>
      </p:sp>
      <p:sp>
        <p:nvSpPr>
          <p:cNvPr id="4" name="Titel 3">
            <a:extLst>
              <a:ext uri="{FF2B5EF4-FFF2-40B4-BE49-F238E27FC236}">
                <a16:creationId xmlns:a16="http://schemas.microsoft.com/office/drawing/2014/main" id="{FCEAC6E0-EB72-4647-B575-17CF6872C396}"/>
              </a:ext>
            </a:extLst>
          </p:cNvPr>
          <p:cNvSpPr>
            <a:spLocks noGrp="1"/>
          </p:cNvSpPr>
          <p:nvPr>
            <p:ph type="title"/>
          </p:nvPr>
        </p:nvSpPr>
        <p:spPr/>
        <p:txBody>
          <a:bodyPr/>
          <a:lstStyle/>
          <a:p>
            <a:r>
              <a:rPr lang="de-DE" dirty="0"/>
              <a:t>D3 Grundlagen</a:t>
            </a:r>
          </a:p>
        </p:txBody>
      </p:sp>
      <p:pic>
        <p:nvPicPr>
          <p:cNvPr id="5" name="Grafik 4">
            <a:extLst>
              <a:ext uri="{FF2B5EF4-FFF2-40B4-BE49-F238E27FC236}">
                <a16:creationId xmlns:a16="http://schemas.microsoft.com/office/drawing/2014/main" id="{7E8662D5-A25E-4FC4-B3C8-E11B678C6551}"/>
              </a:ext>
            </a:extLst>
          </p:cNvPr>
          <p:cNvPicPr>
            <a:picLocks noChangeAspect="1"/>
          </p:cNvPicPr>
          <p:nvPr/>
        </p:nvPicPr>
        <p:blipFill>
          <a:blip r:embed="rId3"/>
          <a:stretch>
            <a:fillRect/>
          </a:stretch>
        </p:blipFill>
        <p:spPr>
          <a:xfrm>
            <a:off x="14757497" y="3292520"/>
            <a:ext cx="7779138" cy="714617"/>
          </a:xfrm>
          <a:prstGeom prst="rect">
            <a:avLst/>
          </a:prstGeom>
        </p:spPr>
      </p:pic>
      <p:pic>
        <p:nvPicPr>
          <p:cNvPr id="7" name="Grafik 6">
            <a:extLst>
              <a:ext uri="{FF2B5EF4-FFF2-40B4-BE49-F238E27FC236}">
                <a16:creationId xmlns:a16="http://schemas.microsoft.com/office/drawing/2014/main" id="{01C58FB8-E6AA-415A-8746-B24DDBC6E803}"/>
              </a:ext>
            </a:extLst>
          </p:cNvPr>
          <p:cNvPicPr>
            <a:picLocks noChangeAspect="1"/>
          </p:cNvPicPr>
          <p:nvPr/>
        </p:nvPicPr>
        <p:blipFill>
          <a:blip r:embed="rId4"/>
          <a:stretch>
            <a:fillRect/>
          </a:stretch>
        </p:blipFill>
        <p:spPr>
          <a:xfrm>
            <a:off x="15014927" y="4091323"/>
            <a:ext cx="5095985" cy="793085"/>
          </a:xfrm>
          <a:prstGeom prst="rect">
            <a:avLst/>
          </a:prstGeom>
        </p:spPr>
      </p:pic>
      <p:pic>
        <p:nvPicPr>
          <p:cNvPr id="9" name="Grafik 8">
            <a:extLst>
              <a:ext uri="{FF2B5EF4-FFF2-40B4-BE49-F238E27FC236}">
                <a16:creationId xmlns:a16="http://schemas.microsoft.com/office/drawing/2014/main" id="{DAAF2CF4-2C47-4CDF-8D29-C18CEC1A9EC0}"/>
              </a:ext>
            </a:extLst>
          </p:cNvPr>
          <p:cNvPicPr>
            <a:picLocks noChangeAspect="1"/>
          </p:cNvPicPr>
          <p:nvPr/>
        </p:nvPicPr>
        <p:blipFill>
          <a:blip r:embed="rId5"/>
          <a:stretch>
            <a:fillRect/>
          </a:stretch>
        </p:blipFill>
        <p:spPr>
          <a:xfrm>
            <a:off x="15176540" y="5053269"/>
            <a:ext cx="5146606" cy="708714"/>
          </a:xfrm>
          <a:prstGeom prst="rect">
            <a:avLst/>
          </a:prstGeom>
        </p:spPr>
      </p:pic>
      <p:pic>
        <p:nvPicPr>
          <p:cNvPr id="10" name="Grafik 9">
            <a:extLst>
              <a:ext uri="{FF2B5EF4-FFF2-40B4-BE49-F238E27FC236}">
                <a16:creationId xmlns:a16="http://schemas.microsoft.com/office/drawing/2014/main" id="{AD3EA278-C3BB-4C84-A099-0270CD5A5AC8}"/>
              </a:ext>
            </a:extLst>
          </p:cNvPr>
          <p:cNvPicPr>
            <a:picLocks noChangeAspect="1"/>
          </p:cNvPicPr>
          <p:nvPr/>
        </p:nvPicPr>
        <p:blipFill>
          <a:blip r:embed="rId6"/>
          <a:stretch>
            <a:fillRect/>
          </a:stretch>
        </p:blipFill>
        <p:spPr>
          <a:xfrm>
            <a:off x="15185004" y="5793908"/>
            <a:ext cx="6547159" cy="3526692"/>
          </a:xfrm>
          <a:prstGeom prst="rect">
            <a:avLst/>
          </a:prstGeom>
        </p:spPr>
      </p:pic>
      <p:sp>
        <p:nvSpPr>
          <p:cNvPr id="11" name="Rechteck 10">
            <a:extLst>
              <a:ext uri="{FF2B5EF4-FFF2-40B4-BE49-F238E27FC236}">
                <a16:creationId xmlns:a16="http://schemas.microsoft.com/office/drawing/2014/main" id="{E5E1BE93-6D9C-4041-B5D1-8DE8025F17F4}"/>
              </a:ext>
            </a:extLst>
          </p:cNvPr>
          <p:cNvSpPr/>
          <p:nvPr/>
        </p:nvSpPr>
        <p:spPr>
          <a:xfrm>
            <a:off x="1" y="12938036"/>
            <a:ext cx="18283238" cy="646331"/>
          </a:xfrm>
          <a:prstGeom prst="rect">
            <a:avLst/>
          </a:prstGeom>
        </p:spPr>
        <p:txBody>
          <a:bodyPr wrap="square">
            <a:spAutoFit/>
          </a:bodyPr>
          <a:lstStyle/>
          <a:p>
            <a:r>
              <a:rPr lang="de-DE" dirty="0"/>
              <a:t>Hilfe: </a:t>
            </a:r>
            <a:r>
              <a:rPr lang="de-DE" dirty="0">
                <a:hlinkClick r:id="rId7"/>
              </a:rPr>
              <a:t>https://developer.mozilla.org/en-US/docs/Web/SVG/Element</a:t>
            </a:r>
            <a:endParaRPr lang="de-DE" dirty="0"/>
          </a:p>
        </p:txBody>
      </p:sp>
      <p:grpSp>
        <p:nvGrpSpPr>
          <p:cNvPr id="12" name="Gruppieren 11">
            <a:extLst>
              <a:ext uri="{FF2B5EF4-FFF2-40B4-BE49-F238E27FC236}">
                <a16:creationId xmlns:a16="http://schemas.microsoft.com/office/drawing/2014/main" id="{0FEC244E-5370-4398-8E4C-2E49B75D283C}"/>
              </a:ext>
            </a:extLst>
          </p:cNvPr>
          <p:cNvGrpSpPr/>
          <p:nvPr/>
        </p:nvGrpSpPr>
        <p:grpSpPr>
          <a:xfrm>
            <a:off x="301625" y="11992961"/>
            <a:ext cx="1019175" cy="1019175"/>
            <a:chOff x="301625" y="12335861"/>
            <a:chExt cx="1019175" cy="1019175"/>
          </a:xfrm>
        </p:grpSpPr>
        <p:sp>
          <p:nvSpPr>
            <p:cNvPr id="13" name="Ellipse 12">
              <a:extLst>
                <a:ext uri="{FF2B5EF4-FFF2-40B4-BE49-F238E27FC236}">
                  <a16:creationId xmlns:a16="http://schemas.microsoft.com/office/drawing/2014/main" id="{93F2D986-8179-4A2A-B3C2-E8FF2189C4C0}"/>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Kolben">
              <a:extLst>
                <a:ext uri="{FF2B5EF4-FFF2-40B4-BE49-F238E27FC236}">
                  <a16:creationId xmlns:a16="http://schemas.microsoft.com/office/drawing/2014/main" id="{ACB10ECA-2D12-4C7D-877A-8C709660E404}"/>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315222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CE0BB2B-0B3F-4784-82D9-B17C487D338E}"/>
              </a:ext>
            </a:extLst>
          </p:cNvPr>
          <p:cNvSpPr>
            <a:spLocks noGrp="1"/>
          </p:cNvSpPr>
          <p:nvPr>
            <p:ph type="pic" sz="quarter" idx="10"/>
          </p:nvPr>
        </p:nvSpPr>
        <p:spPr/>
      </p:sp>
      <p:sp>
        <p:nvSpPr>
          <p:cNvPr id="3" name="Textplatzhalter 2">
            <a:extLst>
              <a:ext uri="{FF2B5EF4-FFF2-40B4-BE49-F238E27FC236}">
                <a16:creationId xmlns:a16="http://schemas.microsoft.com/office/drawing/2014/main" id="{3E9E9D17-34CD-4C0D-8D0A-C0458ED7D858}"/>
              </a:ext>
            </a:extLst>
          </p:cNvPr>
          <p:cNvSpPr>
            <a:spLocks noGrp="1"/>
          </p:cNvSpPr>
          <p:nvPr>
            <p:ph type="body" sz="quarter" idx="11"/>
          </p:nvPr>
        </p:nvSpPr>
        <p:spPr>
          <a:xfrm>
            <a:off x="982390" y="3381376"/>
            <a:ext cx="12857435" cy="9807573"/>
          </a:xfrm>
        </p:spPr>
        <p:txBody>
          <a:bodyPr>
            <a:normAutofit/>
          </a:bodyPr>
          <a:lstStyle/>
          <a:p>
            <a:r>
              <a:rPr lang="de-DE" dirty="0"/>
              <a:t>Data &amp; </a:t>
            </a:r>
            <a:r>
              <a:rPr lang="de-DE" dirty="0" err="1"/>
              <a:t>SelectAll</a:t>
            </a:r>
            <a:endParaRPr lang="de-DE" dirty="0"/>
          </a:p>
          <a:p>
            <a:pPr lvl="1"/>
            <a:r>
              <a:rPr lang="de-DE" dirty="0" err="1"/>
              <a:t>data</a:t>
            </a:r>
            <a:r>
              <a:rPr lang="de-DE" dirty="0"/>
              <a:t> Bindet Daten an DOM</a:t>
            </a:r>
          </a:p>
          <a:p>
            <a:pPr lvl="1"/>
            <a:r>
              <a:rPr lang="de-DE" dirty="0" err="1"/>
              <a:t>selectAll</a:t>
            </a:r>
            <a:r>
              <a:rPr lang="de-DE" dirty="0"/>
              <a:t> selektiert Alle Elemente eines Typs, auch zukünftige</a:t>
            </a:r>
          </a:p>
          <a:p>
            <a:r>
              <a:rPr lang="de-DE" dirty="0"/>
              <a:t>Enter &amp; Exit</a:t>
            </a:r>
          </a:p>
          <a:p>
            <a:pPr lvl="1"/>
            <a:r>
              <a:rPr lang="de-DE" dirty="0"/>
              <a:t>Führt die nachfolgende Methoden für jedes Element der Daten aus</a:t>
            </a:r>
          </a:p>
          <a:p>
            <a:r>
              <a:rPr lang="de-DE" dirty="0"/>
              <a:t>Transition</a:t>
            </a:r>
          </a:p>
          <a:p>
            <a:pPr lvl="1"/>
            <a:r>
              <a:rPr lang="de-DE" dirty="0"/>
              <a:t>Ermöglicht die Animation eines Elements</a:t>
            </a:r>
          </a:p>
          <a:p>
            <a:r>
              <a:rPr lang="de-DE" dirty="0"/>
              <a:t>Duration &amp; Delay</a:t>
            </a:r>
          </a:p>
          <a:p>
            <a:pPr lvl="1"/>
            <a:r>
              <a:rPr lang="de-DE" dirty="0"/>
              <a:t>Duration beschreibt die Dauer einer Animation</a:t>
            </a:r>
          </a:p>
          <a:p>
            <a:pPr lvl="1"/>
            <a:r>
              <a:rPr lang="de-DE" dirty="0"/>
              <a:t>Delay beschreibt die Verzögerung des Starts einer Animation</a:t>
            </a:r>
          </a:p>
        </p:txBody>
      </p:sp>
      <p:sp>
        <p:nvSpPr>
          <p:cNvPr id="4" name="Titel 3">
            <a:extLst>
              <a:ext uri="{FF2B5EF4-FFF2-40B4-BE49-F238E27FC236}">
                <a16:creationId xmlns:a16="http://schemas.microsoft.com/office/drawing/2014/main" id="{FCEAC6E0-EB72-4647-B575-17CF6872C396}"/>
              </a:ext>
            </a:extLst>
          </p:cNvPr>
          <p:cNvSpPr>
            <a:spLocks noGrp="1"/>
          </p:cNvSpPr>
          <p:nvPr>
            <p:ph type="title"/>
          </p:nvPr>
        </p:nvSpPr>
        <p:spPr/>
        <p:txBody>
          <a:bodyPr/>
          <a:lstStyle/>
          <a:p>
            <a:r>
              <a:rPr lang="de-DE" dirty="0"/>
              <a:t>D3 Grundlagen</a:t>
            </a:r>
          </a:p>
        </p:txBody>
      </p:sp>
      <p:pic>
        <p:nvPicPr>
          <p:cNvPr id="6" name="Grafik 5">
            <a:extLst>
              <a:ext uri="{FF2B5EF4-FFF2-40B4-BE49-F238E27FC236}">
                <a16:creationId xmlns:a16="http://schemas.microsoft.com/office/drawing/2014/main" id="{C5B6E5F0-5819-497B-ADAA-7A569BB7AAF9}"/>
              </a:ext>
            </a:extLst>
          </p:cNvPr>
          <p:cNvPicPr>
            <a:picLocks noChangeAspect="1"/>
          </p:cNvPicPr>
          <p:nvPr/>
        </p:nvPicPr>
        <p:blipFill>
          <a:blip r:embed="rId3"/>
          <a:stretch>
            <a:fillRect/>
          </a:stretch>
        </p:blipFill>
        <p:spPr>
          <a:xfrm>
            <a:off x="14680910" y="6276643"/>
            <a:ext cx="4589355" cy="938156"/>
          </a:xfrm>
          <a:prstGeom prst="rect">
            <a:avLst/>
          </a:prstGeom>
        </p:spPr>
      </p:pic>
      <p:pic>
        <p:nvPicPr>
          <p:cNvPr id="8" name="Grafik 7">
            <a:extLst>
              <a:ext uri="{FF2B5EF4-FFF2-40B4-BE49-F238E27FC236}">
                <a16:creationId xmlns:a16="http://schemas.microsoft.com/office/drawing/2014/main" id="{DF8A5814-1A22-46E7-80E4-EB4C58717030}"/>
              </a:ext>
            </a:extLst>
          </p:cNvPr>
          <p:cNvPicPr>
            <a:picLocks noChangeAspect="1"/>
          </p:cNvPicPr>
          <p:nvPr/>
        </p:nvPicPr>
        <p:blipFill>
          <a:blip r:embed="rId4"/>
          <a:stretch>
            <a:fillRect/>
          </a:stretch>
        </p:blipFill>
        <p:spPr>
          <a:xfrm>
            <a:off x="15422649" y="7290425"/>
            <a:ext cx="7796832" cy="2091834"/>
          </a:xfrm>
          <a:prstGeom prst="rect">
            <a:avLst/>
          </a:prstGeom>
        </p:spPr>
      </p:pic>
      <p:pic>
        <p:nvPicPr>
          <p:cNvPr id="12" name="Grafik 11">
            <a:extLst>
              <a:ext uri="{FF2B5EF4-FFF2-40B4-BE49-F238E27FC236}">
                <a16:creationId xmlns:a16="http://schemas.microsoft.com/office/drawing/2014/main" id="{0016309F-DA23-4DF6-AE7E-5CCC26202907}"/>
              </a:ext>
            </a:extLst>
          </p:cNvPr>
          <p:cNvPicPr>
            <a:picLocks noChangeAspect="1"/>
          </p:cNvPicPr>
          <p:nvPr/>
        </p:nvPicPr>
        <p:blipFill>
          <a:blip r:embed="rId5"/>
          <a:stretch>
            <a:fillRect/>
          </a:stretch>
        </p:blipFill>
        <p:spPr>
          <a:xfrm>
            <a:off x="15511371" y="9238717"/>
            <a:ext cx="7593988" cy="608533"/>
          </a:xfrm>
          <a:prstGeom prst="rect">
            <a:avLst/>
          </a:prstGeom>
        </p:spPr>
      </p:pic>
      <p:pic>
        <p:nvPicPr>
          <p:cNvPr id="13" name="Grafik 12">
            <a:extLst>
              <a:ext uri="{FF2B5EF4-FFF2-40B4-BE49-F238E27FC236}">
                <a16:creationId xmlns:a16="http://schemas.microsoft.com/office/drawing/2014/main" id="{ABC626FF-61DA-49C7-A7F7-07CB7B4B8870}"/>
              </a:ext>
            </a:extLst>
          </p:cNvPr>
          <p:cNvPicPr>
            <a:picLocks noChangeAspect="1"/>
          </p:cNvPicPr>
          <p:nvPr/>
        </p:nvPicPr>
        <p:blipFill>
          <a:blip r:embed="rId6"/>
          <a:stretch>
            <a:fillRect/>
          </a:stretch>
        </p:blipFill>
        <p:spPr>
          <a:xfrm>
            <a:off x="15527822" y="9825431"/>
            <a:ext cx="6567088" cy="1064933"/>
          </a:xfrm>
          <a:prstGeom prst="rect">
            <a:avLst/>
          </a:prstGeom>
        </p:spPr>
      </p:pic>
      <p:pic>
        <p:nvPicPr>
          <p:cNvPr id="14" name="Grafik 13">
            <a:extLst>
              <a:ext uri="{FF2B5EF4-FFF2-40B4-BE49-F238E27FC236}">
                <a16:creationId xmlns:a16="http://schemas.microsoft.com/office/drawing/2014/main" id="{14977EF8-DBEC-4334-A73F-9B4FA35B2A1E}"/>
              </a:ext>
            </a:extLst>
          </p:cNvPr>
          <p:cNvPicPr>
            <a:picLocks noChangeAspect="1"/>
          </p:cNvPicPr>
          <p:nvPr/>
        </p:nvPicPr>
        <p:blipFill>
          <a:blip r:embed="rId7"/>
          <a:stretch>
            <a:fillRect/>
          </a:stretch>
        </p:blipFill>
        <p:spPr>
          <a:xfrm>
            <a:off x="15460571" y="10938231"/>
            <a:ext cx="8950510" cy="507111"/>
          </a:xfrm>
          <a:prstGeom prst="rect">
            <a:avLst/>
          </a:prstGeom>
        </p:spPr>
      </p:pic>
      <p:pic>
        <p:nvPicPr>
          <p:cNvPr id="15" name="Grafik 14">
            <a:extLst>
              <a:ext uri="{FF2B5EF4-FFF2-40B4-BE49-F238E27FC236}">
                <a16:creationId xmlns:a16="http://schemas.microsoft.com/office/drawing/2014/main" id="{ED30A534-3E5D-4AA8-B0BD-51619100B180}"/>
              </a:ext>
            </a:extLst>
          </p:cNvPr>
          <p:cNvPicPr>
            <a:picLocks noChangeAspect="1"/>
          </p:cNvPicPr>
          <p:nvPr/>
        </p:nvPicPr>
        <p:blipFill>
          <a:blip r:embed="rId8"/>
          <a:stretch>
            <a:fillRect/>
          </a:stretch>
        </p:blipFill>
        <p:spPr>
          <a:xfrm>
            <a:off x="14685304" y="2484269"/>
            <a:ext cx="5474494" cy="3388424"/>
          </a:xfrm>
          <a:prstGeom prst="rect">
            <a:avLst/>
          </a:prstGeom>
        </p:spPr>
      </p:pic>
      <p:grpSp>
        <p:nvGrpSpPr>
          <p:cNvPr id="11" name="Gruppieren 10">
            <a:extLst>
              <a:ext uri="{FF2B5EF4-FFF2-40B4-BE49-F238E27FC236}">
                <a16:creationId xmlns:a16="http://schemas.microsoft.com/office/drawing/2014/main" id="{0F223739-C670-468A-961C-1EA799AB54DA}"/>
              </a:ext>
            </a:extLst>
          </p:cNvPr>
          <p:cNvGrpSpPr/>
          <p:nvPr/>
        </p:nvGrpSpPr>
        <p:grpSpPr>
          <a:xfrm>
            <a:off x="301625" y="12335861"/>
            <a:ext cx="1019175" cy="1019175"/>
            <a:chOff x="301625" y="12335861"/>
            <a:chExt cx="1019175" cy="1019175"/>
          </a:xfrm>
        </p:grpSpPr>
        <p:sp>
          <p:nvSpPr>
            <p:cNvPr id="16" name="Ellipse 15">
              <a:extLst>
                <a:ext uri="{FF2B5EF4-FFF2-40B4-BE49-F238E27FC236}">
                  <a16:creationId xmlns:a16="http://schemas.microsoft.com/office/drawing/2014/main" id="{5BCEE18F-5755-4518-9111-A8F625CD3636}"/>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Grafik 16" descr="Kolben">
              <a:extLst>
                <a:ext uri="{FF2B5EF4-FFF2-40B4-BE49-F238E27FC236}">
                  <a16:creationId xmlns:a16="http://schemas.microsoft.com/office/drawing/2014/main" id="{93477F3D-1B72-4CC9-9279-571E5AB50858}"/>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424135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98FB8-874A-45A3-A1B5-9B59FBBAA1F5}"/>
              </a:ext>
            </a:extLst>
          </p:cNvPr>
          <p:cNvSpPr>
            <a:spLocks noGrp="1"/>
          </p:cNvSpPr>
          <p:nvPr>
            <p:ph type="title"/>
          </p:nvPr>
        </p:nvSpPr>
        <p:spPr/>
        <p:txBody>
          <a:bodyPr/>
          <a:lstStyle/>
          <a:p>
            <a:r>
              <a:rPr lang="de-DE" dirty="0"/>
              <a:t>Grundlagen</a:t>
            </a:r>
          </a:p>
        </p:txBody>
      </p:sp>
      <p:sp>
        <p:nvSpPr>
          <p:cNvPr id="17411" name="Textplatzhalter 2">
            <a:extLst>
              <a:ext uri="{FF2B5EF4-FFF2-40B4-BE49-F238E27FC236}">
                <a16:creationId xmlns:a16="http://schemas.microsoft.com/office/drawing/2014/main" id="{D25C93A1-BD93-4952-9048-11FBBC2729F1}"/>
              </a:ext>
            </a:extLst>
          </p:cNvPr>
          <p:cNvSpPr>
            <a:spLocks noGrp="1" noChangeArrowheads="1"/>
          </p:cNvSpPr>
          <p:nvPr>
            <p:ph type="body" idx="1"/>
          </p:nvPr>
        </p:nvSpPr>
        <p:spPr/>
        <p:txBody>
          <a:bodyPr/>
          <a:lstStyle/>
          <a:p>
            <a:r>
              <a:rPr lang="de-DE" altLang="de-DE" dirty="0"/>
              <a:t>Data </a:t>
            </a:r>
            <a:r>
              <a:rPr lang="de-DE" altLang="de-DE" dirty="0" err="1"/>
              <a:t>Visualization</a:t>
            </a:r>
            <a:endParaRPr lang="de-DE" altLang="de-DE"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CE0BB2B-0B3F-4784-82D9-B17C487D338E}"/>
              </a:ext>
            </a:extLst>
          </p:cNvPr>
          <p:cNvSpPr>
            <a:spLocks noGrp="1"/>
          </p:cNvSpPr>
          <p:nvPr>
            <p:ph type="pic" sz="quarter" idx="10"/>
          </p:nvPr>
        </p:nvSpPr>
        <p:spPr/>
      </p:sp>
      <p:sp>
        <p:nvSpPr>
          <p:cNvPr id="3" name="Textplatzhalter 2">
            <a:extLst>
              <a:ext uri="{FF2B5EF4-FFF2-40B4-BE49-F238E27FC236}">
                <a16:creationId xmlns:a16="http://schemas.microsoft.com/office/drawing/2014/main" id="{3E9E9D17-34CD-4C0D-8D0A-C0458ED7D858}"/>
              </a:ext>
            </a:extLst>
          </p:cNvPr>
          <p:cNvSpPr>
            <a:spLocks noGrp="1"/>
          </p:cNvSpPr>
          <p:nvPr>
            <p:ph type="body" sz="quarter" idx="11"/>
          </p:nvPr>
        </p:nvSpPr>
        <p:spPr>
          <a:xfrm>
            <a:off x="982390" y="3381376"/>
            <a:ext cx="12857435" cy="9807573"/>
          </a:xfrm>
        </p:spPr>
        <p:txBody>
          <a:bodyPr/>
          <a:lstStyle/>
          <a:p>
            <a:r>
              <a:rPr lang="de-DE" dirty="0"/>
              <a:t>CSV</a:t>
            </a:r>
          </a:p>
          <a:p>
            <a:pPr lvl="1"/>
            <a:r>
              <a:rPr lang="de-DE" dirty="0"/>
              <a:t>D3 </a:t>
            </a:r>
            <a:r>
              <a:rPr lang="de-DE" dirty="0" err="1"/>
              <a:t>Fetch</a:t>
            </a:r>
            <a:r>
              <a:rPr lang="de-DE" dirty="0"/>
              <a:t> ist ein effizientes Tool</a:t>
            </a:r>
          </a:p>
          <a:p>
            <a:pPr lvl="1"/>
            <a:r>
              <a:rPr lang="de-DE" dirty="0"/>
              <a:t>Liefert </a:t>
            </a:r>
            <a:r>
              <a:rPr lang="de-DE" dirty="0" err="1"/>
              <a:t>Promise</a:t>
            </a:r>
            <a:endParaRPr lang="de-DE" dirty="0"/>
          </a:p>
          <a:p>
            <a:pPr lvl="1"/>
            <a:r>
              <a:rPr lang="de-DE" dirty="0"/>
              <a:t>Inkludiert </a:t>
            </a:r>
            <a:r>
              <a:rPr lang="de-DE" dirty="0" err="1"/>
              <a:t>Map</a:t>
            </a:r>
            <a:r>
              <a:rPr lang="de-DE" dirty="0"/>
              <a:t> Funktion</a:t>
            </a:r>
          </a:p>
        </p:txBody>
      </p:sp>
      <p:sp>
        <p:nvSpPr>
          <p:cNvPr id="4" name="Titel 3">
            <a:extLst>
              <a:ext uri="{FF2B5EF4-FFF2-40B4-BE49-F238E27FC236}">
                <a16:creationId xmlns:a16="http://schemas.microsoft.com/office/drawing/2014/main" id="{FCEAC6E0-EB72-4647-B575-17CF6872C396}"/>
              </a:ext>
            </a:extLst>
          </p:cNvPr>
          <p:cNvSpPr>
            <a:spLocks noGrp="1"/>
          </p:cNvSpPr>
          <p:nvPr>
            <p:ph type="title"/>
          </p:nvPr>
        </p:nvSpPr>
        <p:spPr/>
        <p:txBody>
          <a:bodyPr/>
          <a:lstStyle/>
          <a:p>
            <a:r>
              <a:rPr lang="de-DE" dirty="0"/>
              <a:t>D3 Grundlagen</a:t>
            </a:r>
          </a:p>
        </p:txBody>
      </p:sp>
      <p:pic>
        <p:nvPicPr>
          <p:cNvPr id="5" name="Grafik 4">
            <a:extLst>
              <a:ext uri="{FF2B5EF4-FFF2-40B4-BE49-F238E27FC236}">
                <a16:creationId xmlns:a16="http://schemas.microsoft.com/office/drawing/2014/main" id="{44369BA3-A2F0-4F23-B9A2-854CAC3E837E}"/>
              </a:ext>
            </a:extLst>
          </p:cNvPr>
          <p:cNvPicPr>
            <a:picLocks noChangeAspect="1"/>
          </p:cNvPicPr>
          <p:nvPr/>
        </p:nvPicPr>
        <p:blipFill>
          <a:blip r:embed="rId3"/>
          <a:stretch>
            <a:fillRect/>
          </a:stretch>
        </p:blipFill>
        <p:spPr>
          <a:xfrm>
            <a:off x="14996837" y="3782438"/>
            <a:ext cx="9064609" cy="4779522"/>
          </a:xfrm>
          <a:prstGeom prst="rect">
            <a:avLst/>
          </a:prstGeom>
        </p:spPr>
      </p:pic>
    </p:spTree>
    <p:extLst>
      <p:ext uri="{BB962C8B-B14F-4D97-AF65-F5344CB8AC3E}">
        <p14:creationId xmlns:p14="http://schemas.microsoft.com/office/powerpoint/2010/main" val="1177359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95F5F00-65EC-4C97-A364-1CAE331DF9A1}"/>
              </a:ext>
            </a:extLst>
          </p:cNvPr>
          <p:cNvSpPr>
            <a:spLocks noGrp="1"/>
          </p:cNvSpPr>
          <p:nvPr>
            <p:ph type="body" sz="quarter" idx="11"/>
          </p:nvPr>
        </p:nvSpPr>
        <p:spPr/>
        <p:txBody>
          <a:bodyPr/>
          <a:lstStyle/>
          <a:p>
            <a:r>
              <a:rPr lang="de-DE" dirty="0"/>
              <a:t>Was war gut?</a:t>
            </a:r>
          </a:p>
          <a:p>
            <a:r>
              <a:rPr lang="de-DE" dirty="0"/>
              <a:t>Was war weniger gut?</a:t>
            </a:r>
          </a:p>
          <a:p>
            <a:r>
              <a:rPr lang="de-DE" dirty="0"/>
              <a:t>Was hättet ihr gerne gesehen?</a:t>
            </a:r>
          </a:p>
          <a:p>
            <a:r>
              <a:rPr lang="de-DE" dirty="0"/>
              <a:t>Was fandet ihr unnötig?</a:t>
            </a:r>
          </a:p>
          <a:p>
            <a:r>
              <a:rPr lang="de-DE" dirty="0"/>
              <a:t>Ideen:</a:t>
            </a:r>
          </a:p>
          <a:p>
            <a:pPr lvl="1"/>
            <a:r>
              <a:rPr lang="de-DE" dirty="0"/>
              <a:t>Übungen</a:t>
            </a:r>
          </a:p>
          <a:p>
            <a:pPr lvl="1"/>
            <a:r>
              <a:rPr lang="de-DE" dirty="0"/>
              <a:t>Theoretische Inhalte</a:t>
            </a:r>
          </a:p>
          <a:p>
            <a:pPr lvl="1"/>
            <a:r>
              <a:rPr lang="de-DE" dirty="0"/>
              <a:t>Verknüpfung Theorie &amp; Praxis</a:t>
            </a:r>
          </a:p>
          <a:p>
            <a:pPr lvl="1"/>
            <a:r>
              <a:rPr lang="de-DE" dirty="0"/>
              <a:t>Geschwindigkeit</a:t>
            </a:r>
          </a:p>
          <a:p>
            <a:pPr lvl="1"/>
            <a:r>
              <a:rPr lang="de-DE" dirty="0"/>
              <a:t>Anspruch</a:t>
            </a:r>
          </a:p>
          <a:p>
            <a:pPr lvl="1"/>
            <a:r>
              <a:rPr lang="de-DE" dirty="0" err="1"/>
              <a:t>Slides</a:t>
            </a:r>
            <a:endParaRPr lang="de-DE" dirty="0"/>
          </a:p>
        </p:txBody>
      </p:sp>
      <p:sp>
        <p:nvSpPr>
          <p:cNvPr id="4" name="Titel 3">
            <a:extLst>
              <a:ext uri="{FF2B5EF4-FFF2-40B4-BE49-F238E27FC236}">
                <a16:creationId xmlns:a16="http://schemas.microsoft.com/office/drawing/2014/main" id="{1753C94B-FC22-4D7A-9628-13A198BC48EE}"/>
              </a:ext>
            </a:extLst>
          </p:cNvPr>
          <p:cNvSpPr>
            <a:spLocks noGrp="1"/>
          </p:cNvSpPr>
          <p:nvPr>
            <p:ph type="title"/>
          </p:nvPr>
        </p:nvSpPr>
        <p:spPr/>
        <p:txBody>
          <a:bodyPr/>
          <a:lstStyle/>
          <a:p>
            <a:r>
              <a:rPr lang="de-DE" dirty="0"/>
              <a:t>Feedback</a:t>
            </a:r>
          </a:p>
        </p:txBody>
      </p:sp>
      <p:sp>
        <p:nvSpPr>
          <p:cNvPr id="5" name="Textplatzhalter 4">
            <a:extLst>
              <a:ext uri="{FF2B5EF4-FFF2-40B4-BE49-F238E27FC236}">
                <a16:creationId xmlns:a16="http://schemas.microsoft.com/office/drawing/2014/main" id="{FE2432D9-7A5A-4CA0-A63A-CDE493AF8626}"/>
              </a:ext>
            </a:extLst>
          </p:cNvPr>
          <p:cNvSpPr>
            <a:spLocks noGrp="1"/>
          </p:cNvSpPr>
          <p:nvPr>
            <p:ph type="body" sz="quarter" idx="12"/>
          </p:nvPr>
        </p:nvSpPr>
        <p:spPr/>
        <p:txBody>
          <a:bodyPr/>
          <a:lstStyle/>
          <a:p>
            <a:r>
              <a:rPr lang="de-DE" dirty="0">
                <a:hlinkClick r:id="rId3"/>
              </a:rPr>
              <a:t>https://www.pexels.com/de-de/foto/kunst-graffiti-mauer-wand-3758105/</a:t>
            </a:r>
            <a:endParaRPr lang="de-DE" dirty="0"/>
          </a:p>
        </p:txBody>
      </p:sp>
      <p:pic>
        <p:nvPicPr>
          <p:cNvPr id="17410" name="Picture 2" descr="ausbildung, begrifflich, bildung">
            <a:extLst>
              <a:ext uri="{FF2B5EF4-FFF2-40B4-BE49-F238E27FC236}">
                <a16:creationId xmlns:a16="http://schemas.microsoft.com/office/drawing/2014/main" id="{9242FF9B-FE26-4421-8D31-B8E1CD5DC4D7}"/>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6527" r="1819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26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8E447A3D-8810-423D-A6CE-057A26B6FF0F}"/>
              </a:ext>
            </a:extLst>
          </p:cNvPr>
          <p:cNvSpPr>
            <a:spLocks noGrp="1"/>
          </p:cNvSpPr>
          <p:nvPr>
            <p:ph type="pic" sz="quarter" idx="10"/>
          </p:nvPr>
        </p:nvSpPr>
        <p:spPr/>
      </p:sp>
      <p:sp>
        <p:nvSpPr>
          <p:cNvPr id="3" name="Textplatzhalter 2">
            <a:extLst>
              <a:ext uri="{FF2B5EF4-FFF2-40B4-BE49-F238E27FC236}">
                <a16:creationId xmlns:a16="http://schemas.microsoft.com/office/drawing/2014/main" id="{FA27F3F5-3420-4D11-9009-D1413C586DF8}"/>
              </a:ext>
            </a:extLst>
          </p:cNvPr>
          <p:cNvSpPr>
            <a:spLocks noGrp="1"/>
          </p:cNvSpPr>
          <p:nvPr>
            <p:ph type="body" sz="quarter" idx="11"/>
          </p:nvPr>
        </p:nvSpPr>
        <p:spPr/>
        <p:txBody>
          <a:bodyPr anchor="ctr"/>
          <a:lstStyle/>
          <a:p>
            <a:pPr marL="0" indent="0" algn="ctr">
              <a:buNone/>
            </a:pPr>
            <a:r>
              <a:rPr lang="de-DE" dirty="0"/>
              <a:t>Data </a:t>
            </a:r>
            <a:r>
              <a:rPr lang="de-DE" dirty="0" err="1"/>
              <a:t>Visualization</a:t>
            </a:r>
            <a:r>
              <a:rPr lang="de-DE" dirty="0"/>
              <a:t> ist die visuelle Repräsentation und Präsentation von Daten, um Verständnis beim Betrachtenden zu erlangen.</a:t>
            </a:r>
          </a:p>
        </p:txBody>
      </p:sp>
      <p:sp>
        <p:nvSpPr>
          <p:cNvPr id="10" name="Textplatzhalter 9">
            <a:extLst>
              <a:ext uri="{FF2B5EF4-FFF2-40B4-BE49-F238E27FC236}">
                <a16:creationId xmlns:a16="http://schemas.microsoft.com/office/drawing/2014/main" id="{E43B5FD9-F284-4E36-B23D-2F1011A80AE3}"/>
              </a:ext>
            </a:extLst>
          </p:cNvPr>
          <p:cNvSpPr>
            <a:spLocks noGrp="1"/>
          </p:cNvSpPr>
          <p:nvPr>
            <p:ph type="body" sz="quarter" idx="12"/>
          </p:nvPr>
        </p:nvSpPr>
        <p:spPr/>
        <p:txBody>
          <a:bodyPr/>
          <a:lstStyle/>
          <a:p>
            <a:endParaRPr lang="de-DE"/>
          </a:p>
        </p:txBody>
      </p:sp>
      <p:pic>
        <p:nvPicPr>
          <p:cNvPr id="1026" name="Picture 2" descr="analyse, analytik, anstellung">
            <a:extLst>
              <a:ext uri="{FF2B5EF4-FFF2-40B4-BE49-F238E27FC236}">
                <a16:creationId xmlns:a16="http://schemas.microsoft.com/office/drawing/2014/main" id="{920F2F35-D08D-4000-9CAA-A8A3C4097DE6}"/>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53817" b="18982"/>
          <a:stretch/>
        </p:blipFill>
        <p:spPr bwMode="auto">
          <a:xfrm>
            <a:off x="0" y="9315694"/>
            <a:ext cx="24377651" cy="439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35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836D07C3-6947-4E8D-97D8-EDBDCD3286DC}"/>
              </a:ext>
            </a:extLst>
          </p:cNvPr>
          <p:cNvSpPr>
            <a:spLocks noGrp="1"/>
          </p:cNvSpPr>
          <p:nvPr>
            <p:ph type="pic" sz="quarter" idx="10"/>
          </p:nvPr>
        </p:nvSpPr>
        <p:spPr/>
      </p:sp>
      <p:sp>
        <p:nvSpPr>
          <p:cNvPr id="3" name="Textplatzhalter 2">
            <a:extLst>
              <a:ext uri="{FF2B5EF4-FFF2-40B4-BE49-F238E27FC236}">
                <a16:creationId xmlns:a16="http://schemas.microsoft.com/office/drawing/2014/main" id="{7C19BC4C-CF39-4BFF-B0EC-86426C993407}"/>
              </a:ext>
            </a:extLst>
          </p:cNvPr>
          <p:cNvSpPr>
            <a:spLocks noGrp="1"/>
          </p:cNvSpPr>
          <p:nvPr>
            <p:ph type="body" sz="quarter" idx="11"/>
          </p:nvPr>
        </p:nvSpPr>
        <p:spPr/>
        <p:txBody>
          <a:bodyPr/>
          <a:lstStyle/>
          <a:p>
            <a:r>
              <a:rPr lang="de-DE" dirty="0"/>
              <a:t>Visuelle Repräsentation</a:t>
            </a:r>
          </a:p>
          <a:p>
            <a:pPr lvl="1"/>
            <a:r>
              <a:rPr lang="de-DE" dirty="0"/>
              <a:t>Wie werden die Daten dargestellt?</a:t>
            </a:r>
          </a:p>
          <a:p>
            <a:pPr lvl="1"/>
            <a:r>
              <a:rPr lang="de-DE" dirty="0"/>
              <a:t>Wie entsteht größtmögliches Verständnis?</a:t>
            </a:r>
          </a:p>
          <a:p>
            <a:pPr lvl="1"/>
            <a:r>
              <a:rPr lang="de-DE" dirty="0"/>
              <a:t>Welcher </a:t>
            </a:r>
            <a:r>
              <a:rPr lang="de-DE" dirty="0" err="1"/>
              <a:t>Charttyp</a:t>
            </a:r>
            <a:r>
              <a:rPr lang="de-DE" dirty="0"/>
              <a:t> ist der richtige für die vorliegenden Daten?</a:t>
            </a:r>
          </a:p>
          <a:p>
            <a:r>
              <a:rPr lang="de-DE" dirty="0"/>
              <a:t>Präsentation</a:t>
            </a:r>
          </a:p>
          <a:p>
            <a:pPr lvl="1"/>
            <a:r>
              <a:rPr lang="de-DE" dirty="0"/>
              <a:t>Wie können die Daten der Zielgruppe effektiv präsentiert werden?</a:t>
            </a:r>
          </a:p>
          <a:p>
            <a:pPr lvl="1"/>
            <a:r>
              <a:rPr lang="de-DE" dirty="0"/>
              <a:t>Welches Medium eignet sich?</a:t>
            </a:r>
          </a:p>
          <a:p>
            <a:pPr lvl="1"/>
            <a:r>
              <a:rPr lang="de-DE" dirty="0"/>
              <a:t>Welche Medienspezifischen Eigenschaften gilt es zu beachten?</a:t>
            </a:r>
          </a:p>
        </p:txBody>
      </p:sp>
      <p:sp>
        <p:nvSpPr>
          <p:cNvPr id="4" name="Titel 3">
            <a:extLst>
              <a:ext uri="{FF2B5EF4-FFF2-40B4-BE49-F238E27FC236}">
                <a16:creationId xmlns:a16="http://schemas.microsoft.com/office/drawing/2014/main" id="{2D8F9CB2-C318-4950-8034-A6E6EBB4BD25}"/>
              </a:ext>
            </a:extLst>
          </p:cNvPr>
          <p:cNvSpPr>
            <a:spLocks noGrp="1"/>
          </p:cNvSpPr>
          <p:nvPr>
            <p:ph type="title"/>
          </p:nvPr>
        </p:nvSpPr>
        <p:spPr/>
        <p:txBody>
          <a:bodyPr/>
          <a:lstStyle/>
          <a:p>
            <a:r>
              <a:rPr lang="de-DE" dirty="0"/>
              <a:t>Visuelle Repräsentation &amp; Präsentation</a:t>
            </a:r>
          </a:p>
        </p:txBody>
      </p:sp>
      <p:sp>
        <p:nvSpPr>
          <p:cNvPr id="5" name="Textplatzhalter 4">
            <a:extLst>
              <a:ext uri="{FF2B5EF4-FFF2-40B4-BE49-F238E27FC236}">
                <a16:creationId xmlns:a16="http://schemas.microsoft.com/office/drawing/2014/main" id="{E408DF35-8C34-4CBE-92CA-955AF8D15D7A}"/>
              </a:ext>
            </a:extLst>
          </p:cNvPr>
          <p:cNvSpPr>
            <a:spLocks noGrp="1"/>
          </p:cNvSpPr>
          <p:nvPr>
            <p:ph type="body" sz="quarter" idx="12"/>
          </p:nvPr>
        </p:nvSpPr>
        <p:spPr/>
        <p:txBody>
          <a:bodyPr/>
          <a:lstStyle/>
          <a:p>
            <a:r>
              <a:rPr lang="de-DE" dirty="0"/>
              <a:t>17</a:t>
            </a:r>
          </a:p>
        </p:txBody>
      </p:sp>
      <p:pic>
        <p:nvPicPr>
          <p:cNvPr id="3074" name="Picture 2" descr="arbeit, arbeitsplatz, charts">
            <a:extLst>
              <a:ext uri="{FF2B5EF4-FFF2-40B4-BE49-F238E27FC236}">
                <a16:creationId xmlns:a16="http://schemas.microsoft.com/office/drawing/2014/main" id="{8AAFC916-3412-46B9-8ED4-49BDB1A1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65" t="37547" r="20927" b="2643"/>
          <a:stretch/>
        </p:blipFill>
        <p:spPr bwMode="auto">
          <a:xfrm>
            <a:off x="14680635" y="0"/>
            <a:ext cx="969701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9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208F633E-506C-428E-94ED-62CA188A67E0}"/>
              </a:ext>
            </a:extLst>
          </p:cNvPr>
          <p:cNvSpPr>
            <a:spLocks noGrp="1"/>
          </p:cNvSpPr>
          <p:nvPr>
            <p:ph type="pic" sz="quarter" idx="10"/>
          </p:nvPr>
        </p:nvSpPr>
        <p:spPr/>
      </p:sp>
      <p:sp>
        <p:nvSpPr>
          <p:cNvPr id="3" name="Textplatzhalter 2">
            <a:extLst>
              <a:ext uri="{FF2B5EF4-FFF2-40B4-BE49-F238E27FC236}">
                <a16:creationId xmlns:a16="http://schemas.microsoft.com/office/drawing/2014/main" id="{1D67B261-8199-4912-95DB-4A7332FA3E17}"/>
              </a:ext>
            </a:extLst>
          </p:cNvPr>
          <p:cNvSpPr>
            <a:spLocks noGrp="1"/>
          </p:cNvSpPr>
          <p:nvPr>
            <p:ph type="body" sz="quarter" idx="11"/>
          </p:nvPr>
        </p:nvSpPr>
        <p:spPr/>
        <p:txBody>
          <a:bodyPr/>
          <a:lstStyle/>
          <a:p>
            <a:r>
              <a:rPr lang="de-DE" dirty="0"/>
              <a:t>Visualisierer</a:t>
            </a:r>
          </a:p>
          <a:p>
            <a:pPr lvl="1"/>
            <a:r>
              <a:rPr lang="de-DE" dirty="0"/>
              <a:t>Oder auch Forscher, Analyst, Entwickler, </a:t>
            </a:r>
            <a:r>
              <a:rPr lang="de-DE" dirty="0" err="1"/>
              <a:t>Storyteller</a:t>
            </a:r>
            <a:r>
              <a:rPr lang="de-DE" dirty="0"/>
              <a:t>, Designer</a:t>
            </a:r>
          </a:p>
          <a:p>
            <a:r>
              <a:rPr lang="de-DE" dirty="0"/>
              <a:t>Betrachter</a:t>
            </a:r>
          </a:p>
          <a:p>
            <a:pPr lvl="1"/>
            <a:r>
              <a:rPr lang="de-DE" dirty="0"/>
              <a:t>Jeder, der die Visualisierung betrachtet</a:t>
            </a:r>
          </a:p>
          <a:p>
            <a:r>
              <a:rPr lang="de-DE" dirty="0"/>
              <a:t>Zielgruppe</a:t>
            </a:r>
          </a:p>
          <a:p>
            <a:pPr lvl="1"/>
            <a:r>
              <a:rPr lang="de-DE" dirty="0"/>
              <a:t>Subgruppe der Betrachter</a:t>
            </a:r>
          </a:p>
          <a:p>
            <a:pPr lvl="1"/>
            <a:endParaRPr lang="de-DE" dirty="0"/>
          </a:p>
        </p:txBody>
      </p:sp>
      <p:sp>
        <p:nvSpPr>
          <p:cNvPr id="4" name="Titel 3">
            <a:extLst>
              <a:ext uri="{FF2B5EF4-FFF2-40B4-BE49-F238E27FC236}">
                <a16:creationId xmlns:a16="http://schemas.microsoft.com/office/drawing/2014/main" id="{4E7C0ACD-1985-4FBA-A412-26D9D20CA059}"/>
              </a:ext>
            </a:extLst>
          </p:cNvPr>
          <p:cNvSpPr>
            <a:spLocks noGrp="1"/>
          </p:cNvSpPr>
          <p:nvPr>
            <p:ph type="title"/>
          </p:nvPr>
        </p:nvSpPr>
        <p:spPr/>
        <p:txBody>
          <a:bodyPr/>
          <a:lstStyle/>
          <a:p>
            <a:r>
              <a:rPr lang="de-DE" dirty="0"/>
              <a:t>Rollen</a:t>
            </a:r>
          </a:p>
        </p:txBody>
      </p:sp>
      <p:sp>
        <p:nvSpPr>
          <p:cNvPr id="5" name="Textplatzhalter 4">
            <a:extLst>
              <a:ext uri="{FF2B5EF4-FFF2-40B4-BE49-F238E27FC236}">
                <a16:creationId xmlns:a16="http://schemas.microsoft.com/office/drawing/2014/main" id="{BBE88F48-B99F-42F4-AA3E-1D89385C7EC7}"/>
              </a:ext>
            </a:extLst>
          </p:cNvPr>
          <p:cNvSpPr>
            <a:spLocks noGrp="1"/>
          </p:cNvSpPr>
          <p:nvPr>
            <p:ph type="body" sz="quarter" idx="12"/>
          </p:nvPr>
        </p:nvSpPr>
        <p:spPr/>
        <p:txBody>
          <a:bodyPr/>
          <a:lstStyle/>
          <a:p>
            <a:r>
              <a:rPr lang="de-DE" dirty="0"/>
              <a:t>https://www.pexels.com/de-de/foto/arbeit-arbeiten-arbeitsplatz-ausbildung-1595385/</a:t>
            </a:r>
          </a:p>
        </p:txBody>
      </p:sp>
      <p:pic>
        <p:nvPicPr>
          <p:cNvPr id="2050" name="Picture 2" descr="arbeit, arbeiten, arbeitsplatz">
            <a:extLst>
              <a:ext uri="{FF2B5EF4-FFF2-40B4-BE49-F238E27FC236}">
                <a16:creationId xmlns:a16="http://schemas.microsoft.com/office/drawing/2014/main" id="{E15DBEA0-D13A-4EA0-AAF9-02100CC16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0" t="737" r="26783" b="-737"/>
          <a:stretch/>
        </p:blipFill>
        <p:spPr bwMode="auto">
          <a:xfrm>
            <a:off x="14680635" y="-102574"/>
            <a:ext cx="9697015" cy="1392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536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8379BF4-AB32-430B-97FF-304A34F15D8E}"/>
              </a:ext>
            </a:extLst>
          </p:cNvPr>
          <p:cNvSpPr>
            <a:spLocks noGrp="1"/>
          </p:cNvSpPr>
          <p:nvPr>
            <p:ph type="title"/>
          </p:nvPr>
        </p:nvSpPr>
        <p:spPr/>
        <p:txBody>
          <a:bodyPr/>
          <a:lstStyle/>
          <a:p>
            <a:r>
              <a:rPr lang="de-DE" dirty="0"/>
              <a:t>Verständnis erzeugen in drei Phasen</a:t>
            </a:r>
          </a:p>
        </p:txBody>
      </p:sp>
      <p:sp>
        <p:nvSpPr>
          <p:cNvPr id="5" name="Textplatzhalter 4">
            <a:extLst>
              <a:ext uri="{FF2B5EF4-FFF2-40B4-BE49-F238E27FC236}">
                <a16:creationId xmlns:a16="http://schemas.microsoft.com/office/drawing/2014/main" id="{6FFA3914-065B-4697-BC3E-100E711C36FC}"/>
              </a:ext>
            </a:extLst>
          </p:cNvPr>
          <p:cNvSpPr>
            <a:spLocks noGrp="1"/>
          </p:cNvSpPr>
          <p:nvPr>
            <p:ph type="body" sz="quarter" idx="12"/>
          </p:nvPr>
        </p:nvSpPr>
        <p:spPr/>
        <p:txBody>
          <a:bodyPr/>
          <a:lstStyle/>
          <a:p>
            <a:r>
              <a:rPr lang="de-DE" dirty="0"/>
              <a:t>20</a:t>
            </a:r>
          </a:p>
        </p:txBody>
      </p:sp>
      <p:sp>
        <p:nvSpPr>
          <p:cNvPr id="6" name="Ellipse 5">
            <a:extLst>
              <a:ext uri="{FF2B5EF4-FFF2-40B4-BE49-F238E27FC236}">
                <a16:creationId xmlns:a16="http://schemas.microsoft.com/office/drawing/2014/main" id="{BA43FCA5-AB90-49EB-A7E9-5764CB49F1E6}"/>
              </a:ext>
            </a:extLst>
          </p:cNvPr>
          <p:cNvSpPr/>
          <p:nvPr/>
        </p:nvSpPr>
        <p:spPr>
          <a:xfrm>
            <a:off x="2676525" y="3561693"/>
            <a:ext cx="3987800" cy="3987800"/>
          </a:xfrm>
          <a:prstGeom prst="ellipse">
            <a:avLst/>
          </a:prstGeom>
          <a:solidFill>
            <a:srgbClr val="D354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de-DE" dirty="0"/>
              <a:t>Wahrnehmung</a:t>
            </a:r>
          </a:p>
        </p:txBody>
      </p:sp>
      <p:sp>
        <p:nvSpPr>
          <p:cNvPr id="7" name="Ellipse 6">
            <a:extLst>
              <a:ext uri="{FF2B5EF4-FFF2-40B4-BE49-F238E27FC236}">
                <a16:creationId xmlns:a16="http://schemas.microsoft.com/office/drawing/2014/main" id="{5AD78961-1610-4145-8350-978DF2D3751A}"/>
              </a:ext>
            </a:extLst>
          </p:cNvPr>
          <p:cNvSpPr/>
          <p:nvPr/>
        </p:nvSpPr>
        <p:spPr>
          <a:xfrm>
            <a:off x="10194925" y="3564211"/>
            <a:ext cx="3987800" cy="3987800"/>
          </a:xfrm>
          <a:prstGeom prst="ellipse">
            <a:avLst/>
          </a:prstGeom>
          <a:solidFill>
            <a:srgbClr val="A64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Interpretation</a:t>
            </a:r>
          </a:p>
        </p:txBody>
      </p:sp>
      <p:sp>
        <p:nvSpPr>
          <p:cNvPr id="8" name="Ellipse 7">
            <a:extLst>
              <a:ext uri="{FF2B5EF4-FFF2-40B4-BE49-F238E27FC236}">
                <a16:creationId xmlns:a16="http://schemas.microsoft.com/office/drawing/2014/main" id="{736C9D06-9986-480B-9ACC-D0E203B4F873}"/>
              </a:ext>
            </a:extLst>
          </p:cNvPr>
          <p:cNvSpPr/>
          <p:nvPr/>
        </p:nvSpPr>
        <p:spPr>
          <a:xfrm>
            <a:off x="17713325" y="3564211"/>
            <a:ext cx="3987800" cy="3987800"/>
          </a:xfrm>
          <a:prstGeom prst="ellips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Verständnis</a:t>
            </a:r>
          </a:p>
        </p:txBody>
      </p:sp>
      <p:sp>
        <p:nvSpPr>
          <p:cNvPr id="9" name="Rechteck 8">
            <a:extLst>
              <a:ext uri="{FF2B5EF4-FFF2-40B4-BE49-F238E27FC236}">
                <a16:creationId xmlns:a16="http://schemas.microsoft.com/office/drawing/2014/main" id="{2EEBA336-3FC9-4C31-9ADF-348FFB8C0336}"/>
              </a:ext>
            </a:extLst>
          </p:cNvPr>
          <p:cNvSpPr/>
          <p:nvPr/>
        </p:nvSpPr>
        <p:spPr>
          <a:xfrm>
            <a:off x="2676526" y="11532257"/>
            <a:ext cx="19024599" cy="685800"/>
          </a:xfrm>
          <a:prstGeom prst="rect">
            <a:avLst/>
          </a:prstGeom>
          <a:gradFill flip="none" rotWithShape="1">
            <a:gsLst>
              <a:gs pos="0">
                <a:srgbClr val="D35400"/>
              </a:gs>
              <a:gs pos="100000">
                <a:srgbClr val="2C3E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4DF8967C-6A0F-459A-A363-1673EA5AC9EE}"/>
              </a:ext>
            </a:extLst>
          </p:cNvPr>
          <p:cNvSpPr txBox="1"/>
          <p:nvPr/>
        </p:nvSpPr>
        <p:spPr>
          <a:xfrm>
            <a:off x="1252971" y="8297764"/>
            <a:ext cx="6834909" cy="2308324"/>
          </a:xfrm>
          <a:prstGeom prst="rect">
            <a:avLst/>
          </a:prstGeom>
          <a:noFill/>
        </p:spPr>
        <p:txBody>
          <a:bodyPr wrap="square" rtlCol="0">
            <a:spAutoFit/>
          </a:bodyPr>
          <a:lstStyle/>
          <a:p>
            <a:pPr algn="ctr"/>
            <a:r>
              <a:rPr lang="de-DE" b="1" dirty="0"/>
              <a:t>Was sehe ich?</a:t>
            </a:r>
          </a:p>
          <a:p>
            <a:pPr algn="ctr"/>
            <a:r>
              <a:rPr lang="de-DE" dirty="0"/>
              <a:t>Welche Daten werden angezeigt?</a:t>
            </a:r>
          </a:p>
          <a:p>
            <a:pPr algn="ctr"/>
            <a:r>
              <a:rPr lang="de-DE" dirty="0"/>
              <a:t>Welche Eigenschaften sehe ich?</a:t>
            </a:r>
          </a:p>
          <a:p>
            <a:pPr algn="ctr"/>
            <a:r>
              <a:rPr lang="de-DE" dirty="0"/>
              <a:t>Wie werden die Daten dargestellt?</a:t>
            </a:r>
          </a:p>
        </p:txBody>
      </p:sp>
      <p:sp>
        <p:nvSpPr>
          <p:cNvPr id="11" name="Textfeld 10">
            <a:extLst>
              <a:ext uri="{FF2B5EF4-FFF2-40B4-BE49-F238E27FC236}">
                <a16:creationId xmlns:a16="http://schemas.microsoft.com/office/drawing/2014/main" id="{3BE63AE4-9E7B-40D1-94BF-921234E0F525}"/>
              </a:ext>
            </a:extLst>
          </p:cNvPr>
          <p:cNvSpPr txBox="1"/>
          <p:nvPr/>
        </p:nvSpPr>
        <p:spPr>
          <a:xfrm>
            <a:off x="8053704" y="8297764"/>
            <a:ext cx="8270240" cy="2308324"/>
          </a:xfrm>
          <a:prstGeom prst="rect">
            <a:avLst/>
          </a:prstGeom>
          <a:noFill/>
        </p:spPr>
        <p:txBody>
          <a:bodyPr wrap="square" rtlCol="0">
            <a:spAutoFit/>
          </a:bodyPr>
          <a:lstStyle/>
          <a:p>
            <a:pPr algn="ctr"/>
            <a:r>
              <a:rPr lang="de-DE" b="1" dirty="0"/>
              <a:t>Was bedeuten die Daten?</a:t>
            </a:r>
          </a:p>
          <a:p>
            <a:pPr algn="ctr"/>
            <a:r>
              <a:rPr lang="de-DE" dirty="0"/>
              <a:t>Welche Eigenschaften sind interessant?</a:t>
            </a:r>
          </a:p>
          <a:p>
            <a:pPr algn="ctr"/>
            <a:r>
              <a:rPr lang="de-DE" dirty="0"/>
              <a:t>Welche Eigenschaften sind unerwartet?</a:t>
            </a:r>
          </a:p>
          <a:p>
            <a:pPr algn="ctr"/>
            <a:r>
              <a:rPr lang="de-DE" dirty="0"/>
              <a:t>Welche Eigenschaften sind wichtig?</a:t>
            </a:r>
          </a:p>
        </p:txBody>
      </p:sp>
      <p:sp>
        <p:nvSpPr>
          <p:cNvPr id="12" name="Textfeld 11">
            <a:extLst>
              <a:ext uri="{FF2B5EF4-FFF2-40B4-BE49-F238E27FC236}">
                <a16:creationId xmlns:a16="http://schemas.microsoft.com/office/drawing/2014/main" id="{83307C94-9C7C-4E9A-9B73-B8A1623DAC83}"/>
              </a:ext>
            </a:extLst>
          </p:cNvPr>
          <p:cNvSpPr txBox="1"/>
          <p:nvPr/>
        </p:nvSpPr>
        <p:spPr>
          <a:xfrm>
            <a:off x="16289770" y="8297764"/>
            <a:ext cx="6834909" cy="1754326"/>
          </a:xfrm>
          <a:prstGeom prst="rect">
            <a:avLst/>
          </a:prstGeom>
          <a:noFill/>
        </p:spPr>
        <p:txBody>
          <a:bodyPr wrap="square" rtlCol="0">
            <a:spAutoFit/>
          </a:bodyPr>
          <a:lstStyle/>
          <a:p>
            <a:pPr algn="ctr"/>
            <a:r>
              <a:rPr lang="de-DE" b="1" dirty="0"/>
              <a:t>Was bedeutet das für mich?</a:t>
            </a:r>
          </a:p>
          <a:p>
            <a:pPr algn="ctr"/>
            <a:r>
              <a:rPr lang="de-DE" dirty="0"/>
              <a:t>Was habe ich </a:t>
            </a:r>
            <a:r>
              <a:rPr lang="de-DE" dirty="0" err="1"/>
              <a:t>gelenrt</a:t>
            </a:r>
            <a:r>
              <a:rPr lang="de-DE" dirty="0"/>
              <a:t>?</a:t>
            </a:r>
          </a:p>
          <a:p>
            <a:pPr algn="ctr"/>
            <a:r>
              <a:rPr lang="de-DE" dirty="0"/>
              <a:t>Was fühle ich?</a:t>
            </a:r>
          </a:p>
        </p:txBody>
      </p:sp>
      <p:cxnSp>
        <p:nvCxnSpPr>
          <p:cNvPr id="14" name="Gerade Verbindung mit Pfeil 13">
            <a:extLst>
              <a:ext uri="{FF2B5EF4-FFF2-40B4-BE49-F238E27FC236}">
                <a16:creationId xmlns:a16="http://schemas.microsoft.com/office/drawing/2014/main" id="{2F9647C0-0E1B-4612-8E09-E820AAF01744}"/>
              </a:ext>
            </a:extLst>
          </p:cNvPr>
          <p:cNvCxnSpPr>
            <a:stCxn id="6" idx="6"/>
            <a:endCxn id="7" idx="2"/>
          </p:cNvCxnSpPr>
          <p:nvPr/>
        </p:nvCxnSpPr>
        <p:spPr>
          <a:xfrm>
            <a:off x="6664325" y="5555593"/>
            <a:ext cx="3530600" cy="2518"/>
          </a:xfrm>
          <a:prstGeom prst="straightConnector1">
            <a:avLst/>
          </a:prstGeom>
          <a:ln w="1016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87893C7-5067-43B0-959D-D3EAE469DC33}"/>
              </a:ext>
            </a:extLst>
          </p:cNvPr>
          <p:cNvCxnSpPr/>
          <p:nvPr/>
        </p:nvCxnSpPr>
        <p:spPr>
          <a:xfrm>
            <a:off x="14182725" y="5555593"/>
            <a:ext cx="3530600" cy="2518"/>
          </a:xfrm>
          <a:prstGeom prst="straightConnector1">
            <a:avLst/>
          </a:prstGeom>
          <a:ln w="1016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088B3436-5C02-45A7-BD32-EC71E7B3A890}"/>
              </a:ext>
            </a:extLst>
          </p:cNvPr>
          <p:cNvSpPr txBox="1"/>
          <p:nvPr/>
        </p:nvSpPr>
        <p:spPr>
          <a:xfrm>
            <a:off x="2676526" y="11551991"/>
            <a:ext cx="6086474" cy="646331"/>
          </a:xfrm>
          <a:prstGeom prst="rect">
            <a:avLst/>
          </a:prstGeom>
          <a:noFill/>
        </p:spPr>
        <p:txBody>
          <a:bodyPr wrap="square" rtlCol="0">
            <a:spAutoFit/>
          </a:bodyPr>
          <a:lstStyle/>
          <a:p>
            <a:r>
              <a:rPr lang="de-DE" dirty="0">
                <a:solidFill>
                  <a:schemeClr val="bg1"/>
                </a:solidFill>
              </a:rPr>
              <a:t>Kontrolle des </a:t>
            </a:r>
            <a:r>
              <a:rPr lang="de-DE" b="1" dirty="0">
                <a:solidFill>
                  <a:schemeClr val="bg1"/>
                </a:solidFill>
              </a:rPr>
              <a:t>Visualisierers</a:t>
            </a:r>
          </a:p>
        </p:txBody>
      </p:sp>
      <p:sp>
        <p:nvSpPr>
          <p:cNvPr id="17" name="Textfeld 16">
            <a:extLst>
              <a:ext uri="{FF2B5EF4-FFF2-40B4-BE49-F238E27FC236}">
                <a16:creationId xmlns:a16="http://schemas.microsoft.com/office/drawing/2014/main" id="{8CFA6AEC-3472-460F-A872-E31EF2EBC25A}"/>
              </a:ext>
            </a:extLst>
          </p:cNvPr>
          <p:cNvSpPr txBox="1"/>
          <p:nvPr/>
        </p:nvSpPr>
        <p:spPr>
          <a:xfrm>
            <a:off x="16323944" y="11551991"/>
            <a:ext cx="5377181" cy="646331"/>
          </a:xfrm>
          <a:prstGeom prst="rect">
            <a:avLst/>
          </a:prstGeom>
          <a:noFill/>
        </p:spPr>
        <p:txBody>
          <a:bodyPr wrap="square" rtlCol="0">
            <a:spAutoFit/>
          </a:bodyPr>
          <a:lstStyle/>
          <a:p>
            <a:pPr algn="r"/>
            <a:r>
              <a:rPr lang="de-DE" dirty="0">
                <a:solidFill>
                  <a:schemeClr val="bg1"/>
                </a:solidFill>
              </a:rPr>
              <a:t>Kontrolle des </a:t>
            </a:r>
            <a:r>
              <a:rPr lang="de-DE" b="1" dirty="0">
                <a:solidFill>
                  <a:schemeClr val="bg1"/>
                </a:solidFill>
              </a:rPr>
              <a:t>Betrachters</a:t>
            </a:r>
          </a:p>
        </p:txBody>
      </p:sp>
    </p:spTree>
    <p:extLst>
      <p:ext uri="{BB962C8B-B14F-4D97-AF65-F5344CB8AC3E}">
        <p14:creationId xmlns:p14="http://schemas.microsoft.com/office/powerpoint/2010/main" val="62432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8379BF4-AB32-430B-97FF-304A34F15D8E}"/>
              </a:ext>
            </a:extLst>
          </p:cNvPr>
          <p:cNvSpPr>
            <a:spLocks noGrp="1"/>
          </p:cNvSpPr>
          <p:nvPr>
            <p:ph type="title"/>
          </p:nvPr>
        </p:nvSpPr>
        <p:spPr/>
        <p:txBody>
          <a:bodyPr/>
          <a:lstStyle/>
          <a:p>
            <a:r>
              <a:rPr lang="de-DE" dirty="0"/>
              <a:t>Verständnis erzeugen – Beispiel Messi </a:t>
            </a:r>
            <a:r>
              <a:rPr lang="de-DE" dirty="0">
                <a:solidFill>
                  <a:srgbClr val="16A085"/>
                </a:solidFill>
              </a:rPr>
              <a:t>Spiele</a:t>
            </a:r>
            <a:r>
              <a:rPr lang="de-DE" dirty="0"/>
              <a:t> und </a:t>
            </a:r>
            <a:r>
              <a:rPr lang="de-DE" dirty="0">
                <a:solidFill>
                  <a:srgbClr val="D35400"/>
                </a:solidFill>
              </a:rPr>
              <a:t>Tore</a:t>
            </a:r>
          </a:p>
        </p:txBody>
      </p:sp>
      <p:sp>
        <p:nvSpPr>
          <p:cNvPr id="5" name="Textplatzhalter 4">
            <a:extLst>
              <a:ext uri="{FF2B5EF4-FFF2-40B4-BE49-F238E27FC236}">
                <a16:creationId xmlns:a16="http://schemas.microsoft.com/office/drawing/2014/main" id="{6FFA3914-065B-4697-BC3E-100E711C36FC}"/>
              </a:ext>
            </a:extLst>
          </p:cNvPr>
          <p:cNvSpPr>
            <a:spLocks noGrp="1"/>
          </p:cNvSpPr>
          <p:nvPr>
            <p:ph type="body" sz="quarter" idx="12"/>
          </p:nvPr>
        </p:nvSpPr>
        <p:spPr/>
        <p:txBody>
          <a:bodyPr/>
          <a:lstStyle/>
          <a:p>
            <a:r>
              <a:rPr lang="de-DE" dirty="0"/>
              <a:t>20</a:t>
            </a:r>
          </a:p>
        </p:txBody>
      </p:sp>
      <p:graphicFrame>
        <p:nvGraphicFramePr>
          <p:cNvPr id="13" name="Diagramm 12">
            <a:extLst>
              <a:ext uri="{FF2B5EF4-FFF2-40B4-BE49-F238E27FC236}">
                <a16:creationId xmlns:a16="http://schemas.microsoft.com/office/drawing/2014/main" id="{BDC0DC74-1A47-4F66-AF6B-25414680D3AE}"/>
              </a:ext>
            </a:extLst>
          </p:cNvPr>
          <p:cNvGraphicFramePr/>
          <p:nvPr>
            <p:extLst>
              <p:ext uri="{D42A27DB-BD31-4B8C-83A1-F6EECF244321}">
                <p14:modId xmlns:p14="http://schemas.microsoft.com/office/powerpoint/2010/main" val="3081404168"/>
              </p:ext>
            </p:extLst>
          </p:nvPr>
        </p:nvGraphicFramePr>
        <p:xfrm>
          <a:off x="982391" y="2997200"/>
          <a:ext cx="22412869" cy="92780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79273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8379BF4-AB32-430B-97FF-304A34F15D8E}"/>
              </a:ext>
            </a:extLst>
          </p:cNvPr>
          <p:cNvSpPr>
            <a:spLocks noGrp="1"/>
          </p:cNvSpPr>
          <p:nvPr>
            <p:ph type="title"/>
          </p:nvPr>
        </p:nvSpPr>
        <p:spPr/>
        <p:txBody>
          <a:bodyPr/>
          <a:lstStyle/>
          <a:p>
            <a:r>
              <a:rPr lang="de-DE" dirty="0"/>
              <a:t>Verständnis erzeugen – Beispiel Sichtung </a:t>
            </a:r>
            <a:r>
              <a:rPr lang="de-DE" dirty="0" err="1">
                <a:solidFill>
                  <a:srgbClr val="92D050"/>
                </a:solidFill>
              </a:rPr>
              <a:t>Urmotten</a:t>
            </a:r>
            <a:r>
              <a:rPr lang="de-DE" dirty="0">
                <a:solidFill>
                  <a:srgbClr val="92D050"/>
                </a:solidFill>
              </a:rPr>
              <a:t> </a:t>
            </a:r>
            <a:r>
              <a:rPr lang="de-DE" dirty="0"/>
              <a:t>und </a:t>
            </a:r>
            <a:r>
              <a:rPr lang="de-DE" dirty="0">
                <a:solidFill>
                  <a:srgbClr val="D35400"/>
                </a:solidFill>
              </a:rPr>
              <a:t>Eulenfaltern</a:t>
            </a:r>
          </a:p>
        </p:txBody>
      </p:sp>
      <p:sp>
        <p:nvSpPr>
          <p:cNvPr id="5" name="Textplatzhalter 4">
            <a:extLst>
              <a:ext uri="{FF2B5EF4-FFF2-40B4-BE49-F238E27FC236}">
                <a16:creationId xmlns:a16="http://schemas.microsoft.com/office/drawing/2014/main" id="{6FFA3914-065B-4697-BC3E-100E711C36FC}"/>
              </a:ext>
            </a:extLst>
          </p:cNvPr>
          <p:cNvSpPr>
            <a:spLocks noGrp="1"/>
          </p:cNvSpPr>
          <p:nvPr>
            <p:ph type="body" sz="quarter" idx="12"/>
          </p:nvPr>
        </p:nvSpPr>
        <p:spPr/>
        <p:txBody>
          <a:bodyPr/>
          <a:lstStyle/>
          <a:p>
            <a:r>
              <a:rPr lang="de-DE" dirty="0"/>
              <a:t>20</a:t>
            </a:r>
          </a:p>
        </p:txBody>
      </p:sp>
      <p:graphicFrame>
        <p:nvGraphicFramePr>
          <p:cNvPr id="13" name="Diagramm 12">
            <a:extLst>
              <a:ext uri="{FF2B5EF4-FFF2-40B4-BE49-F238E27FC236}">
                <a16:creationId xmlns:a16="http://schemas.microsoft.com/office/drawing/2014/main" id="{BDC0DC74-1A47-4F66-AF6B-25414680D3AE}"/>
              </a:ext>
            </a:extLst>
          </p:cNvPr>
          <p:cNvGraphicFramePr/>
          <p:nvPr>
            <p:extLst>
              <p:ext uri="{D42A27DB-BD31-4B8C-83A1-F6EECF244321}">
                <p14:modId xmlns:p14="http://schemas.microsoft.com/office/powerpoint/2010/main" val="219655243"/>
              </p:ext>
            </p:extLst>
          </p:nvPr>
        </p:nvGraphicFramePr>
        <p:xfrm>
          <a:off x="982391" y="2997200"/>
          <a:ext cx="22412869" cy="92780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238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43A6C7FD-77C3-49B9-BBC1-91A5CD0CA119}"/>
              </a:ext>
            </a:extLst>
          </p:cNvPr>
          <p:cNvSpPr>
            <a:spLocks noGrp="1" noChangeArrowheads="1"/>
          </p:cNvSpPr>
          <p:nvPr>
            <p:ph type="title"/>
          </p:nvPr>
        </p:nvSpPr>
        <p:spPr/>
        <p:txBody>
          <a:bodyPr/>
          <a:lstStyle/>
          <a:p>
            <a:pPr eaLnBrk="1" hangingPunct="1"/>
            <a:r>
              <a:rPr lang="de-DE" altLang="de-DE"/>
              <a:t>Data Visualization</a:t>
            </a:r>
          </a:p>
        </p:txBody>
      </p:sp>
      <p:sp>
        <p:nvSpPr>
          <p:cNvPr id="6147" name="Rectangle 5">
            <a:extLst>
              <a:ext uri="{FF2B5EF4-FFF2-40B4-BE49-F238E27FC236}">
                <a16:creationId xmlns:a16="http://schemas.microsoft.com/office/drawing/2014/main" id="{465F40A6-8D40-4420-A222-3EC7CB17A596}"/>
              </a:ext>
            </a:extLst>
          </p:cNvPr>
          <p:cNvSpPr>
            <a:spLocks noGrp="1" noChangeArrowheads="1"/>
          </p:cNvSpPr>
          <p:nvPr>
            <p:ph type="body" idx="1"/>
          </p:nvPr>
        </p:nvSpPr>
        <p:spPr/>
        <p:txBody>
          <a:bodyPr/>
          <a:lstStyle/>
          <a:p>
            <a:pPr marL="0" indent="0" eaLnBrk="1" hangingPunct="1">
              <a:buNone/>
            </a:pPr>
            <a:r>
              <a:rPr lang="de-DE" altLang="de-DE" dirty="0"/>
              <a:t>Florian Eichin | Software Engineer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8379BF4-AB32-430B-97FF-304A34F15D8E}"/>
              </a:ext>
            </a:extLst>
          </p:cNvPr>
          <p:cNvSpPr>
            <a:spLocks noGrp="1"/>
          </p:cNvSpPr>
          <p:nvPr>
            <p:ph type="title"/>
          </p:nvPr>
        </p:nvSpPr>
        <p:spPr/>
        <p:txBody>
          <a:bodyPr/>
          <a:lstStyle/>
          <a:p>
            <a:r>
              <a:rPr lang="de-DE" dirty="0"/>
              <a:t>Verständnis erzeugen in drei Phasen</a:t>
            </a:r>
          </a:p>
        </p:txBody>
      </p:sp>
      <p:sp>
        <p:nvSpPr>
          <p:cNvPr id="5" name="Textplatzhalter 4">
            <a:extLst>
              <a:ext uri="{FF2B5EF4-FFF2-40B4-BE49-F238E27FC236}">
                <a16:creationId xmlns:a16="http://schemas.microsoft.com/office/drawing/2014/main" id="{6FFA3914-065B-4697-BC3E-100E711C36FC}"/>
              </a:ext>
            </a:extLst>
          </p:cNvPr>
          <p:cNvSpPr>
            <a:spLocks noGrp="1"/>
          </p:cNvSpPr>
          <p:nvPr>
            <p:ph type="body" sz="quarter" idx="12"/>
          </p:nvPr>
        </p:nvSpPr>
        <p:spPr/>
        <p:txBody>
          <a:bodyPr/>
          <a:lstStyle/>
          <a:p>
            <a:r>
              <a:rPr lang="de-DE" dirty="0"/>
              <a:t>20</a:t>
            </a:r>
          </a:p>
        </p:txBody>
      </p:sp>
      <p:sp>
        <p:nvSpPr>
          <p:cNvPr id="6" name="Ellipse 5">
            <a:extLst>
              <a:ext uri="{FF2B5EF4-FFF2-40B4-BE49-F238E27FC236}">
                <a16:creationId xmlns:a16="http://schemas.microsoft.com/office/drawing/2014/main" id="{BA43FCA5-AB90-49EB-A7E9-5764CB49F1E6}"/>
              </a:ext>
            </a:extLst>
          </p:cNvPr>
          <p:cNvSpPr/>
          <p:nvPr/>
        </p:nvSpPr>
        <p:spPr>
          <a:xfrm>
            <a:off x="2676525" y="3561693"/>
            <a:ext cx="3987800" cy="3987800"/>
          </a:xfrm>
          <a:prstGeom prst="ellipse">
            <a:avLst/>
          </a:prstGeom>
          <a:solidFill>
            <a:srgbClr val="D354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de-DE" dirty="0"/>
              <a:t>Wahrnehmung</a:t>
            </a:r>
          </a:p>
        </p:txBody>
      </p:sp>
      <p:sp>
        <p:nvSpPr>
          <p:cNvPr id="7" name="Ellipse 6">
            <a:extLst>
              <a:ext uri="{FF2B5EF4-FFF2-40B4-BE49-F238E27FC236}">
                <a16:creationId xmlns:a16="http://schemas.microsoft.com/office/drawing/2014/main" id="{5AD78961-1610-4145-8350-978DF2D3751A}"/>
              </a:ext>
            </a:extLst>
          </p:cNvPr>
          <p:cNvSpPr/>
          <p:nvPr/>
        </p:nvSpPr>
        <p:spPr>
          <a:xfrm>
            <a:off x="10194925" y="3564211"/>
            <a:ext cx="3987800" cy="3987800"/>
          </a:xfrm>
          <a:prstGeom prst="ellipse">
            <a:avLst/>
          </a:prstGeom>
          <a:solidFill>
            <a:srgbClr val="A64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Interpretation</a:t>
            </a:r>
          </a:p>
        </p:txBody>
      </p:sp>
      <p:sp>
        <p:nvSpPr>
          <p:cNvPr id="8" name="Ellipse 7">
            <a:extLst>
              <a:ext uri="{FF2B5EF4-FFF2-40B4-BE49-F238E27FC236}">
                <a16:creationId xmlns:a16="http://schemas.microsoft.com/office/drawing/2014/main" id="{736C9D06-9986-480B-9ACC-D0E203B4F873}"/>
              </a:ext>
            </a:extLst>
          </p:cNvPr>
          <p:cNvSpPr/>
          <p:nvPr/>
        </p:nvSpPr>
        <p:spPr>
          <a:xfrm>
            <a:off x="17713325" y="3564211"/>
            <a:ext cx="3987800" cy="3987800"/>
          </a:xfrm>
          <a:prstGeom prst="ellips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Verständnis</a:t>
            </a:r>
          </a:p>
        </p:txBody>
      </p:sp>
      <p:sp>
        <p:nvSpPr>
          <p:cNvPr id="9" name="Rechteck 8">
            <a:extLst>
              <a:ext uri="{FF2B5EF4-FFF2-40B4-BE49-F238E27FC236}">
                <a16:creationId xmlns:a16="http://schemas.microsoft.com/office/drawing/2014/main" id="{2EEBA336-3FC9-4C31-9ADF-348FFB8C0336}"/>
              </a:ext>
            </a:extLst>
          </p:cNvPr>
          <p:cNvSpPr/>
          <p:nvPr/>
        </p:nvSpPr>
        <p:spPr>
          <a:xfrm>
            <a:off x="2676526" y="11532257"/>
            <a:ext cx="19024599" cy="685800"/>
          </a:xfrm>
          <a:prstGeom prst="rect">
            <a:avLst/>
          </a:prstGeom>
          <a:gradFill flip="none" rotWithShape="1">
            <a:gsLst>
              <a:gs pos="0">
                <a:srgbClr val="D35400"/>
              </a:gs>
              <a:gs pos="100000">
                <a:srgbClr val="2C3E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4DF8967C-6A0F-459A-A363-1673EA5AC9EE}"/>
              </a:ext>
            </a:extLst>
          </p:cNvPr>
          <p:cNvSpPr txBox="1"/>
          <p:nvPr/>
        </p:nvSpPr>
        <p:spPr>
          <a:xfrm>
            <a:off x="1252971" y="8297764"/>
            <a:ext cx="6834909" cy="2308324"/>
          </a:xfrm>
          <a:prstGeom prst="rect">
            <a:avLst/>
          </a:prstGeom>
          <a:noFill/>
        </p:spPr>
        <p:txBody>
          <a:bodyPr wrap="square" rtlCol="0">
            <a:spAutoFit/>
          </a:bodyPr>
          <a:lstStyle/>
          <a:p>
            <a:pPr algn="ctr"/>
            <a:r>
              <a:rPr lang="de-DE" b="1" dirty="0"/>
              <a:t>Was sehe ich?</a:t>
            </a:r>
          </a:p>
          <a:p>
            <a:pPr algn="ctr"/>
            <a:r>
              <a:rPr lang="de-DE" dirty="0"/>
              <a:t>Welche Daten werden angezeigt?</a:t>
            </a:r>
          </a:p>
          <a:p>
            <a:pPr algn="ctr"/>
            <a:r>
              <a:rPr lang="de-DE" dirty="0"/>
              <a:t>Welche Eigenschaften sehe ich?</a:t>
            </a:r>
          </a:p>
          <a:p>
            <a:pPr algn="ctr"/>
            <a:r>
              <a:rPr lang="de-DE" dirty="0"/>
              <a:t>Wie werden die Daten dargestellt?</a:t>
            </a:r>
          </a:p>
        </p:txBody>
      </p:sp>
      <p:sp>
        <p:nvSpPr>
          <p:cNvPr id="11" name="Textfeld 10">
            <a:extLst>
              <a:ext uri="{FF2B5EF4-FFF2-40B4-BE49-F238E27FC236}">
                <a16:creationId xmlns:a16="http://schemas.microsoft.com/office/drawing/2014/main" id="{3BE63AE4-9E7B-40D1-94BF-921234E0F525}"/>
              </a:ext>
            </a:extLst>
          </p:cNvPr>
          <p:cNvSpPr txBox="1"/>
          <p:nvPr/>
        </p:nvSpPr>
        <p:spPr>
          <a:xfrm>
            <a:off x="8053704" y="8297764"/>
            <a:ext cx="8270240" cy="2308324"/>
          </a:xfrm>
          <a:prstGeom prst="rect">
            <a:avLst/>
          </a:prstGeom>
          <a:noFill/>
        </p:spPr>
        <p:txBody>
          <a:bodyPr wrap="square" rtlCol="0">
            <a:spAutoFit/>
          </a:bodyPr>
          <a:lstStyle/>
          <a:p>
            <a:pPr algn="ctr"/>
            <a:r>
              <a:rPr lang="de-DE" b="1" dirty="0"/>
              <a:t>Was bedeuten die Daten?</a:t>
            </a:r>
          </a:p>
          <a:p>
            <a:pPr algn="ctr"/>
            <a:r>
              <a:rPr lang="de-DE" dirty="0"/>
              <a:t>Welche Eigenschaften sind interessant?</a:t>
            </a:r>
          </a:p>
          <a:p>
            <a:pPr algn="ctr"/>
            <a:r>
              <a:rPr lang="de-DE" dirty="0"/>
              <a:t>Welche Eigenschaften sind unerwartet?</a:t>
            </a:r>
          </a:p>
          <a:p>
            <a:pPr algn="ctr"/>
            <a:r>
              <a:rPr lang="de-DE" dirty="0"/>
              <a:t>Welche Eigenschaften sind wichtig?</a:t>
            </a:r>
          </a:p>
        </p:txBody>
      </p:sp>
      <p:sp>
        <p:nvSpPr>
          <p:cNvPr id="12" name="Textfeld 11">
            <a:extLst>
              <a:ext uri="{FF2B5EF4-FFF2-40B4-BE49-F238E27FC236}">
                <a16:creationId xmlns:a16="http://schemas.microsoft.com/office/drawing/2014/main" id="{83307C94-9C7C-4E9A-9B73-B8A1623DAC83}"/>
              </a:ext>
            </a:extLst>
          </p:cNvPr>
          <p:cNvSpPr txBox="1"/>
          <p:nvPr/>
        </p:nvSpPr>
        <p:spPr>
          <a:xfrm>
            <a:off x="16289770" y="8297764"/>
            <a:ext cx="6834909" cy="1754326"/>
          </a:xfrm>
          <a:prstGeom prst="rect">
            <a:avLst/>
          </a:prstGeom>
          <a:noFill/>
        </p:spPr>
        <p:txBody>
          <a:bodyPr wrap="square" rtlCol="0">
            <a:spAutoFit/>
          </a:bodyPr>
          <a:lstStyle/>
          <a:p>
            <a:pPr algn="ctr"/>
            <a:r>
              <a:rPr lang="de-DE" b="1" dirty="0"/>
              <a:t>Was bedeutet das für mich?</a:t>
            </a:r>
          </a:p>
          <a:p>
            <a:pPr algn="ctr"/>
            <a:r>
              <a:rPr lang="de-DE" dirty="0"/>
              <a:t>Was habe ich </a:t>
            </a:r>
            <a:r>
              <a:rPr lang="de-DE" dirty="0" err="1"/>
              <a:t>gelent</a:t>
            </a:r>
            <a:r>
              <a:rPr lang="de-DE" dirty="0"/>
              <a:t>?</a:t>
            </a:r>
          </a:p>
          <a:p>
            <a:pPr algn="ctr"/>
            <a:r>
              <a:rPr lang="de-DE" dirty="0"/>
              <a:t>Was fühle ich?</a:t>
            </a:r>
          </a:p>
        </p:txBody>
      </p:sp>
      <p:cxnSp>
        <p:nvCxnSpPr>
          <p:cNvPr id="14" name="Gerade Verbindung mit Pfeil 13">
            <a:extLst>
              <a:ext uri="{FF2B5EF4-FFF2-40B4-BE49-F238E27FC236}">
                <a16:creationId xmlns:a16="http://schemas.microsoft.com/office/drawing/2014/main" id="{2F9647C0-0E1B-4612-8E09-E820AAF01744}"/>
              </a:ext>
            </a:extLst>
          </p:cNvPr>
          <p:cNvCxnSpPr>
            <a:stCxn id="6" idx="6"/>
            <a:endCxn id="7" idx="2"/>
          </p:cNvCxnSpPr>
          <p:nvPr/>
        </p:nvCxnSpPr>
        <p:spPr>
          <a:xfrm>
            <a:off x="6664325" y="5555593"/>
            <a:ext cx="3530600" cy="2518"/>
          </a:xfrm>
          <a:prstGeom prst="straightConnector1">
            <a:avLst/>
          </a:prstGeom>
          <a:ln w="1016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87893C7-5067-43B0-959D-D3EAE469DC33}"/>
              </a:ext>
            </a:extLst>
          </p:cNvPr>
          <p:cNvCxnSpPr/>
          <p:nvPr/>
        </p:nvCxnSpPr>
        <p:spPr>
          <a:xfrm>
            <a:off x="14182725" y="5555593"/>
            <a:ext cx="3530600" cy="2518"/>
          </a:xfrm>
          <a:prstGeom prst="straightConnector1">
            <a:avLst/>
          </a:prstGeom>
          <a:ln w="1016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088B3436-5C02-45A7-BD32-EC71E7B3A890}"/>
              </a:ext>
            </a:extLst>
          </p:cNvPr>
          <p:cNvSpPr txBox="1"/>
          <p:nvPr/>
        </p:nvSpPr>
        <p:spPr>
          <a:xfrm>
            <a:off x="2676526" y="11551991"/>
            <a:ext cx="6086474" cy="646331"/>
          </a:xfrm>
          <a:prstGeom prst="rect">
            <a:avLst/>
          </a:prstGeom>
          <a:noFill/>
        </p:spPr>
        <p:txBody>
          <a:bodyPr wrap="square" rtlCol="0">
            <a:spAutoFit/>
          </a:bodyPr>
          <a:lstStyle/>
          <a:p>
            <a:r>
              <a:rPr lang="de-DE" dirty="0">
                <a:solidFill>
                  <a:schemeClr val="bg1"/>
                </a:solidFill>
              </a:rPr>
              <a:t>Kontrolle des </a:t>
            </a:r>
            <a:r>
              <a:rPr lang="de-DE" b="1" dirty="0">
                <a:solidFill>
                  <a:schemeClr val="bg1"/>
                </a:solidFill>
              </a:rPr>
              <a:t>Visualisierers</a:t>
            </a:r>
          </a:p>
        </p:txBody>
      </p:sp>
      <p:sp>
        <p:nvSpPr>
          <p:cNvPr id="17" name="Textfeld 16">
            <a:extLst>
              <a:ext uri="{FF2B5EF4-FFF2-40B4-BE49-F238E27FC236}">
                <a16:creationId xmlns:a16="http://schemas.microsoft.com/office/drawing/2014/main" id="{8CFA6AEC-3472-460F-A872-E31EF2EBC25A}"/>
              </a:ext>
            </a:extLst>
          </p:cNvPr>
          <p:cNvSpPr txBox="1"/>
          <p:nvPr/>
        </p:nvSpPr>
        <p:spPr>
          <a:xfrm>
            <a:off x="16323944" y="11551991"/>
            <a:ext cx="5377181" cy="646331"/>
          </a:xfrm>
          <a:prstGeom prst="rect">
            <a:avLst/>
          </a:prstGeom>
          <a:noFill/>
        </p:spPr>
        <p:txBody>
          <a:bodyPr wrap="square" rtlCol="0">
            <a:spAutoFit/>
          </a:bodyPr>
          <a:lstStyle/>
          <a:p>
            <a:pPr algn="r"/>
            <a:r>
              <a:rPr lang="de-DE" dirty="0">
                <a:solidFill>
                  <a:schemeClr val="bg1"/>
                </a:solidFill>
              </a:rPr>
              <a:t>Kontrolle des </a:t>
            </a:r>
            <a:r>
              <a:rPr lang="de-DE" b="1" dirty="0">
                <a:solidFill>
                  <a:schemeClr val="bg1"/>
                </a:solidFill>
              </a:rPr>
              <a:t>Betrachters</a:t>
            </a:r>
          </a:p>
        </p:txBody>
      </p:sp>
    </p:spTree>
    <p:extLst>
      <p:ext uri="{BB962C8B-B14F-4D97-AF65-F5344CB8AC3E}">
        <p14:creationId xmlns:p14="http://schemas.microsoft.com/office/powerpoint/2010/main" val="398900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F8397-9B55-4B79-A858-F6FF2F38D13B}"/>
              </a:ext>
            </a:extLst>
          </p:cNvPr>
          <p:cNvSpPr>
            <a:spLocks noGrp="1"/>
          </p:cNvSpPr>
          <p:nvPr>
            <p:ph type="title"/>
          </p:nvPr>
        </p:nvSpPr>
        <p:spPr>
          <a:xfrm>
            <a:off x="982389" y="730251"/>
            <a:ext cx="22412869" cy="2651126"/>
          </a:xfrm>
        </p:spPr>
        <p:txBody>
          <a:bodyPr/>
          <a:lstStyle/>
          <a:p>
            <a:r>
              <a:rPr lang="de-DE" dirty="0" err="1"/>
              <a:t>Four</a:t>
            </a:r>
            <a:r>
              <a:rPr lang="de-DE" dirty="0"/>
              <a:t> Stages </a:t>
            </a:r>
            <a:r>
              <a:rPr lang="de-DE" dirty="0" err="1"/>
              <a:t>of</a:t>
            </a:r>
            <a:r>
              <a:rPr lang="de-DE" dirty="0"/>
              <a:t> </a:t>
            </a:r>
            <a:r>
              <a:rPr lang="de-DE" dirty="0" err="1"/>
              <a:t>the</a:t>
            </a:r>
            <a:r>
              <a:rPr lang="de-DE" dirty="0"/>
              <a:t> Data </a:t>
            </a:r>
            <a:r>
              <a:rPr lang="de-DE" dirty="0" err="1"/>
              <a:t>Visualization</a:t>
            </a:r>
            <a:r>
              <a:rPr lang="de-DE" dirty="0"/>
              <a:t> Design </a:t>
            </a:r>
            <a:r>
              <a:rPr lang="de-DE" dirty="0" err="1"/>
              <a:t>Process</a:t>
            </a:r>
            <a:endParaRPr lang="de-DE" dirty="0"/>
          </a:p>
        </p:txBody>
      </p:sp>
      <p:sp>
        <p:nvSpPr>
          <p:cNvPr id="3" name="Textplatzhalter 2">
            <a:extLst>
              <a:ext uri="{FF2B5EF4-FFF2-40B4-BE49-F238E27FC236}">
                <a16:creationId xmlns:a16="http://schemas.microsoft.com/office/drawing/2014/main" id="{0D1C5D01-93DC-403E-AC05-F476C9154788}"/>
              </a:ext>
            </a:extLst>
          </p:cNvPr>
          <p:cNvSpPr>
            <a:spLocks noGrp="1"/>
          </p:cNvSpPr>
          <p:nvPr>
            <p:ph type="body" sz="quarter" idx="12"/>
          </p:nvPr>
        </p:nvSpPr>
        <p:spPr/>
        <p:txBody>
          <a:bodyPr/>
          <a:lstStyle/>
          <a:p>
            <a:endParaRPr lang="de-DE" dirty="0"/>
          </a:p>
        </p:txBody>
      </p:sp>
      <p:sp>
        <p:nvSpPr>
          <p:cNvPr id="4" name="Rechteck 3">
            <a:extLst>
              <a:ext uri="{FF2B5EF4-FFF2-40B4-BE49-F238E27FC236}">
                <a16:creationId xmlns:a16="http://schemas.microsoft.com/office/drawing/2014/main" id="{2DAE2EF8-D643-493A-804C-E2AA8A0937F5}"/>
              </a:ext>
            </a:extLst>
          </p:cNvPr>
          <p:cNvSpPr/>
          <p:nvPr/>
        </p:nvSpPr>
        <p:spPr>
          <a:xfrm>
            <a:off x="4263960" y="5667408"/>
            <a:ext cx="3454400" cy="34544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Formulating</a:t>
            </a:r>
            <a:r>
              <a:rPr lang="de-DE" dirty="0"/>
              <a:t> </a:t>
            </a:r>
            <a:r>
              <a:rPr lang="de-DE" dirty="0" err="1"/>
              <a:t>your</a:t>
            </a:r>
            <a:r>
              <a:rPr lang="de-DE" dirty="0"/>
              <a:t> </a:t>
            </a:r>
            <a:r>
              <a:rPr lang="de-DE" dirty="0" err="1"/>
              <a:t>brief</a:t>
            </a:r>
            <a:endParaRPr lang="de-DE" dirty="0"/>
          </a:p>
        </p:txBody>
      </p:sp>
      <p:sp>
        <p:nvSpPr>
          <p:cNvPr id="5" name="Rechteck 4">
            <a:extLst>
              <a:ext uri="{FF2B5EF4-FFF2-40B4-BE49-F238E27FC236}">
                <a16:creationId xmlns:a16="http://schemas.microsoft.com/office/drawing/2014/main" id="{114FD9B4-6706-4395-8080-DFBC46A8A062}"/>
              </a:ext>
            </a:extLst>
          </p:cNvPr>
          <p:cNvSpPr/>
          <p:nvPr/>
        </p:nvSpPr>
        <p:spPr>
          <a:xfrm>
            <a:off x="8204135" y="5667408"/>
            <a:ext cx="3454400" cy="3454400"/>
          </a:xfrm>
          <a:prstGeom prst="rect">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Working with </a:t>
            </a:r>
            <a:r>
              <a:rPr lang="de-DE" dirty="0" err="1"/>
              <a:t>data</a:t>
            </a:r>
            <a:endParaRPr lang="de-DE" dirty="0"/>
          </a:p>
        </p:txBody>
      </p:sp>
      <p:sp>
        <p:nvSpPr>
          <p:cNvPr id="6" name="Rechteck 5">
            <a:extLst>
              <a:ext uri="{FF2B5EF4-FFF2-40B4-BE49-F238E27FC236}">
                <a16:creationId xmlns:a16="http://schemas.microsoft.com/office/drawing/2014/main" id="{6447EF27-67DF-410D-933C-565F0C8FCF18}"/>
              </a:ext>
            </a:extLst>
          </p:cNvPr>
          <p:cNvSpPr/>
          <p:nvPr/>
        </p:nvSpPr>
        <p:spPr>
          <a:xfrm>
            <a:off x="12144310" y="5667408"/>
            <a:ext cx="3454400" cy="3454400"/>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Establish</a:t>
            </a:r>
            <a:r>
              <a:rPr lang="de-DE" dirty="0"/>
              <a:t> </a:t>
            </a:r>
            <a:r>
              <a:rPr lang="de-DE" dirty="0" err="1"/>
              <a:t>your</a:t>
            </a:r>
            <a:r>
              <a:rPr lang="de-DE" dirty="0"/>
              <a:t> </a:t>
            </a:r>
            <a:r>
              <a:rPr lang="de-DE" dirty="0" err="1"/>
              <a:t>editorial</a:t>
            </a:r>
            <a:r>
              <a:rPr lang="de-DE" dirty="0"/>
              <a:t> </a:t>
            </a:r>
            <a:r>
              <a:rPr lang="de-DE" dirty="0" err="1"/>
              <a:t>thinking</a:t>
            </a:r>
            <a:endParaRPr lang="de-DE" dirty="0"/>
          </a:p>
        </p:txBody>
      </p:sp>
      <p:sp>
        <p:nvSpPr>
          <p:cNvPr id="7" name="Rechteck 6">
            <a:extLst>
              <a:ext uri="{FF2B5EF4-FFF2-40B4-BE49-F238E27FC236}">
                <a16:creationId xmlns:a16="http://schemas.microsoft.com/office/drawing/2014/main" id="{B683F6DF-1451-473C-9AC9-841632E1E660}"/>
              </a:ext>
            </a:extLst>
          </p:cNvPr>
          <p:cNvSpPr/>
          <p:nvPr/>
        </p:nvSpPr>
        <p:spPr>
          <a:xfrm>
            <a:off x="16084485" y="5667408"/>
            <a:ext cx="3454400" cy="3454400"/>
          </a:xfrm>
          <a:prstGeom prst="rect">
            <a:avLst/>
          </a:prstGeom>
          <a:solidFill>
            <a:srgbClr val="2C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Develop</a:t>
            </a:r>
            <a:r>
              <a:rPr lang="de-DE" dirty="0"/>
              <a:t> </a:t>
            </a:r>
            <a:r>
              <a:rPr lang="de-DE" dirty="0" err="1"/>
              <a:t>the</a:t>
            </a:r>
            <a:r>
              <a:rPr lang="de-DE" dirty="0"/>
              <a:t> design </a:t>
            </a:r>
            <a:r>
              <a:rPr lang="de-DE" dirty="0" err="1"/>
              <a:t>solution</a:t>
            </a:r>
            <a:endParaRPr lang="de-DE" dirty="0"/>
          </a:p>
        </p:txBody>
      </p:sp>
      <p:pic>
        <p:nvPicPr>
          <p:cNvPr id="9" name="Grafik 8" descr="Pfeil Kreis">
            <a:extLst>
              <a:ext uri="{FF2B5EF4-FFF2-40B4-BE49-F238E27FC236}">
                <a16:creationId xmlns:a16="http://schemas.microsoft.com/office/drawing/2014/main" id="{783961A0-B448-44CB-A772-3AE4359C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95702">
            <a:off x="7213810" y="8439458"/>
            <a:ext cx="1472650" cy="1472650"/>
          </a:xfrm>
          <a:prstGeom prst="rect">
            <a:avLst/>
          </a:prstGeom>
        </p:spPr>
      </p:pic>
      <p:pic>
        <p:nvPicPr>
          <p:cNvPr id="10" name="Grafik 9" descr="Pfeil Kreis">
            <a:extLst>
              <a:ext uri="{FF2B5EF4-FFF2-40B4-BE49-F238E27FC236}">
                <a16:creationId xmlns:a16="http://schemas.microsoft.com/office/drawing/2014/main" id="{789A7F25-32C4-4A39-87FB-99859C870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1174061" y="8385483"/>
            <a:ext cx="1472650" cy="1472650"/>
          </a:xfrm>
          <a:prstGeom prst="rect">
            <a:avLst/>
          </a:prstGeom>
        </p:spPr>
      </p:pic>
      <p:pic>
        <p:nvPicPr>
          <p:cNvPr id="11" name="Grafik 10" descr="Pfeil Kreis">
            <a:extLst>
              <a:ext uri="{FF2B5EF4-FFF2-40B4-BE49-F238E27FC236}">
                <a16:creationId xmlns:a16="http://schemas.microsoft.com/office/drawing/2014/main" id="{BBF74811-BD1C-426E-84B8-F9812D4DD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5088837" y="8352130"/>
            <a:ext cx="1472650" cy="1472650"/>
          </a:xfrm>
          <a:prstGeom prst="rect">
            <a:avLst/>
          </a:prstGeom>
        </p:spPr>
      </p:pic>
      <p:sp>
        <p:nvSpPr>
          <p:cNvPr id="12" name="Rechteck 11">
            <a:extLst>
              <a:ext uri="{FF2B5EF4-FFF2-40B4-BE49-F238E27FC236}">
                <a16:creationId xmlns:a16="http://schemas.microsoft.com/office/drawing/2014/main" id="{CCE6EA43-D9A7-4060-8982-53EA8E1A8822}"/>
              </a:ext>
            </a:extLst>
          </p:cNvPr>
          <p:cNvSpPr/>
          <p:nvPr/>
        </p:nvSpPr>
        <p:spPr>
          <a:xfrm>
            <a:off x="3962400" y="5384800"/>
            <a:ext cx="11861800" cy="396240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3C89D0F-B0A7-4BEB-9FD7-38299DB5BC06}"/>
              </a:ext>
            </a:extLst>
          </p:cNvPr>
          <p:cNvSpPr txBox="1"/>
          <p:nvPr/>
        </p:nvSpPr>
        <p:spPr>
          <a:xfrm>
            <a:off x="3962400" y="4728116"/>
            <a:ext cx="11861800" cy="646331"/>
          </a:xfrm>
          <a:prstGeom prst="rect">
            <a:avLst/>
          </a:prstGeom>
          <a:noFill/>
        </p:spPr>
        <p:txBody>
          <a:bodyPr wrap="square" rtlCol="0" anchor="b">
            <a:spAutoFit/>
          </a:bodyPr>
          <a:lstStyle/>
          <a:p>
            <a:r>
              <a:rPr lang="de-DE" dirty="0"/>
              <a:t>Hidden </a:t>
            </a:r>
            <a:r>
              <a:rPr lang="de-DE" dirty="0" err="1"/>
              <a:t>Thinking</a:t>
            </a:r>
            <a:endParaRPr lang="de-DE" dirty="0"/>
          </a:p>
        </p:txBody>
      </p:sp>
    </p:spTree>
    <p:extLst>
      <p:ext uri="{BB962C8B-B14F-4D97-AF65-F5344CB8AC3E}">
        <p14:creationId xmlns:p14="http://schemas.microsoft.com/office/powerpoint/2010/main" val="247636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EBF51-0688-4E09-B2C8-5F762D54788E}"/>
              </a:ext>
            </a:extLst>
          </p:cNvPr>
          <p:cNvSpPr>
            <a:spLocks noGrp="1"/>
          </p:cNvSpPr>
          <p:nvPr>
            <p:ph type="title"/>
          </p:nvPr>
        </p:nvSpPr>
        <p:spPr/>
        <p:txBody>
          <a:bodyPr/>
          <a:lstStyle/>
          <a:p>
            <a:r>
              <a:rPr lang="de-DE" dirty="0"/>
              <a:t>10 Design Regeln nach Dieter Rams</a:t>
            </a:r>
          </a:p>
        </p:txBody>
      </p:sp>
      <p:sp>
        <p:nvSpPr>
          <p:cNvPr id="3" name="Textplatzhalter 2">
            <a:extLst>
              <a:ext uri="{FF2B5EF4-FFF2-40B4-BE49-F238E27FC236}">
                <a16:creationId xmlns:a16="http://schemas.microsoft.com/office/drawing/2014/main" id="{93596D01-066C-49E3-9AF0-6C7E654DD9AF}"/>
              </a:ext>
            </a:extLst>
          </p:cNvPr>
          <p:cNvSpPr>
            <a:spLocks noGrp="1"/>
          </p:cNvSpPr>
          <p:nvPr>
            <p:ph type="body" sz="quarter" idx="12"/>
          </p:nvPr>
        </p:nvSpPr>
        <p:spPr/>
        <p:txBody>
          <a:bodyPr/>
          <a:lstStyle/>
          <a:p>
            <a:endParaRPr lang="de-DE"/>
          </a:p>
        </p:txBody>
      </p:sp>
      <p:sp>
        <p:nvSpPr>
          <p:cNvPr id="5" name="Textfeld 4">
            <a:extLst>
              <a:ext uri="{FF2B5EF4-FFF2-40B4-BE49-F238E27FC236}">
                <a16:creationId xmlns:a16="http://schemas.microsoft.com/office/drawing/2014/main" id="{363BACBD-0EC7-4620-9B10-89F7B778C042}"/>
              </a:ext>
            </a:extLst>
          </p:cNvPr>
          <p:cNvSpPr txBox="1"/>
          <p:nvPr/>
        </p:nvSpPr>
        <p:spPr>
          <a:xfrm>
            <a:off x="1108075" y="5613400"/>
            <a:ext cx="22161500" cy="4247317"/>
          </a:xfrm>
          <a:prstGeom prst="rect">
            <a:avLst/>
          </a:prstGeom>
          <a:noFill/>
        </p:spPr>
        <p:txBody>
          <a:bodyPr wrap="square" numCol="2" rtlCol="0">
            <a:spAutoFit/>
          </a:bodyPr>
          <a:lstStyle/>
          <a:p>
            <a:pPr marL="742950" indent="-742950" fontAlgn="base">
              <a:buFont typeface="+mj-lt"/>
              <a:buAutoNum type="arabicPeriod"/>
            </a:pPr>
            <a:r>
              <a:rPr lang="de-DE" sz="5400" dirty="0"/>
              <a:t>ist </a:t>
            </a:r>
            <a:r>
              <a:rPr lang="de-DE" sz="5400" dirty="0">
                <a:solidFill>
                  <a:srgbClr val="C0392B"/>
                </a:solidFill>
              </a:rPr>
              <a:t>innovativ</a:t>
            </a:r>
            <a:r>
              <a:rPr lang="de-DE" sz="5400" dirty="0"/>
              <a:t>.</a:t>
            </a:r>
          </a:p>
          <a:p>
            <a:pPr marL="742950" indent="-742950" fontAlgn="base">
              <a:buFont typeface="+mj-lt"/>
              <a:buAutoNum type="arabicPeriod"/>
            </a:pPr>
            <a:r>
              <a:rPr lang="de-DE" sz="5400" dirty="0"/>
              <a:t>macht ein Produkt </a:t>
            </a:r>
            <a:r>
              <a:rPr lang="de-DE" sz="5400" dirty="0">
                <a:solidFill>
                  <a:srgbClr val="C0392B"/>
                </a:solidFill>
              </a:rPr>
              <a:t>brauchbar</a:t>
            </a:r>
            <a:r>
              <a:rPr lang="de-DE" sz="5400" dirty="0"/>
              <a:t>.</a:t>
            </a:r>
          </a:p>
          <a:p>
            <a:pPr marL="742950" indent="-742950" fontAlgn="base">
              <a:buFont typeface="+mj-lt"/>
              <a:buAutoNum type="arabicPeriod"/>
            </a:pPr>
            <a:r>
              <a:rPr lang="de-DE" sz="5400" dirty="0"/>
              <a:t>ist </a:t>
            </a:r>
            <a:r>
              <a:rPr lang="de-DE" sz="5400" dirty="0">
                <a:solidFill>
                  <a:srgbClr val="C0392B"/>
                </a:solidFill>
              </a:rPr>
              <a:t>ästhetisch</a:t>
            </a:r>
            <a:r>
              <a:rPr lang="de-DE" sz="5400" dirty="0"/>
              <a:t>.</a:t>
            </a:r>
          </a:p>
          <a:p>
            <a:pPr marL="742950" indent="-742950" fontAlgn="base">
              <a:buFont typeface="+mj-lt"/>
              <a:buAutoNum type="arabicPeriod"/>
            </a:pPr>
            <a:r>
              <a:rPr lang="de-DE" sz="5400" dirty="0"/>
              <a:t>macht ein Produkt </a:t>
            </a:r>
            <a:r>
              <a:rPr lang="de-DE" sz="5400" dirty="0">
                <a:solidFill>
                  <a:srgbClr val="C0392B"/>
                </a:solidFill>
              </a:rPr>
              <a:t>verständlich</a:t>
            </a:r>
            <a:r>
              <a:rPr lang="de-DE" sz="5400" dirty="0"/>
              <a:t>.</a:t>
            </a:r>
          </a:p>
          <a:p>
            <a:pPr marL="742950" indent="-742950" fontAlgn="base">
              <a:buFont typeface="+mj-lt"/>
              <a:buAutoNum type="arabicPeriod"/>
            </a:pPr>
            <a:r>
              <a:rPr lang="de-DE" sz="5400" dirty="0"/>
              <a:t>ist </a:t>
            </a:r>
            <a:r>
              <a:rPr lang="de-DE" sz="5400" dirty="0">
                <a:solidFill>
                  <a:srgbClr val="C0392B"/>
                </a:solidFill>
              </a:rPr>
              <a:t>unaufdringlich</a:t>
            </a:r>
            <a:r>
              <a:rPr lang="de-DE" sz="5400" dirty="0"/>
              <a:t>.</a:t>
            </a:r>
          </a:p>
          <a:p>
            <a:pPr marL="742950" indent="-742950" fontAlgn="base">
              <a:buFont typeface="+mj-lt"/>
              <a:buAutoNum type="arabicPeriod"/>
            </a:pPr>
            <a:r>
              <a:rPr lang="de-DE" sz="5400" dirty="0"/>
              <a:t>ist </a:t>
            </a:r>
            <a:r>
              <a:rPr lang="de-DE" sz="5400" dirty="0">
                <a:solidFill>
                  <a:srgbClr val="C0392B"/>
                </a:solidFill>
              </a:rPr>
              <a:t>ehrlich</a:t>
            </a:r>
            <a:r>
              <a:rPr lang="de-DE" sz="5400" dirty="0"/>
              <a:t>.</a:t>
            </a:r>
          </a:p>
          <a:p>
            <a:pPr marL="742950" indent="-742950" fontAlgn="base">
              <a:buFont typeface="+mj-lt"/>
              <a:buAutoNum type="arabicPeriod"/>
            </a:pPr>
            <a:r>
              <a:rPr lang="de-DE" sz="5400" dirty="0"/>
              <a:t>ist </a:t>
            </a:r>
            <a:r>
              <a:rPr lang="de-DE" sz="5400" dirty="0">
                <a:solidFill>
                  <a:srgbClr val="C0392B"/>
                </a:solidFill>
              </a:rPr>
              <a:t>langlebig</a:t>
            </a:r>
            <a:r>
              <a:rPr lang="de-DE" sz="5400" dirty="0"/>
              <a:t>.</a:t>
            </a:r>
          </a:p>
          <a:p>
            <a:pPr marL="742950" indent="-742950" fontAlgn="base">
              <a:buFont typeface="+mj-lt"/>
              <a:buAutoNum type="arabicPeriod"/>
            </a:pPr>
            <a:r>
              <a:rPr lang="de-DE" sz="5400" dirty="0"/>
              <a:t>ist </a:t>
            </a:r>
            <a:r>
              <a:rPr lang="de-DE" sz="5400" dirty="0">
                <a:solidFill>
                  <a:srgbClr val="C0392B"/>
                </a:solidFill>
              </a:rPr>
              <a:t>konsequent</a:t>
            </a:r>
            <a:r>
              <a:rPr lang="de-DE" sz="5400" dirty="0"/>
              <a:t> bis ins letzte Detail.</a:t>
            </a:r>
          </a:p>
          <a:p>
            <a:pPr marL="742950" indent="-742950" fontAlgn="base">
              <a:buFont typeface="+mj-lt"/>
              <a:buAutoNum type="arabicPeriod"/>
            </a:pPr>
            <a:r>
              <a:rPr lang="de-DE" sz="5400" dirty="0"/>
              <a:t>ist </a:t>
            </a:r>
            <a:r>
              <a:rPr lang="de-DE" sz="5400" dirty="0">
                <a:solidFill>
                  <a:srgbClr val="C0392B"/>
                </a:solidFill>
              </a:rPr>
              <a:t>umweltfreundlich</a:t>
            </a:r>
            <a:r>
              <a:rPr lang="de-DE" sz="5400" dirty="0"/>
              <a:t>.</a:t>
            </a:r>
          </a:p>
          <a:p>
            <a:pPr marL="742950" indent="-742950" fontAlgn="base">
              <a:buFont typeface="+mj-lt"/>
              <a:buAutoNum type="arabicPeriod"/>
            </a:pPr>
            <a:r>
              <a:rPr lang="de-DE" sz="5400" dirty="0"/>
              <a:t>ist so </a:t>
            </a:r>
            <a:r>
              <a:rPr lang="de-DE" sz="5400" dirty="0">
                <a:solidFill>
                  <a:srgbClr val="C0392B"/>
                </a:solidFill>
              </a:rPr>
              <a:t>wenig Design </a:t>
            </a:r>
            <a:r>
              <a:rPr lang="de-DE" sz="5400" dirty="0"/>
              <a:t>wie möglich.</a:t>
            </a:r>
          </a:p>
        </p:txBody>
      </p:sp>
      <p:sp>
        <p:nvSpPr>
          <p:cNvPr id="6" name="Textfeld 5">
            <a:extLst>
              <a:ext uri="{FF2B5EF4-FFF2-40B4-BE49-F238E27FC236}">
                <a16:creationId xmlns:a16="http://schemas.microsoft.com/office/drawing/2014/main" id="{5E50BEF0-6759-48B6-A4C1-152F9DD28B17}"/>
              </a:ext>
            </a:extLst>
          </p:cNvPr>
          <p:cNvSpPr txBox="1"/>
          <p:nvPr/>
        </p:nvSpPr>
        <p:spPr>
          <a:xfrm>
            <a:off x="1108075" y="4593770"/>
            <a:ext cx="16443325" cy="923330"/>
          </a:xfrm>
          <a:prstGeom prst="rect">
            <a:avLst/>
          </a:prstGeom>
          <a:noFill/>
        </p:spPr>
        <p:txBody>
          <a:bodyPr wrap="square" rtlCol="0">
            <a:spAutoFit/>
          </a:bodyPr>
          <a:lstStyle/>
          <a:p>
            <a:r>
              <a:rPr lang="de-DE" sz="5400" b="1" dirty="0">
                <a:latin typeface="Montserrat Medium" panose="00000600000000000000" pitchFamily="50" charset="0"/>
              </a:rPr>
              <a:t>Gutes Design…</a:t>
            </a:r>
          </a:p>
        </p:txBody>
      </p:sp>
    </p:spTree>
    <p:extLst>
      <p:ext uri="{BB962C8B-B14F-4D97-AF65-F5344CB8AC3E}">
        <p14:creationId xmlns:p14="http://schemas.microsoft.com/office/powerpoint/2010/main" val="631983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33048-C707-4BD9-8714-9D940F465EB1}"/>
              </a:ext>
            </a:extLst>
          </p:cNvPr>
          <p:cNvSpPr>
            <a:spLocks noGrp="1"/>
          </p:cNvSpPr>
          <p:nvPr>
            <p:ph type="title"/>
          </p:nvPr>
        </p:nvSpPr>
        <p:spPr/>
        <p:txBody>
          <a:bodyPr/>
          <a:lstStyle/>
          <a:p>
            <a:r>
              <a:rPr lang="de-DE" dirty="0"/>
              <a:t>Drei Prinzipien guten Design</a:t>
            </a:r>
          </a:p>
        </p:txBody>
      </p:sp>
      <p:sp>
        <p:nvSpPr>
          <p:cNvPr id="3" name="Textplatzhalter 2">
            <a:extLst>
              <a:ext uri="{FF2B5EF4-FFF2-40B4-BE49-F238E27FC236}">
                <a16:creationId xmlns:a16="http://schemas.microsoft.com/office/drawing/2014/main" id="{08D2A9AB-F678-491C-8025-34926B50D9A5}"/>
              </a:ext>
            </a:extLst>
          </p:cNvPr>
          <p:cNvSpPr>
            <a:spLocks noGrp="1"/>
          </p:cNvSpPr>
          <p:nvPr>
            <p:ph type="body" sz="quarter" idx="12"/>
          </p:nvPr>
        </p:nvSpPr>
        <p:spPr/>
        <p:txBody>
          <a:bodyPr/>
          <a:lstStyle/>
          <a:p>
            <a:endParaRPr lang="de-DE"/>
          </a:p>
        </p:txBody>
      </p:sp>
      <p:sp>
        <p:nvSpPr>
          <p:cNvPr id="7" name="Textfeld 6">
            <a:extLst>
              <a:ext uri="{FF2B5EF4-FFF2-40B4-BE49-F238E27FC236}">
                <a16:creationId xmlns:a16="http://schemas.microsoft.com/office/drawing/2014/main" id="{848D9012-4D9F-4971-9C60-18B458AA5490}"/>
              </a:ext>
            </a:extLst>
          </p:cNvPr>
          <p:cNvSpPr txBox="1"/>
          <p:nvPr/>
        </p:nvSpPr>
        <p:spPr>
          <a:xfrm>
            <a:off x="1252971" y="8297764"/>
            <a:ext cx="6834909" cy="646331"/>
          </a:xfrm>
          <a:prstGeom prst="rect">
            <a:avLst/>
          </a:prstGeom>
          <a:noFill/>
        </p:spPr>
        <p:txBody>
          <a:bodyPr wrap="square" rtlCol="0">
            <a:spAutoFit/>
          </a:bodyPr>
          <a:lstStyle/>
          <a:p>
            <a:pPr algn="ctr"/>
            <a:r>
              <a:rPr lang="de-DE" b="1" dirty="0"/>
              <a:t>Ist es zuverlässig?</a:t>
            </a:r>
          </a:p>
        </p:txBody>
      </p:sp>
      <p:sp>
        <p:nvSpPr>
          <p:cNvPr id="8" name="Textfeld 7">
            <a:extLst>
              <a:ext uri="{FF2B5EF4-FFF2-40B4-BE49-F238E27FC236}">
                <a16:creationId xmlns:a16="http://schemas.microsoft.com/office/drawing/2014/main" id="{026D2568-C0D9-4417-8AAB-AE66E24F4C7B}"/>
              </a:ext>
            </a:extLst>
          </p:cNvPr>
          <p:cNvSpPr txBox="1"/>
          <p:nvPr/>
        </p:nvSpPr>
        <p:spPr>
          <a:xfrm>
            <a:off x="8053704" y="8297764"/>
            <a:ext cx="8270240" cy="646331"/>
          </a:xfrm>
          <a:prstGeom prst="rect">
            <a:avLst/>
          </a:prstGeom>
          <a:noFill/>
        </p:spPr>
        <p:txBody>
          <a:bodyPr wrap="square" rtlCol="0">
            <a:spAutoFit/>
          </a:bodyPr>
          <a:lstStyle/>
          <a:p>
            <a:pPr algn="ctr"/>
            <a:r>
              <a:rPr lang="de-DE" b="1" dirty="0"/>
              <a:t>Ist es nützlich?</a:t>
            </a:r>
          </a:p>
        </p:txBody>
      </p:sp>
      <p:sp>
        <p:nvSpPr>
          <p:cNvPr id="9" name="Textfeld 8">
            <a:extLst>
              <a:ext uri="{FF2B5EF4-FFF2-40B4-BE49-F238E27FC236}">
                <a16:creationId xmlns:a16="http://schemas.microsoft.com/office/drawing/2014/main" id="{BC5FAD04-F578-4705-B658-BC3E32EEB0DC}"/>
              </a:ext>
            </a:extLst>
          </p:cNvPr>
          <p:cNvSpPr txBox="1"/>
          <p:nvPr/>
        </p:nvSpPr>
        <p:spPr>
          <a:xfrm>
            <a:off x="16289770" y="8297764"/>
            <a:ext cx="6834909" cy="646331"/>
          </a:xfrm>
          <a:prstGeom prst="rect">
            <a:avLst/>
          </a:prstGeom>
          <a:noFill/>
        </p:spPr>
        <p:txBody>
          <a:bodyPr wrap="square" rtlCol="0">
            <a:spAutoFit/>
          </a:bodyPr>
          <a:lstStyle/>
          <a:p>
            <a:pPr algn="ctr"/>
            <a:r>
              <a:rPr lang="de-DE" b="1" dirty="0"/>
              <a:t>Ist es </a:t>
            </a:r>
            <a:r>
              <a:rPr lang="de-DE" b="1" dirty="0" err="1"/>
              <a:t>ästethisch</a:t>
            </a:r>
            <a:r>
              <a:rPr lang="de-DE" b="1" dirty="0"/>
              <a:t>?</a:t>
            </a:r>
          </a:p>
        </p:txBody>
      </p:sp>
      <p:sp>
        <p:nvSpPr>
          <p:cNvPr id="12" name="Rechteck 11">
            <a:extLst>
              <a:ext uri="{FF2B5EF4-FFF2-40B4-BE49-F238E27FC236}">
                <a16:creationId xmlns:a16="http://schemas.microsoft.com/office/drawing/2014/main" id="{51B2A592-6312-4752-A10E-772124ED7B85}"/>
              </a:ext>
            </a:extLst>
          </p:cNvPr>
          <p:cNvSpPr/>
          <p:nvPr/>
        </p:nvSpPr>
        <p:spPr>
          <a:xfrm>
            <a:off x="1252972" y="4112370"/>
            <a:ext cx="6834908" cy="3454400"/>
          </a:xfrm>
          <a:prstGeom prst="rect">
            <a:avLst/>
          </a:prstGeom>
          <a:solidFill>
            <a:srgbClr val="2C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Gutes Design ist</a:t>
            </a:r>
          </a:p>
          <a:p>
            <a:pPr algn="ctr"/>
            <a:r>
              <a:rPr lang="de-DE" dirty="0"/>
              <a:t>Vertrauenswürdig</a:t>
            </a:r>
          </a:p>
        </p:txBody>
      </p:sp>
      <p:sp>
        <p:nvSpPr>
          <p:cNvPr id="13" name="Rechteck 12">
            <a:extLst>
              <a:ext uri="{FF2B5EF4-FFF2-40B4-BE49-F238E27FC236}">
                <a16:creationId xmlns:a16="http://schemas.microsoft.com/office/drawing/2014/main" id="{76694D2D-4089-4E5E-B172-61B58C1BD68D}"/>
              </a:ext>
            </a:extLst>
          </p:cNvPr>
          <p:cNvSpPr/>
          <p:nvPr/>
        </p:nvSpPr>
        <p:spPr>
          <a:xfrm>
            <a:off x="8771369" y="4102022"/>
            <a:ext cx="6834908" cy="3454400"/>
          </a:xfrm>
          <a:prstGeom prst="rect">
            <a:avLst/>
          </a:prstGeom>
          <a:solidFill>
            <a:srgbClr val="2C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Gutes Design ist</a:t>
            </a:r>
          </a:p>
          <a:p>
            <a:pPr algn="ctr"/>
            <a:r>
              <a:rPr lang="de-DE" dirty="0"/>
              <a:t>Zugänglich</a:t>
            </a:r>
          </a:p>
        </p:txBody>
      </p:sp>
      <p:sp>
        <p:nvSpPr>
          <p:cNvPr id="14" name="Rechteck 13">
            <a:extLst>
              <a:ext uri="{FF2B5EF4-FFF2-40B4-BE49-F238E27FC236}">
                <a16:creationId xmlns:a16="http://schemas.microsoft.com/office/drawing/2014/main" id="{4C7A46F2-B0C6-4EC6-924F-5D70393F1063}"/>
              </a:ext>
            </a:extLst>
          </p:cNvPr>
          <p:cNvSpPr/>
          <p:nvPr/>
        </p:nvSpPr>
        <p:spPr>
          <a:xfrm>
            <a:off x="16289766" y="4102022"/>
            <a:ext cx="6834908" cy="3454400"/>
          </a:xfrm>
          <a:prstGeom prst="rect">
            <a:avLst/>
          </a:prstGeom>
          <a:solidFill>
            <a:srgbClr val="2C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Gutes Design ist</a:t>
            </a:r>
          </a:p>
          <a:p>
            <a:pPr algn="ctr"/>
            <a:r>
              <a:rPr lang="de-DE" dirty="0"/>
              <a:t>Elegant</a:t>
            </a:r>
          </a:p>
        </p:txBody>
      </p:sp>
    </p:spTree>
    <p:extLst>
      <p:ext uri="{BB962C8B-B14F-4D97-AF65-F5344CB8AC3E}">
        <p14:creationId xmlns:p14="http://schemas.microsoft.com/office/powerpoint/2010/main" val="2558919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EBF51-0688-4E09-B2C8-5F762D54788E}"/>
              </a:ext>
            </a:extLst>
          </p:cNvPr>
          <p:cNvSpPr>
            <a:spLocks noGrp="1"/>
          </p:cNvSpPr>
          <p:nvPr>
            <p:ph type="title"/>
          </p:nvPr>
        </p:nvSpPr>
        <p:spPr/>
        <p:txBody>
          <a:bodyPr/>
          <a:lstStyle/>
          <a:p>
            <a:r>
              <a:rPr lang="de-DE" dirty="0"/>
              <a:t>Gutes Design ist Vertrauenswürdig</a:t>
            </a:r>
          </a:p>
        </p:txBody>
      </p:sp>
      <p:sp>
        <p:nvSpPr>
          <p:cNvPr id="3" name="Textplatzhalter 2">
            <a:extLst>
              <a:ext uri="{FF2B5EF4-FFF2-40B4-BE49-F238E27FC236}">
                <a16:creationId xmlns:a16="http://schemas.microsoft.com/office/drawing/2014/main" id="{93596D01-066C-49E3-9AF0-6C7E654DD9AF}"/>
              </a:ext>
            </a:extLst>
          </p:cNvPr>
          <p:cNvSpPr>
            <a:spLocks noGrp="1"/>
          </p:cNvSpPr>
          <p:nvPr>
            <p:ph type="body" sz="quarter" idx="12"/>
          </p:nvPr>
        </p:nvSpPr>
        <p:spPr/>
        <p:txBody>
          <a:bodyPr/>
          <a:lstStyle/>
          <a:p>
            <a:endParaRPr lang="de-DE"/>
          </a:p>
        </p:txBody>
      </p:sp>
      <p:sp>
        <p:nvSpPr>
          <p:cNvPr id="5" name="Textfeld 4">
            <a:extLst>
              <a:ext uri="{FF2B5EF4-FFF2-40B4-BE49-F238E27FC236}">
                <a16:creationId xmlns:a16="http://schemas.microsoft.com/office/drawing/2014/main" id="{363BACBD-0EC7-4620-9B10-89F7B778C042}"/>
              </a:ext>
            </a:extLst>
          </p:cNvPr>
          <p:cNvSpPr txBox="1"/>
          <p:nvPr/>
        </p:nvSpPr>
        <p:spPr>
          <a:xfrm>
            <a:off x="1108075" y="5613400"/>
            <a:ext cx="22161500" cy="4247317"/>
          </a:xfrm>
          <a:prstGeom prst="rect">
            <a:avLst/>
          </a:prstGeom>
          <a:noFill/>
        </p:spPr>
        <p:txBody>
          <a:bodyPr wrap="square" numCol="2" rtlCol="0">
            <a:spAutoFit/>
          </a:bodyPr>
          <a:lstStyle/>
          <a:p>
            <a:pPr marL="742950" indent="-742950" fontAlgn="base">
              <a:buFont typeface="+mj-lt"/>
              <a:buAutoNum type="arabicPeriod"/>
            </a:pPr>
            <a:r>
              <a:rPr lang="de-DE" sz="5400" dirty="0">
                <a:solidFill>
                  <a:schemeClr val="bg1">
                    <a:lumMod val="85000"/>
                  </a:schemeClr>
                </a:solidFill>
              </a:rPr>
              <a:t>ist innovativ.</a:t>
            </a:r>
          </a:p>
          <a:p>
            <a:pPr marL="742950" indent="-742950" fontAlgn="base">
              <a:buFont typeface="+mj-lt"/>
              <a:buAutoNum type="arabicPeriod"/>
            </a:pPr>
            <a:r>
              <a:rPr lang="de-DE" sz="5400" dirty="0">
                <a:solidFill>
                  <a:schemeClr val="bg1">
                    <a:lumMod val="85000"/>
                  </a:schemeClr>
                </a:solidFill>
              </a:rPr>
              <a:t>macht ein Produkt brauchbar.</a:t>
            </a:r>
          </a:p>
          <a:p>
            <a:pPr marL="742950" indent="-742950" fontAlgn="base">
              <a:buFont typeface="+mj-lt"/>
              <a:buAutoNum type="arabicPeriod"/>
            </a:pPr>
            <a:r>
              <a:rPr lang="de-DE" sz="5400" dirty="0">
                <a:solidFill>
                  <a:schemeClr val="bg1">
                    <a:lumMod val="85000"/>
                  </a:schemeClr>
                </a:solidFill>
              </a:rPr>
              <a:t>ist ästhetisch.</a:t>
            </a:r>
          </a:p>
          <a:p>
            <a:pPr marL="742950" indent="-742950" fontAlgn="base">
              <a:buFont typeface="+mj-lt"/>
              <a:buAutoNum type="arabicPeriod"/>
            </a:pPr>
            <a:r>
              <a:rPr lang="de-DE" sz="5400" dirty="0">
                <a:solidFill>
                  <a:schemeClr val="bg1">
                    <a:lumMod val="85000"/>
                  </a:schemeClr>
                </a:solidFill>
              </a:rPr>
              <a:t>macht ein Produkt verständlich.</a:t>
            </a:r>
          </a:p>
          <a:p>
            <a:pPr marL="742950" indent="-742950" fontAlgn="base">
              <a:buFont typeface="+mj-lt"/>
              <a:buAutoNum type="arabicPeriod"/>
            </a:pPr>
            <a:r>
              <a:rPr lang="de-DE" sz="5400" dirty="0">
                <a:solidFill>
                  <a:schemeClr val="bg1">
                    <a:lumMod val="85000"/>
                  </a:schemeClr>
                </a:solidFill>
              </a:rPr>
              <a:t>ist unaufdringlich.</a:t>
            </a:r>
          </a:p>
          <a:p>
            <a:pPr marL="742950" indent="-742950" fontAlgn="base">
              <a:buFont typeface="+mj-lt"/>
              <a:buAutoNum type="arabicPeriod"/>
            </a:pPr>
            <a:r>
              <a:rPr lang="de-DE" sz="5400" dirty="0"/>
              <a:t>ist </a:t>
            </a:r>
            <a:r>
              <a:rPr lang="de-DE" sz="5400" dirty="0">
                <a:solidFill>
                  <a:srgbClr val="C0392B"/>
                </a:solidFill>
              </a:rPr>
              <a:t>ehrlich</a:t>
            </a:r>
            <a:r>
              <a:rPr lang="de-DE" sz="5400" dirty="0"/>
              <a:t>.</a:t>
            </a:r>
          </a:p>
          <a:p>
            <a:pPr marL="742950" indent="-742950" fontAlgn="base">
              <a:buFont typeface="+mj-lt"/>
              <a:buAutoNum type="arabicPeriod"/>
            </a:pPr>
            <a:r>
              <a:rPr lang="de-DE" sz="5400" dirty="0">
                <a:solidFill>
                  <a:schemeClr val="bg1">
                    <a:lumMod val="85000"/>
                  </a:schemeClr>
                </a:solidFill>
              </a:rPr>
              <a:t>ist langlebig.</a:t>
            </a:r>
          </a:p>
          <a:p>
            <a:pPr marL="742950" indent="-742950" fontAlgn="base">
              <a:buFont typeface="+mj-lt"/>
              <a:buAutoNum type="arabicPeriod"/>
            </a:pPr>
            <a:r>
              <a:rPr lang="de-DE" sz="5400" dirty="0">
                <a:solidFill>
                  <a:schemeClr val="bg1">
                    <a:lumMod val="85000"/>
                  </a:schemeClr>
                </a:solidFill>
              </a:rPr>
              <a:t>ist konsequent bis ins letzte Detail.</a:t>
            </a:r>
          </a:p>
          <a:p>
            <a:pPr marL="742950" indent="-742950" fontAlgn="base">
              <a:buFont typeface="+mj-lt"/>
              <a:buAutoNum type="arabicPeriod"/>
            </a:pPr>
            <a:r>
              <a:rPr lang="de-DE" sz="5400" dirty="0">
                <a:solidFill>
                  <a:schemeClr val="bg1">
                    <a:lumMod val="85000"/>
                  </a:schemeClr>
                </a:solidFill>
              </a:rPr>
              <a:t>ist umweltfreundlich.</a:t>
            </a:r>
          </a:p>
          <a:p>
            <a:pPr marL="742950" indent="-742950" fontAlgn="base">
              <a:buFont typeface="+mj-lt"/>
              <a:buAutoNum type="arabicPeriod"/>
            </a:pPr>
            <a:r>
              <a:rPr lang="de-DE" sz="5400" dirty="0">
                <a:solidFill>
                  <a:schemeClr val="bg1">
                    <a:lumMod val="85000"/>
                  </a:schemeClr>
                </a:solidFill>
              </a:rPr>
              <a:t>ist so wenig Design wie möglich.</a:t>
            </a:r>
          </a:p>
        </p:txBody>
      </p:sp>
      <p:sp>
        <p:nvSpPr>
          <p:cNvPr id="6" name="Textfeld 5">
            <a:extLst>
              <a:ext uri="{FF2B5EF4-FFF2-40B4-BE49-F238E27FC236}">
                <a16:creationId xmlns:a16="http://schemas.microsoft.com/office/drawing/2014/main" id="{5E50BEF0-6759-48B6-A4C1-152F9DD28B17}"/>
              </a:ext>
            </a:extLst>
          </p:cNvPr>
          <p:cNvSpPr txBox="1"/>
          <p:nvPr/>
        </p:nvSpPr>
        <p:spPr>
          <a:xfrm>
            <a:off x="1108075" y="4593770"/>
            <a:ext cx="16443325" cy="923330"/>
          </a:xfrm>
          <a:prstGeom prst="rect">
            <a:avLst/>
          </a:prstGeom>
          <a:noFill/>
        </p:spPr>
        <p:txBody>
          <a:bodyPr wrap="square" rtlCol="0">
            <a:spAutoFit/>
          </a:bodyPr>
          <a:lstStyle/>
          <a:p>
            <a:r>
              <a:rPr lang="de-DE" sz="5400" b="1" dirty="0">
                <a:latin typeface="Montserrat Medium" panose="00000600000000000000" pitchFamily="50" charset="0"/>
              </a:rPr>
              <a:t>Gutes Design…</a:t>
            </a:r>
          </a:p>
        </p:txBody>
      </p:sp>
    </p:spTree>
    <p:extLst>
      <p:ext uri="{BB962C8B-B14F-4D97-AF65-F5344CB8AC3E}">
        <p14:creationId xmlns:p14="http://schemas.microsoft.com/office/powerpoint/2010/main" val="3468891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7AAB94-E67C-40F3-A3BD-8073527F12EA}"/>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69A5FA6D-47E7-48BA-BD9C-62B13C00FA92}"/>
              </a:ext>
            </a:extLst>
          </p:cNvPr>
          <p:cNvSpPr>
            <a:spLocks noGrp="1"/>
          </p:cNvSpPr>
          <p:nvPr>
            <p:ph type="body" sz="quarter" idx="12"/>
          </p:nvPr>
        </p:nvSpPr>
        <p:spPr/>
        <p:txBody>
          <a:bodyPr/>
          <a:lstStyle/>
          <a:p>
            <a:endParaRPr lang="de-DE"/>
          </a:p>
        </p:txBody>
      </p:sp>
      <p:pic>
        <p:nvPicPr>
          <p:cNvPr id="5122" name="Picture 2" descr="Florida gun deaths">
            <a:extLst>
              <a:ext uri="{FF2B5EF4-FFF2-40B4-BE49-F238E27FC236}">
                <a16:creationId xmlns:a16="http://schemas.microsoft.com/office/drawing/2014/main" id="{1DDACF4B-4C75-459F-9253-98FAE877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684" y="-504284"/>
            <a:ext cx="12332282" cy="15435769"/>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9668F5AA-8C0B-4CA8-8677-FB861A87CE98}"/>
              </a:ext>
            </a:extLst>
          </p:cNvPr>
          <p:cNvSpPr/>
          <p:nvPr/>
        </p:nvSpPr>
        <p:spPr>
          <a:xfrm>
            <a:off x="5334000" y="2387600"/>
            <a:ext cx="1727200" cy="1094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B7F5FE86-4862-460A-A828-2CB24D60D572}"/>
              </a:ext>
            </a:extLst>
          </p:cNvPr>
          <p:cNvSpPr/>
          <p:nvPr/>
        </p:nvSpPr>
        <p:spPr>
          <a:xfrm rot="5400000">
            <a:off x="11831637" y="6624638"/>
            <a:ext cx="1127125" cy="1094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1CAD498D-9244-4BB4-8842-6217F14D241A}"/>
              </a:ext>
            </a:extLst>
          </p:cNvPr>
          <p:cNvSpPr/>
          <p:nvPr/>
        </p:nvSpPr>
        <p:spPr>
          <a:xfrm rot="5400000">
            <a:off x="17223456" y="9751346"/>
            <a:ext cx="722851" cy="154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3894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7AAB94-E67C-40F3-A3BD-8073527F12EA}"/>
              </a:ext>
            </a:extLst>
          </p:cNvPr>
          <p:cNvSpPr>
            <a:spLocks noGrp="1"/>
          </p:cNvSpPr>
          <p:nvPr>
            <p:ph type="title"/>
          </p:nvPr>
        </p:nvSpPr>
        <p:spPr/>
        <p:txBody>
          <a:bodyPr/>
          <a:lstStyle/>
          <a:p>
            <a:endParaRPr lang="de-DE" dirty="0"/>
          </a:p>
        </p:txBody>
      </p:sp>
      <p:sp>
        <p:nvSpPr>
          <p:cNvPr id="3" name="Textplatzhalter 2">
            <a:extLst>
              <a:ext uri="{FF2B5EF4-FFF2-40B4-BE49-F238E27FC236}">
                <a16:creationId xmlns:a16="http://schemas.microsoft.com/office/drawing/2014/main" id="{69A5FA6D-47E7-48BA-BD9C-62B13C00FA92}"/>
              </a:ext>
            </a:extLst>
          </p:cNvPr>
          <p:cNvSpPr>
            <a:spLocks noGrp="1"/>
          </p:cNvSpPr>
          <p:nvPr>
            <p:ph type="body" sz="quarter" idx="12"/>
          </p:nvPr>
        </p:nvSpPr>
        <p:spPr/>
        <p:txBody>
          <a:bodyPr/>
          <a:lstStyle/>
          <a:p>
            <a:endParaRPr lang="de-DE" dirty="0"/>
          </a:p>
        </p:txBody>
      </p:sp>
      <p:pic>
        <p:nvPicPr>
          <p:cNvPr id="5122" name="Picture 2" descr="Florida gun deaths">
            <a:extLst>
              <a:ext uri="{FF2B5EF4-FFF2-40B4-BE49-F238E27FC236}">
                <a16:creationId xmlns:a16="http://schemas.microsoft.com/office/drawing/2014/main" id="{1DDACF4B-4C75-459F-9253-98FAE877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84" y="-504284"/>
            <a:ext cx="12332282" cy="154357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lorida gun deaths">
            <a:extLst>
              <a:ext uri="{FF2B5EF4-FFF2-40B4-BE49-F238E27FC236}">
                <a16:creationId xmlns:a16="http://schemas.microsoft.com/office/drawing/2014/main" id="{9335A66D-B17F-4008-AD01-0ACCE0839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a:off x="12262873" y="-504284"/>
            <a:ext cx="12332282" cy="15435769"/>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86F93B13-8552-4FB2-9AE6-1178BB273D5E}"/>
              </a:ext>
            </a:extLst>
          </p:cNvPr>
          <p:cNvSpPr/>
          <p:nvPr/>
        </p:nvSpPr>
        <p:spPr>
          <a:xfrm>
            <a:off x="-228600" y="12446000"/>
            <a:ext cx="12491473" cy="3720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023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31300C-4897-4C7B-83B6-31F1A4C26154}"/>
              </a:ext>
            </a:extLst>
          </p:cNvPr>
          <p:cNvSpPr>
            <a:spLocks noGrp="1"/>
          </p:cNvSpPr>
          <p:nvPr>
            <p:ph type="title"/>
          </p:nvPr>
        </p:nvSpPr>
        <p:spPr/>
        <p:txBody>
          <a:bodyPr/>
          <a:lstStyle/>
          <a:p>
            <a:endParaRPr lang="de-DE" dirty="0"/>
          </a:p>
        </p:txBody>
      </p:sp>
      <p:sp>
        <p:nvSpPr>
          <p:cNvPr id="3" name="Textplatzhalter 2">
            <a:extLst>
              <a:ext uri="{FF2B5EF4-FFF2-40B4-BE49-F238E27FC236}">
                <a16:creationId xmlns:a16="http://schemas.microsoft.com/office/drawing/2014/main" id="{C1CE36D6-5DE9-4A74-88D7-4A5BC251EE0D}"/>
              </a:ext>
            </a:extLst>
          </p:cNvPr>
          <p:cNvSpPr>
            <a:spLocks noGrp="1"/>
          </p:cNvSpPr>
          <p:nvPr>
            <p:ph type="body" sz="quarter" idx="12"/>
          </p:nvPr>
        </p:nvSpPr>
        <p:spPr/>
        <p:txBody>
          <a:bodyPr/>
          <a:lstStyle/>
          <a:p>
            <a:endParaRPr lang="de-DE" dirty="0"/>
          </a:p>
        </p:txBody>
      </p:sp>
      <p:pic>
        <p:nvPicPr>
          <p:cNvPr id="6146" name="Picture 2" descr="https://images.squarespace-cdn.com/content/v1/54b5070de4b01c9a0176b5fd/1428238676197-BAJMDLGPHID08CCOHVDN/ke17ZwdGBToddI8pDm48kDLOWCTwXpbXbvOSUXRcL6AUqsxRUqqbr1mOJYKfIPR7LoDQ9mXPOjoJoqy81S2I8PaoYXhp6HxIwZIk7-Mi3Tsic-L2IOPH3Dwrhl-Ne3Z23x-8O2Av8FORxVV_903FGiJ25tfaxshtsmG9T7XRVnAKMshLAGzx4R3EDFOm1kBS/image-asset.png">
            <a:extLst>
              <a:ext uri="{FF2B5EF4-FFF2-40B4-BE49-F238E27FC236}">
                <a16:creationId xmlns:a16="http://schemas.microsoft.com/office/drawing/2014/main" id="{886CFD71-16A3-480D-A441-3A7A14775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659" y="18340"/>
            <a:ext cx="9508332" cy="1367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419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B61311BB-EF18-4173-8E9F-59E14B6B6E8B}"/>
              </a:ext>
            </a:extLst>
          </p:cNvPr>
          <p:cNvSpPr>
            <a:spLocks noGrp="1"/>
          </p:cNvSpPr>
          <p:nvPr>
            <p:ph type="body" sz="quarter" idx="11"/>
          </p:nvPr>
        </p:nvSpPr>
        <p:spPr/>
        <p:txBody>
          <a:bodyPr/>
          <a:lstStyle/>
          <a:p>
            <a:r>
              <a:rPr lang="de-DE" dirty="0"/>
              <a:t>Wie wurden die Daten gesammelt?</a:t>
            </a:r>
          </a:p>
          <a:p>
            <a:pPr lvl="1"/>
            <a:r>
              <a:rPr lang="de-DE" dirty="0"/>
              <a:t>Woher und mit welcher Methode?</a:t>
            </a:r>
          </a:p>
          <a:p>
            <a:pPr lvl="1"/>
            <a:r>
              <a:rPr lang="de-DE" dirty="0"/>
              <a:t>Sind die Daten vollständig und korrekt?</a:t>
            </a:r>
          </a:p>
          <a:p>
            <a:r>
              <a:rPr lang="de-DE" dirty="0"/>
              <a:t>Welche Berechnungen und Modifizierungen wurden durchgeführt?</a:t>
            </a:r>
          </a:p>
          <a:p>
            <a:r>
              <a:rPr lang="de-DE" dirty="0"/>
              <a:t>Wie wurden die angezeigten Daten ausgewählt?</a:t>
            </a:r>
          </a:p>
          <a:p>
            <a:pPr lvl="1"/>
            <a:r>
              <a:rPr lang="de-DE" dirty="0"/>
              <a:t>Warum wird eine Eigenschaft dargestellt, eine andere nicht?</a:t>
            </a:r>
          </a:p>
          <a:p>
            <a:r>
              <a:rPr lang="de-DE" dirty="0"/>
              <a:t>Ist die Darstellung irreführend?</a:t>
            </a:r>
          </a:p>
        </p:txBody>
      </p:sp>
      <p:sp>
        <p:nvSpPr>
          <p:cNvPr id="2" name="Titel 1">
            <a:extLst>
              <a:ext uri="{FF2B5EF4-FFF2-40B4-BE49-F238E27FC236}">
                <a16:creationId xmlns:a16="http://schemas.microsoft.com/office/drawing/2014/main" id="{37EEBF51-0688-4E09-B2C8-5F762D54788E}"/>
              </a:ext>
            </a:extLst>
          </p:cNvPr>
          <p:cNvSpPr>
            <a:spLocks noGrp="1"/>
          </p:cNvSpPr>
          <p:nvPr>
            <p:ph type="title"/>
          </p:nvPr>
        </p:nvSpPr>
        <p:spPr/>
        <p:txBody>
          <a:bodyPr/>
          <a:lstStyle/>
          <a:p>
            <a:r>
              <a:rPr lang="de-DE" dirty="0"/>
              <a:t>Gutes Design ist Vertrauenswürdig - Fragen</a:t>
            </a:r>
          </a:p>
        </p:txBody>
      </p:sp>
      <p:sp>
        <p:nvSpPr>
          <p:cNvPr id="8" name="Textplatzhalter 7">
            <a:extLst>
              <a:ext uri="{FF2B5EF4-FFF2-40B4-BE49-F238E27FC236}">
                <a16:creationId xmlns:a16="http://schemas.microsoft.com/office/drawing/2014/main" id="{AF675A4A-C410-46A0-B0BA-8D10F7C1984B}"/>
              </a:ext>
            </a:extLst>
          </p:cNvPr>
          <p:cNvSpPr>
            <a:spLocks noGrp="1"/>
          </p:cNvSpPr>
          <p:nvPr>
            <p:ph type="body" sz="quarter" idx="12"/>
          </p:nvPr>
        </p:nvSpPr>
        <p:spPr/>
        <p:txBody>
          <a:bodyPr/>
          <a:lstStyle/>
          <a:p>
            <a:r>
              <a:rPr lang="de-DE" dirty="0"/>
              <a:t>https://www.pexels.com/de-de/foto/fragen-fragezeichen-symbol-tafel-356079/</a:t>
            </a:r>
          </a:p>
        </p:txBody>
      </p:sp>
      <p:pic>
        <p:nvPicPr>
          <p:cNvPr id="9218" name="Picture 2" descr="?, faq, frage">
            <a:extLst>
              <a:ext uri="{FF2B5EF4-FFF2-40B4-BE49-F238E27FC236}">
                <a16:creationId xmlns:a16="http://schemas.microsoft.com/office/drawing/2014/main" id="{46E62045-D297-4514-A038-F573A8D2ADEA}"/>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l="28603" r="2860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432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EBF51-0688-4E09-B2C8-5F762D54788E}"/>
              </a:ext>
            </a:extLst>
          </p:cNvPr>
          <p:cNvSpPr>
            <a:spLocks noGrp="1"/>
          </p:cNvSpPr>
          <p:nvPr>
            <p:ph type="title"/>
          </p:nvPr>
        </p:nvSpPr>
        <p:spPr/>
        <p:txBody>
          <a:bodyPr/>
          <a:lstStyle/>
          <a:p>
            <a:r>
              <a:rPr lang="de-DE" dirty="0"/>
              <a:t>Gutes Design ist Zugänglich</a:t>
            </a:r>
          </a:p>
        </p:txBody>
      </p:sp>
      <p:sp>
        <p:nvSpPr>
          <p:cNvPr id="3" name="Textplatzhalter 2">
            <a:extLst>
              <a:ext uri="{FF2B5EF4-FFF2-40B4-BE49-F238E27FC236}">
                <a16:creationId xmlns:a16="http://schemas.microsoft.com/office/drawing/2014/main" id="{93596D01-066C-49E3-9AF0-6C7E654DD9AF}"/>
              </a:ext>
            </a:extLst>
          </p:cNvPr>
          <p:cNvSpPr>
            <a:spLocks noGrp="1"/>
          </p:cNvSpPr>
          <p:nvPr>
            <p:ph type="body" sz="quarter" idx="12"/>
          </p:nvPr>
        </p:nvSpPr>
        <p:spPr/>
        <p:txBody>
          <a:bodyPr/>
          <a:lstStyle/>
          <a:p>
            <a:endParaRPr lang="de-DE"/>
          </a:p>
        </p:txBody>
      </p:sp>
      <p:sp>
        <p:nvSpPr>
          <p:cNvPr id="5" name="Textfeld 4">
            <a:extLst>
              <a:ext uri="{FF2B5EF4-FFF2-40B4-BE49-F238E27FC236}">
                <a16:creationId xmlns:a16="http://schemas.microsoft.com/office/drawing/2014/main" id="{363BACBD-0EC7-4620-9B10-89F7B778C042}"/>
              </a:ext>
            </a:extLst>
          </p:cNvPr>
          <p:cNvSpPr txBox="1"/>
          <p:nvPr/>
        </p:nvSpPr>
        <p:spPr>
          <a:xfrm>
            <a:off x="1108075" y="5613400"/>
            <a:ext cx="22161500" cy="4247317"/>
          </a:xfrm>
          <a:prstGeom prst="rect">
            <a:avLst/>
          </a:prstGeom>
          <a:noFill/>
        </p:spPr>
        <p:txBody>
          <a:bodyPr wrap="square" numCol="2" rtlCol="0">
            <a:spAutoFit/>
          </a:bodyPr>
          <a:lstStyle/>
          <a:p>
            <a:pPr marL="742950" indent="-742950" fontAlgn="base">
              <a:buFont typeface="+mj-lt"/>
              <a:buAutoNum type="arabicPeriod"/>
            </a:pPr>
            <a:r>
              <a:rPr lang="de-DE" sz="5400" dirty="0">
                <a:solidFill>
                  <a:schemeClr val="bg1">
                    <a:lumMod val="85000"/>
                  </a:schemeClr>
                </a:solidFill>
              </a:rPr>
              <a:t>ist innovativ.</a:t>
            </a:r>
          </a:p>
          <a:p>
            <a:pPr marL="742950" indent="-742950" fontAlgn="base">
              <a:buFont typeface="+mj-lt"/>
              <a:buAutoNum type="arabicPeriod"/>
            </a:pPr>
            <a:r>
              <a:rPr lang="de-DE" sz="5400" dirty="0"/>
              <a:t>macht ein Produkt </a:t>
            </a:r>
            <a:r>
              <a:rPr lang="de-DE" sz="5400" dirty="0">
                <a:solidFill>
                  <a:srgbClr val="C0392B"/>
                </a:solidFill>
              </a:rPr>
              <a:t>brauchbar</a:t>
            </a:r>
            <a:r>
              <a:rPr lang="de-DE" sz="5400" dirty="0"/>
              <a:t>.</a:t>
            </a:r>
          </a:p>
          <a:p>
            <a:pPr marL="742950" indent="-742950" fontAlgn="base">
              <a:buFont typeface="+mj-lt"/>
              <a:buAutoNum type="arabicPeriod"/>
            </a:pPr>
            <a:r>
              <a:rPr lang="de-DE" sz="5400" dirty="0">
                <a:solidFill>
                  <a:schemeClr val="bg1">
                    <a:lumMod val="85000"/>
                  </a:schemeClr>
                </a:solidFill>
              </a:rPr>
              <a:t>ist ästhetisch.</a:t>
            </a:r>
          </a:p>
          <a:p>
            <a:pPr marL="742950" indent="-742950" fontAlgn="base">
              <a:buFont typeface="+mj-lt"/>
              <a:buAutoNum type="arabicPeriod"/>
            </a:pPr>
            <a:r>
              <a:rPr lang="de-DE" sz="5400" dirty="0"/>
              <a:t>macht ein Produkt </a:t>
            </a:r>
            <a:r>
              <a:rPr lang="de-DE" sz="5400" dirty="0">
                <a:solidFill>
                  <a:srgbClr val="C0392B"/>
                </a:solidFill>
              </a:rPr>
              <a:t>verständlich</a:t>
            </a:r>
            <a:r>
              <a:rPr lang="de-DE" sz="5400" dirty="0"/>
              <a:t>.</a:t>
            </a:r>
          </a:p>
          <a:p>
            <a:pPr marL="742950" indent="-742950" fontAlgn="base">
              <a:buFont typeface="+mj-lt"/>
              <a:buAutoNum type="arabicPeriod"/>
            </a:pPr>
            <a:r>
              <a:rPr lang="de-DE" sz="5400" dirty="0"/>
              <a:t>ist </a:t>
            </a:r>
            <a:r>
              <a:rPr lang="de-DE" sz="5400" dirty="0">
                <a:solidFill>
                  <a:srgbClr val="C0392B"/>
                </a:solidFill>
              </a:rPr>
              <a:t>unaufdringlich</a:t>
            </a:r>
            <a:r>
              <a:rPr lang="de-DE" sz="5400" dirty="0"/>
              <a:t>.</a:t>
            </a:r>
          </a:p>
          <a:p>
            <a:pPr marL="742950" indent="-742950" fontAlgn="base">
              <a:buFont typeface="+mj-lt"/>
              <a:buAutoNum type="arabicPeriod"/>
            </a:pPr>
            <a:r>
              <a:rPr lang="de-DE" sz="5400" dirty="0">
                <a:solidFill>
                  <a:schemeClr val="bg1">
                    <a:lumMod val="85000"/>
                  </a:schemeClr>
                </a:solidFill>
              </a:rPr>
              <a:t>ist ehrlich.</a:t>
            </a:r>
          </a:p>
          <a:p>
            <a:pPr marL="742950" indent="-742950" fontAlgn="base">
              <a:buFont typeface="+mj-lt"/>
              <a:buAutoNum type="arabicPeriod"/>
            </a:pPr>
            <a:r>
              <a:rPr lang="de-DE" sz="5400" dirty="0">
                <a:solidFill>
                  <a:schemeClr val="bg1">
                    <a:lumMod val="85000"/>
                  </a:schemeClr>
                </a:solidFill>
              </a:rPr>
              <a:t>ist langlebig.</a:t>
            </a:r>
          </a:p>
          <a:p>
            <a:pPr marL="742950" indent="-742950" fontAlgn="base">
              <a:buFont typeface="+mj-lt"/>
              <a:buAutoNum type="arabicPeriod"/>
            </a:pPr>
            <a:r>
              <a:rPr lang="de-DE" sz="5400" dirty="0">
                <a:solidFill>
                  <a:schemeClr val="bg1">
                    <a:lumMod val="85000"/>
                  </a:schemeClr>
                </a:solidFill>
              </a:rPr>
              <a:t>ist konsequent bis ins letzte Detail.</a:t>
            </a:r>
          </a:p>
          <a:p>
            <a:pPr marL="742950" indent="-742950" fontAlgn="base">
              <a:buFont typeface="+mj-lt"/>
              <a:buAutoNum type="arabicPeriod"/>
            </a:pPr>
            <a:r>
              <a:rPr lang="de-DE" sz="5400" dirty="0">
                <a:solidFill>
                  <a:schemeClr val="bg1">
                    <a:lumMod val="85000"/>
                  </a:schemeClr>
                </a:solidFill>
              </a:rPr>
              <a:t>ist umweltfreundlich.</a:t>
            </a:r>
          </a:p>
          <a:p>
            <a:pPr marL="742950" indent="-742950" fontAlgn="base">
              <a:buFont typeface="+mj-lt"/>
              <a:buAutoNum type="arabicPeriod"/>
            </a:pPr>
            <a:r>
              <a:rPr lang="de-DE" sz="5400" dirty="0">
                <a:solidFill>
                  <a:schemeClr val="bg1">
                    <a:lumMod val="85000"/>
                  </a:schemeClr>
                </a:solidFill>
              </a:rPr>
              <a:t>ist so wenig Design wie möglich.</a:t>
            </a:r>
          </a:p>
        </p:txBody>
      </p:sp>
      <p:sp>
        <p:nvSpPr>
          <p:cNvPr id="6" name="Textfeld 5">
            <a:extLst>
              <a:ext uri="{FF2B5EF4-FFF2-40B4-BE49-F238E27FC236}">
                <a16:creationId xmlns:a16="http://schemas.microsoft.com/office/drawing/2014/main" id="{5E50BEF0-6759-48B6-A4C1-152F9DD28B17}"/>
              </a:ext>
            </a:extLst>
          </p:cNvPr>
          <p:cNvSpPr txBox="1"/>
          <p:nvPr/>
        </p:nvSpPr>
        <p:spPr>
          <a:xfrm>
            <a:off x="1108075" y="4593770"/>
            <a:ext cx="16443325" cy="923330"/>
          </a:xfrm>
          <a:prstGeom prst="rect">
            <a:avLst/>
          </a:prstGeom>
          <a:noFill/>
        </p:spPr>
        <p:txBody>
          <a:bodyPr wrap="square" rtlCol="0">
            <a:spAutoFit/>
          </a:bodyPr>
          <a:lstStyle/>
          <a:p>
            <a:r>
              <a:rPr lang="de-DE" sz="5400" b="1" dirty="0">
                <a:latin typeface="Montserrat Medium" panose="00000600000000000000" pitchFamily="50" charset="0"/>
              </a:rPr>
              <a:t>Gutes Design…</a:t>
            </a:r>
          </a:p>
        </p:txBody>
      </p:sp>
    </p:spTree>
    <p:extLst>
      <p:ext uri="{BB962C8B-B14F-4D97-AF65-F5344CB8AC3E}">
        <p14:creationId xmlns:p14="http://schemas.microsoft.com/office/powerpoint/2010/main" val="423593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a:extLst>
              <a:ext uri="{FF2B5EF4-FFF2-40B4-BE49-F238E27FC236}">
                <a16:creationId xmlns:a16="http://schemas.microsoft.com/office/drawing/2014/main" id="{98478C29-1662-4185-95AC-5232F52ABEFF}"/>
              </a:ext>
            </a:extLst>
          </p:cNvPr>
          <p:cNvSpPr>
            <a:spLocks noGrp="1" noChangeArrowheads="1"/>
          </p:cNvSpPr>
          <p:nvPr>
            <p:ph type="title"/>
          </p:nvPr>
        </p:nvSpPr>
        <p:spPr/>
        <p:txBody>
          <a:bodyPr/>
          <a:lstStyle/>
          <a:p>
            <a:r>
              <a:rPr lang="de-DE" altLang="de-DE" dirty="0"/>
              <a:t>Florian Eichin</a:t>
            </a:r>
          </a:p>
        </p:txBody>
      </p:sp>
      <p:sp>
        <p:nvSpPr>
          <p:cNvPr id="7171" name="Textplatzhalter 2">
            <a:extLst>
              <a:ext uri="{FF2B5EF4-FFF2-40B4-BE49-F238E27FC236}">
                <a16:creationId xmlns:a16="http://schemas.microsoft.com/office/drawing/2014/main" id="{9F878547-504B-4FF1-9A3D-7FD73A4F9EA4}"/>
              </a:ext>
            </a:extLst>
          </p:cNvPr>
          <p:cNvSpPr>
            <a:spLocks noGrp="1" noChangeArrowheads="1"/>
          </p:cNvSpPr>
          <p:nvPr>
            <p:ph type="body" idx="1"/>
          </p:nvPr>
        </p:nvSpPr>
        <p:spPr/>
        <p:txBody>
          <a:bodyPr/>
          <a:lstStyle/>
          <a:p>
            <a:r>
              <a:rPr lang="de-DE" altLang="de-DE" dirty="0"/>
              <a:t>Kontakt</a:t>
            </a:r>
          </a:p>
        </p:txBody>
      </p:sp>
      <p:sp>
        <p:nvSpPr>
          <p:cNvPr id="7172" name="Inhaltsplatzhalter 3">
            <a:extLst>
              <a:ext uri="{FF2B5EF4-FFF2-40B4-BE49-F238E27FC236}">
                <a16:creationId xmlns:a16="http://schemas.microsoft.com/office/drawing/2014/main" id="{44CE4FE6-EEBD-4CAF-A410-CDE3AA9974FF}"/>
              </a:ext>
            </a:extLst>
          </p:cNvPr>
          <p:cNvSpPr>
            <a:spLocks noGrp="1" noChangeArrowheads="1"/>
          </p:cNvSpPr>
          <p:nvPr>
            <p:ph sz="half" idx="2"/>
          </p:nvPr>
        </p:nvSpPr>
        <p:spPr/>
        <p:txBody>
          <a:bodyPr/>
          <a:lstStyle/>
          <a:p>
            <a:pPr marL="0" indent="0"/>
            <a:r>
              <a:rPr lang="de-DE" altLang="de-DE" sz="3600"/>
              <a:t>mail@florianeichin.de</a:t>
            </a:r>
          </a:p>
          <a:p>
            <a:pPr marL="0" indent="0"/>
            <a:r>
              <a:rPr lang="de-DE" altLang="de-DE" sz="3600"/>
              <a:t>twitter.com/florianeichin</a:t>
            </a:r>
          </a:p>
          <a:p>
            <a:pPr marL="0" indent="0"/>
            <a:r>
              <a:rPr lang="de-DE" altLang="de-DE" sz="3600"/>
              <a:t>xing.com/profile/Florian_Eichin</a:t>
            </a:r>
          </a:p>
          <a:p>
            <a:pPr marL="0" indent="0"/>
            <a:r>
              <a:rPr lang="de-DE" altLang="de-DE" sz="3600"/>
              <a:t>linkedin.com/in/florian-eichin-03763257</a:t>
            </a:r>
          </a:p>
          <a:p>
            <a:pPr marL="0" indent="0"/>
            <a:endParaRPr lang="de-DE" altLang="de-DE" sz="3600"/>
          </a:p>
        </p:txBody>
      </p:sp>
      <p:pic>
        <p:nvPicPr>
          <p:cNvPr id="10" name="Inhaltsplatzhalter 9">
            <a:extLst>
              <a:ext uri="{FF2B5EF4-FFF2-40B4-BE49-F238E27FC236}">
                <a16:creationId xmlns:a16="http://schemas.microsoft.com/office/drawing/2014/main" id="{D6A1FD2C-5EAF-4353-AEA7-9EED9F1FF14F}"/>
              </a:ext>
            </a:extLst>
          </p:cNvPr>
          <p:cNvPicPr>
            <a:picLocks noGrp="1" noChangeAspect="1"/>
          </p:cNvPicPr>
          <p:nvPr>
            <p:ph sz="quarter" idx="4"/>
          </p:nvPr>
        </p:nvPicPr>
        <p:blipFill>
          <a:blip r:embed="rId2" cstate="email">
            <a:extLst>
              <a:ext uri="{28A0092B-C50C-407E-A947-70E740481C1C}">
                <a14:useLocalDpi xmlns:a14="http://schemas.microsoft.com/office/drawing/2010/main" val="0"/>
              </a:ext>
            </a:extLst>
          </a:blip>
          <a:stretch>
            <a:fillRect/>
          </a:stretch>
        </p:blipFill>
        <p:spPr>
          <a:xfrm>
            <a:off x="14151076" y="3476659"/>
            <a:ext cx="5382566" cy="5397566"/>
          </a:xfrm>
          <a:prstGeom prst="ellipse">
            <a:avLst/>
          </a:prstGeom>
          <a:ln w="63500" cap="rn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5638D-485A-4554-9640-AD43083CE8ED}"/>
              </a:ext>
            </a:extLst>
          </p:cNvPr>
          <p:cNvSpPr>
            <a:spLocks noGrp="1"/>
          </p:cNvSpPr>
          <p:nvPr>
            <p:ph type="title"/>
          </p:nvPr>
        </p:nvSpPr>
        <p:spPr/>
        <p:txBody>
          <a:bodyPr/>
          <a:lstStyle/>
          <a:p>
            <a:r>
              <a:rPr lang="de-DE" dirty="0"/>
              <a:t>Gutes Design ist Zugänglich - (</a:t>
            </a:r>
            <a:r>
              <a:rPr lang="de-DE" dirty="0" err="1"/>
              <a:t>Ir</a:t>
            </a:r>
            <a:r>
              <a:rPr lang="de-DE" dirty="0"/>
              <a:t>)</a:t>
            </a:r>
            <a:r>
              <a:rPr lang="de-DE" dirty="0" err="1"/>
              <a:t>relevanz</a:t>
            </a:r>
            <a:endParaRPr lang="de-DE" dirty="0"/>
          </a:p>
        </p:txBody>
      </p:sp>
      <p:sp>
        <p:nvSpPr>
          <p:cNvPr id="3" name="Textplatzhalter 2">
            <a:extLst>
              <a:ext uri="{FF2B5EF4-FFF2-40B4-BE49-F238E27FC236}">
                <a16:creationId xmlns:a16="http://schemas.microsoft.com/office/drawing/2014/main" id="{F3331F00-2BED-4222-90F3-B2A0CA98EBB6}"/>
              </a:ext>
            </a:extLst>
          </p:cNvPr>
          <p:cNvSpPr>
            <a:spLocks noGrp="1"/>
          </p:cNvSpPr>
          <p:nvPr>
            <p:ph type="body" sz="quarter" idx="12"/>
          </p:nvPr>
        </p:nvSpPr>
        <p:spPr/>
        <p:txBody>
          <a:bodyPr/>
          <a:lstStyle/>
          <a:p>
            <a:endParaRPr lang="de-DE"/>
          </a:p>
        </p:txBody>
      </p:sp>
      <p:sp>
        <p:nvSpPr>
          <p:cNvPr id="4" name="Textfeld 3">
            <a:extLst>
              <a:ext uri="{FF2B5EF4-FFF2-40B4-BE49-F238E27FC236}">
                <a16:creationId xmlns:a16="http://schemas.microsoft.com/office/drawing/2014/main" id="{EA364C8C-4565-4E90-BB0B-D6930908C869}"/>
              </a:ext>
            </a:extLst>
          </p:cNvPr>
          <p:cNvSpPr txBox="1"/>
          <p:nvPr/>
        </p:nvSpPr>
        <p:spPr>
          <a:xfrm>
            <a:off x="982389" y="3381377"/>
            <a:ext cx="21953811" cy="7571303"/>
          </a:xfrm>
          <a:prstGeom prst="rect">
            <a:avLst/>
          </a:prstGeom>
          <a:noFill/>
        </p:spPr>
        <p:txBody>
          <a:bodyPr wrap="square" rtlCol="0">
            <a:spAutoFit/>
          </a:bodyPr>
          <a:lstStyle/>
          <a:p>
            <a:pPr algn="just"/>
            <a:r>
              <a:rPr lang="en-US" sz="5400" i="1" dirty="0"/>
              <a:t>The key difference I think in producing data </a:t>
            </a:r>
            <a:r>
              <a:rPr lang="en-US" sz="5400" i="1" dirty="0" err="1"/>
              <a:t>visualisation</a:t>
            </a:r>
            <a:r>
              <a:rPr lang="en-US" sz="5400" i="1" dirty="0"/>
              <a:t>/infographics in the service of journalism versus other contexts (like art) is that there is always an underlying, ultimate goal: to be useful. </a:t>
            </a:r>
          </a:p>
          <a:p>
            <a:pPr algn="just"/>
            <a:r>
              <a:rPr lang="en-US" sz="5400" i="1" dirty="0"/>
              <a:t>Not just beautiful or efficient – although something can (and should!) be all of those things. […] always ask the question: How can I make this more useful? How can what I am creating help someone, teach someone, show someone something new? </a:t>
            </a:r>
          </a:p>
          <a:p>
            <a:pPr algn="just"/>
            <a:endParaRPr lang="en-US" sz="5400" dirty="0"/>
          </a:p>
          <a:p>
            <a:pPr algn="just"/>
            <a:r>
              <a:rPr lang="en-US" sz="5400" dirty="0"/>
              <a:t>(Lena </a:t>
            </a:r>
            <a:r>
              <a:rPr lang="en-US" sz="5400" dirty="0" err="1"/>
              <a:t>Groeger</a:t>
            </a:r>
            <a:r>
              <a:rPr lang="en-US" sz="5400" dirty="0"/>
              <a:t>, Science Journalist, 2016)</a:t>
            </a:r>
            <a:endParaRPr lang="de-DE" sz="5400" dirty="0"/>
          </a:p>
        </p:txBody>
      </p:sp>
    </p:spTree>
    <p:extLst>
      <p:ext uri="{BB962C8B-B14F-4D97-AF65-F5344CB8AC3E}">
        <p14:creationId xmlns:p14="http://schemas.microsoft.com/office/powerpoint/2010/main" val="131411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0D8403A-2E50-472E-AE8E-D605853BB0D9}"/>
              </a:ext>
            </a:extLst>
          </p:cNvPr>
          <p:cNvSpPr>
            <a:spLocks noGrp="1"/>
          </p:cNvSpPr>
          <p:nvPr>
            <p:ph type="body" sz="quarter" idx="11"/>
          </p:nvPr>
        </p:nvSpPr>
        <p:spPr/>
        <p:txBody>
          <a:bodyPr/>
          <a:lstStyle/>
          <a:p>
            <a:r>
              <a:rPr lang="de-DE" dirty="0"/>
              <a:t>Kennt eure Zielgruppe</a:t>
            </a:r>
          </a:p>
          <a:p>
            <a:pPr lvl="1"/>
            <a:r>
              <a:rPr lang="de-DE" dirty="0"/>
              <a:t>Was versteht die Zielgruppe und was nicht</a:t>
            </a:r>
          </a:p>
          <a:p>
            <a:pPr lvl="1"/>
            <a:r>
              <a:rPr lang="de-DE" dirty="0"/>
              <a:t>Welchen Background hat die Zielgruppe</a:t>
            </a:r>
          </a:p>
          <a:p>
            <a:r>
              <a:rPr lang="de-DE" dirty="0"/>
              <a:t>Bekannte Darstellungen nutzen</a:t>
            </a:r>
          </a:p>
          <a:p>
            <a:r>
              <a:rPr lang="de-DE" dirty="0"/>
              <a:t>Komplexität der verfügbaren Zeit anpassen</a:t>
            </a:r>
          </a:p>
          <a:p>
            <a:r>
              <a:rPr lang="de-DE" dirty="0"/>
              <a:t>Präsentationsmedium</a:t>
            </a:r>
          </a:p>
          <a:p>
            <a:endParaRPr lang="de-DE" dirty="0"/>
          </a:p>
        </p:txBody>
      </p:sp>
      <p:sp>
        <p:nvSpPr>
          <p:cNvPr id="4" name="Titel 3">
            <a:extLst>
              <a:ext uri="{FF2B5EF4-FFF2-40B4-BE49-F238E27FC236}">
                <a16:creationId xmlns:a16="http://schemas.microsoft.com/office/drawing/2014/main" id="{3AD2D4F2-8E3A-4247-9917-53F61DD1DB97}"/>
              </a:ext>
            </a:extLst>
          </p:cNvPr>
          <p:cNvSpPr>
            <a:spLocks noGrp="1"/>
          </p:cNvSpPr>
          <p:nvPr>
            <p:ph type="title"/>
          </p:nvPr>
        </p:nvSpPr>
        <p:spPr/>
        <p:txBody>
          <a:bodyPr/>
          <a:lstStyle/>
          <a:p>
            <a:r>
              <a:rPr lang="de-DE" dirty="0"/>
              <a:t>Gutes Design ist Zugänglich - Verständlich</a:t>
            </a:r>
          </a:p>
        </p:txBody>
      </p:sp>
      <p:sp>
        <p:nvSpPr>
          <p:cNvPr id="5" name="Textplatzhalter 4">
            <a:extLst>
              <a:ext uri="{FF2B5EF4-FFF2-40B4-BE49-F238E27FC236}">
                <a16:creationId xmlns:a16="http://schemas.microsoft.com/office/drawing/2014/main" id="{85EBAE24-0AC2-4099-A0E1-755C9EA4380C}"/>
              </a:ext>
            </a:extLst>
          </p:cNvPr>
          <p:cNvSpPr>
            <a:spLocks noGrp="1"/>
          </p:cNvSpPr>
          <p:nvPr>
            <p:ph type="body" sz="quarter" idx="12"/>
          </p:nvPr>
        </p:nvSpPr>
        <p:spPr/>
        <p:txBody>
          <a:bodyPr/>
          <a:lstStyle/>
          <a:p>
            <a:r>
              <a:rPr lang="de-DE" dirty="0"/>
              <a:t>https://www.pexels.com/de-de/foto/begrifflich-blau-design-entwurf-1037993/</a:t>
            </a:r>
          </a:p>
        </p:txBody>
      </p:sp>
      <p:pic>
        <p:nvPicPr>
          <p:cNvPr id="11266" name="Picture 2" descr="begrifflich, blau, design">
            <a:extLst>
              <a:ext uri="{FF2B5EF4-FFF2-40B4-BE49-F238E27FC236}">
                <a16:creationId xmlns:a16="http://schemas.microsoft.com/office/drawing/2014/main" id="{EB2B80FC-8048-4CA7-8D64-6BF8496632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6393" r="2639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884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EBF51-0688-4E09-B2C8-5F762D54788E}"/>
              </a:ext>
            </a:extLst>
          </p:cNvPr>
          <p:cNvSpPr>
            <a:spLocks noGrp="1"/>
          </p:cNvSpPr>
          <p:nvPr>
            <p:ph type="title"/>
          </p:nvPr>
        </p:nvSpPr>
        <p:spPr/>
        <p:txBody>
          <a:bodyPr/>
          <a:lstStyle/>
          <a:p>
            <a:r>
              <a:rPr lang="de-DE" dirty="0"/>
              <a:t>Gutes Design ist Elegant</a:t>
            </a:r>
          </a:p>
        </p:txBody>
      </p:sp>
      <p:sp>
        <p:nvSpPr>
          <p:cNvPr id="3" name="Textplatzhalter 2">
            <a:extLst>
              <a:ext uri="{FF2B5EF4-FFF2-40B4-BE49-F238E27FC236}">
                <a16:creationId xmlns:a16="http://schemas.microsoft.com/office/drawing/2014/main" id="{93596D01-066C-49E3-9AF0-6C7E654DD9AF}"/>
              </a:ext>
            </a:extLst>
          </p:cNvPr>
          <p:cNvSpPr>
            <a:spLocks noGrp="1"/>
          </p:cNvSpPr>
          <p:nvPr>
            <p:ph type="body" sz="quarter" idx="12"/>
          </p:nvPr>
        </p:nvSpPr>
        <p:spPr/>
        <p:txBody>
          <a:bodyPr/>
          <a:lstStyle/>
          <a:p>
            <a:endParaRPr lang="de-DE"/>
          </a:p>
        </p:txBody>
      </p:sp>
      <p:sp>
        <p:nvSpPr>
          <p:cNvPr id="5" name="Textfeld 4">
            <a:extLst>
              <a:ext uri="{FF2B5EF4-FFF2-40B4-BE49-F238E27FC236}">
                <a16:creationId xmlns:a16="http://schemas.microsoft.com/office/drawing/2014/main" id="{363BACBD-0EC7-4620-9B10-89F7B778C042}"/>
              </a:ext>
            </a:extLst>
          </p:cNvPr>
          <p:cNvSpPr txBox="1"/>
          <p:nvPr/>
        </p:nvSpPr>
        <p:spPr>
          <a:xfrm>
            <a:off x="1108075" y="5613400"/>
            <a:ext cx="22161500" cy="4247317"/>
          </a:xfrm>
          <a:prstGeom prst="rect">
            <a:avLst/>
          </a:prstGeom>
          <a:noFill/>
        </p:spPr>
        <p:txBody>
          <a:bodyPr wrap="square" numCol="2" rtlCol="0">
            <a:spAutoFit/>
          </a:bodyPr>
          <a:lstStyle/>
          <a:p>
            <a:pPr marL="742950" indent="-742950" fontAlgn="base">
              <a:buFont typeface="+mj-lt"/>
              <a:buAutoNum type="arabicPeriod"/>
            </a:pPr>
            <a:r>
              <a:rPr lang="de-DE" sz="5400" dirty="0">
                <a:solidFill>
                  <a:schemeClr val="bg1">
                    <a:lumMod val="85000"/>
                  </a:schemeClr>
                </a:solidFill>
              </a:rPr>
              <a:t>ist innovativ.</a:t>
            </a:r>
          </a:p>
          <a:p>
            <a:pPr marL="742950" indent="-742950" fontAlgn="base">
              <a:buFont typeface="+mj-lt"/>
              <a:buAutoNum type="arabicPeriod"/>
            </a:pPr>
            <a:r>
              <a:rPr lang="de-DE" sz="5400" dirty="0">
                <a:solidFill>
                  <a:schemeClr val="bg1">
                    <a:lumMod val="85000"/>
                  </a:schemeClr>
                </a:solidFill>
              </a:rPr>
              <a:t>macht ein Produkt brauchbar.</a:t>
            </a:r>
          </a:p>
          <a:p>
            <a:pPr marL="742950" indent="-742950" fontAlgn="base">
              <a:buFont typeface="+mj-lt"/>
              <a:buAutoNum type="arabicPeriod"/>
            </a:pPr>
            <a:r>
              <a:rPr lang="de-DE" sz="5400" dirty="0"/>
              <a:t>ist </a:t>
            </a:r>
            <a:r>
              <a:rPr lang="de-DE" sz="5400" dirty="0">
                <a:solidFill>
                  <a:srgbClr val="C0392B"/>
                </a:solidFill>
              </a:rPr>
              <a:t>ästhetisch</a:t>
            </a:r>
            <a:r>
              <a:rPr lang="de-DE" sz="5400" dirty="0"/>
              <a:t>.</a:t>
            </a:r>
          </a:p>
          <a:p>
            <a:pPr marL="742950" indent="-742950" fontAlgn="base">
              <a:buFont typeface="+mj-lt"/>
              <a:buAutoNum type="arabicPeriod"/>
            </a:pPr>
            <a:r>
              <a:rPr lang="de-DE" sz="5400" dirty="0">
                <a:solidFill>
                  <a:schemeClr val="bg1">
                    <a:lumMod val="85000"/>
                  </a:schemeClr>
                </a:solidFill>
              </a:rPr>
              <a:t>macht ein Produkt verständlich.</a:t>
            </a:r>
          </a:p>
          <a:p>
            <a:pPr marL="742950" indent="-742950" fontAlgn="base">
              <a:buFont typeface="+mj-lt"/>
              <a:buAutoNum type="arabicPeriod"/>
            </a:pPr>
            <a:r>
              <a:rPr lang="de-DE" sz="5400" dirty="0">
                <a:solidFill>
                  <a:schemeClr val="bg1">
                    <a:lumMod val="85000"/>
                  </a:schemeClr>
                </a:solidFill>
              </a:rPr>
              <a:t>ist unaufdringlich.</a:t>
            </a:r>
          </a:p>
          <a:p>
            <a:pPr marL="742950" indent="-742950" fontAlgn="base">
              <a:buFont typeface="+mj-lt"/>
              <a:buAutoNum type="arabicPeriod"/>
            </a:pPr>
            <a:r>
              <a:rPr lang="de-DE" sz="5400" dirty="0">
                <a:solidFill>
                  <a:schemeClr val="bg1">
                    <a:lumMod val="85000"/>
                  </a:schemeClr>
                </a:solidFill>
              </a:rPr>
              <a:t>ist ehrlich.</a:t>
            </a:r>
          </a:p>
          <a:p>
            <a:pPr marL="742950" indent="-742950" fontAlgn="base">
              <a:buFont typeface="+mj-lt"/>
              <a:buAutoNum type="arabicPeriod"/>
            </a:pPr>
            <a:r>
              <a:rPr lang="de-DE" sz="5400" dirty="0">
                <a:solidFill>
                  <a:schemeClr val="bg1">
                    <a:lumMod val="85000"/>
                  </a:schemeClr>
                </a:solidFill>
              </a:rPr>
              <a:t>ist langlebig.</a:t>
            </a:r>
          </a:p>
          <a:p>
            <a:pPr marL="742950" indent="-742950" fontAlgn="base">
              <a:buFont typeface="+mj-lt"/>
              <a:buAutoNum type="arabicPeriod"/>
            </a:pPr>
            <a:r>
              <a:rPr lang="de-DE" sz="5400" dirty="0"/>
              <a:t>ist </a:t>
            </a:r>
            <a:r>
              <a:rPr lang="de-DE" sz="5400" dirty="0">
                <a:solidFill>
                  <a:srgbClr val="C0392B"/>
                </a:solidFill>
              </a:rPr>
              <a:t>konsequent</a:t>
            </a:r>
            <a:r>
              <a:rPr lang="de-DE" sz="5400" dirty="0"/>
              <a:t> bis ins letzte Detail.</a:t>
            </a:r>
          </a:p>
          <a:p>
            <a:pPr marL="742950" indent="-742950" fontAlgn="base">
              <a:buFont typeface="+mj-lt"/>
              <a:buAutoNum type="arabicPeriod"/>
            </a:pPr>
            <a:r>
              <a:rPr lang="de-DE" sz="5400" dirty="0">
                <a:solidFill>
                  <a:schemeClr val="bg1">
                    <a:lumMod val="85000"/>
                  </a:schemeClr>
                </a:solidFill>
              </a:rPr>
              <a:t>ist umweltfreundlich.</a:t>
            </a:r>
          </a:p>
          <a:p>
            <a:pPr marL="742950" indent="-742950" fontAlgn="base">
              <a:buFont typeface="+mj-lt"/>
              <a:buAutoNum type="arabicPeriod"/>
            </a:pPr>
            <a:r>
              <a:rPr lang="de-DE" sz="5400" dirty="0"/>
              <a:t>ist so </a:t>
            </a:r>
            <a:r>
              <a:rPr lang="de-DE" sz="5400" dirty="0">
                <a:solidFill>
                  <a:srgbClr val="C0392B"/>
                </a:solidFill>
              </a:rPr>
              <a:t>wenig Design </a:t>
            </a:r>
            <a:r>
              <a:rPr lang="de-DE" sz="5400" dirty="0"/>
              <a:t>wie möglich.</a:t>
            </a:r>
          </a:p>
        </p:txBody>
      </p:sp>
      <p:sp>
        <p:nvSpPr>
          <p:cNvPr id="6" name="Textfeld 5">
            <a:extLst>
              <a:ext uri="{FF2B5EF4-FFF2-40B4-BE49-F238E27FC236}">
                <a16:creationId xmlns:a16="http://schemas.microsoft.com/office/drawing/2014/main" id="{5E50BEF0-6759-48B6-A4C1-152F9DD28B17}"/>
              </a:ext>
            </a:extLst>
          </p:cNvPr>
          <p:cNvSpPr txBox="1"/>
          <p:nvPr/>
        </p:nvSpPr>
        <p:spPr>
          <a:xfrm>
            <a:off x="1108075" y="4593770"/>
            <a:ext cx="16443325" cy="923330"/>
          </a:xfrm>
          <a:prstGeom prst="rect">
            <a:avLst/>
          </a:prstGeom>
          <a:noFill/>
        </p:spPr>
        <p:txBody>
          <a:bodyPr wrap="square" rtlCol="0">
            <a:spAutoFit/>
          </a:bodyPr>
          <a:lstStyle/>
          <a:p>
            <a:r>
              <a:rPr lang="de-DE" sz="5400" b="1" dirty="0">
                <a:latin typeface="Montserrat Medium" panose="00000600000000000000" pitchFamily="50" charset="0"/>
              </a:rPr>
              <a:t>Gutes Design…</a:t>
            </a:r>
          </a:p>
        </p:txBody>
      </p:sp>
    </p:spTree>
    <p:extLst>
      <p:ext uri="{BB962C8B-B14F-4D97-AF65-F5344CB8AC3E}">
        <p14:creationId xmlns:p14="http://schemas.microsoft.com/office/powerpoint/2010/main" val="2722858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7E7266B-9AF5-464A-B4FB-C8554FD866D8}"/>
              </a:ext>
            </a:extLst>
          </p:cNvPr>
          <p:cNvSpPr>
            <a:spLocks noGrp="1"/>
          </p:cNvSpPr>
          <p:nvPr>
            <p:ph type="body" sz="quarter" idx="11"/>
          </p:nvPr>
        </p:nvSpPr>
        <p:spPr/>
        <p:txBody>
          <a:bodyPr/>
          <a:lstStyle/>
          <a:p>
            <a:pPr marL="0" indent="0">
              <a:buNone/>
            </a:pPr>
            <a:r>
              <a:rPr lang="de-DE" b="0" i="1" dirty="0" err="1"/>
              <a:t>Graphical</a:t>
            </a:r>
            <a:r>
              <a:rPr lang="de-DE" b="0" i="1" dirty="0"/>
              <a:t> </a:t>
            </a:r>
            <a:r>
              <a:rPr lang="de-DE" b="0" i="1" dirty="0" err="1"/>
              <a:t>Excelence</a:t>
            </a:r>
            <a:r>
              <a:rPr lang="de-DE" b="0" i="1" dirty="0"/>
              <a:t> </a:t>
            </a:r>
            <a:r>
              <a:rPr lang="de-DE" b="0" i="1" dirty="0" err="1"/>
              <a:t>is</a:t>
            </a:r>
            <a:r>
              <a:rPr lang="de-DE" b="0" i="1" dirty="0"/>
              <a:t> </a:t>
            </a:r>
            <a:r>
              <a:rPr lang="de-DE" b="0" i="1" dirty="0" err="1"/>
              <a:t>that</a:t>
            </a:r>
            <a:r>
              <a:rPr lang="de-DE" b="0" i="1" dirty="0"/>
              <a:t> which </a:t>
            </a:r>
            <a:r>
              <a:rPr lang="de-DE" b="0" i="1" dirty="0" err="1"/>
              <a:t>gives</a:t>
            </a:r>
            <a:r>
              <a:rPr lang="de-DE" b="0" i="1" dirty="0"/>
              <a:t> </a:t>
            </a:r>
            <a:r>
              <a:rPr lang="de-DE" b="0" i="1" dirty="0" err="1"/>
              <a:t>to</a:t>
            </a:r>
            <a:r>
              <a:rPr lang="de-DE" b="0" i="1" dirty="0"/>
              <a:t> </a:t>
            </a:r>
            <a:r>
              <a:rPr lang="de-DE" b="0" i="1" dirty="0" err="1"/>
              <a:t>the</a:t>
            </a:r>
            <a:r>
              <a:rPr lang="de-DE" b="0" i="1" dirty="0"/>
              <a:t> </a:t>
            </a:r>
            <a:r>
              <a:rPr lang="de-DE" b="0" i="1" dirty="0" err="1"/>
              <a:t>viewer</a:t>
            </a:r>
            <a:r>
              <a:rPr lang="de-DE" b="0" i="1" dirty="0"/>
              <a:t> </a:t>
            </a:r>
            <a:r>
              <a:rPr lang="de-DE" b="0" i="1" dirty="0" err="1"/>
              <a:t>the</a:t>
            </a:r>
            <a:r>
              <a:rPr lang="de-DE" b="0" i="1" dirty="0"/>
              <a:t> </a:t>
            </a:r>
            <a:r>
              <a:rPr lang="de-DE" b="0" i="1" dirty="0" err="1"/>
              <a:t>greatest</a:t>
            </a:r>
            <a:r>
              <a:rPr lang="de-DE" b="0" i="1" dirty="0"/>
              <a:t> </a:t>
            </a:r>
            <a:r>
              <a:rPr lang="de-DE" b="0" i="1" dirty="0" err="1"/>
              <a:t>number</a:t>
            </a:r>
            <a:r>
              <a:rPr lang="de-DE" b="0" i="1" dirty="0"/>
              <a:t> </a:t>
            </a:r>
            <a:r>
              <a:rPr lang="de-DE" b="0" i="1" dirty="0" err="1"/>
              <a:t>of</a:t>
            </a:r>
            <a:r>
              <a:rPr lang="de-DE" b="0" i="1" dirty="0"/>
              <a:t> </a:t>
            </a:r>
            <a:r>
              <a:rPr lang="de-DE" b="0" i="1" dirty="0" err="1"/>
              <a:t>ideas</a:t>
            </a:r>
            <a:r>
              <a:rPr lang="de-DE" b="0" i="1" dirty="0"/>
              <a:t> in </a:t>
            </a:r>
            <a:r>
              <a:rPr lang="de-DE" b="0" i="1" dirty="0" err="1"/>
              <a:t>the</a:t>
            </a:r>
            <a:r>
              <a:rPr lang="de-DE" b="0" i="1" dirty="0"/>
              <a:t> </a:t>
            </a:r>
            <a:r>
              <a:rPr lang="de-DE" b="0" i="1" dirty="0" err="1"/>
              <a:t>shortest</a:t>
            </a:r>
            <a:r>
              <a:rPr lang="de-DE" b="0" i="1" dirty="0"/>
              <a:t> time with </a:t>
            </a:r>
            <a:r>
              <a:rPr lang="de-DE" b="0" i="1" dirty="0" err="1"/>
              <a:t>the</a:t>
            </a:r>
            <a:r>
              <a:rPr lang="de-DE" b="0" i="1" dirty="0"/>
              <a:t> least </a:t>
            </a:r>
            <a:r>
              <a:rPr lang="de-DE" b="0" i="1" dirty="0" err="1"/>
              <a:t>ink</a:t>
            </a:r>
            <a:r>
              <a:rPr lang="de-DE" b="0" i="1" dirty="0"/>
              <a:t> in </a:t>
            </a:r>
            <a:r>
              <a:rPr lang="de-DE" b="0" i="1" dirty="0" err="1"/>
              <a:t>the</a:t>
            </a:r>
            <a:r>
              <a:rPr lang="de-DE" b="0" i="1" dirty="0"/>
              <a:t> least </a:t>
            </a:r>
            <a:r>
              <a:rPr lang="de-DE" b="0" i="1" dirty="0" err="1"/>
              <a:t>space</a:t>
            </a:r>
            <a:r>
              <a:rPr lang="de-DE" b="0" i="1" dirty="0"/>
              <a:t> </a:t>
            </a:r>
          </a:p>
          <a:p>
            <a:pPr marL="0" indent="0">
              <a:buNone/>
            </a:pPr>
            <a:r>
              <a:rPr lang="de-DE" b="0" i="1" dirty="0"/>
              <a:t>(Edward </a:t>
            </a:r>
            <a:r>
              <a:rPr lang="de-DE" b="0" i="1" dirty="0" err="1"/>
              <a:t>Tufte</a:t>
            </a:r>
            <a:r>
              <a:rPr lang="de-DE" b="0" i="1" dirty="0"/>
              <a:t>)</a:t>
            </a:r>
          </a:p>
          <a:p>
            <a:pPr marL="0" indent="0" algn="just">
              <a:buNone/>
            </a:pPr>
            <a:endParaRPr lang="de-DE" b="0" i="1" dirty="0"/>
          </a:p>
          <a:p>
            <a:r>
              <a:rPr lang="de-DE" dirty="0"/>
              <a:t>Eliminiert das Willkürliche</a:t>
            </a:r>
          </a:p>
          <a:p>
            <a:pPr lvl="1"/>
            <a:r>
              <a:rPr lang="de-DE" dirty="0"/>
              <a:t>Alles muss einen Sinn haben</a:t>
            </a:r>
          </a:p>
          <a:p>
            <a:pPr lvl="1"/>
            <a:r>
              <a:rPr lang="de-DE" dirty="0"/>
              <a:t>Jeder Pixel, jeder Punkt muss begründbar sein</a:t>
            </a:r>
          </a:p>
          <a:p>
            <a:r>
              <a:rPr lang="de-DE" dirty="0"/>
              <a:t>Gründlichkeit</a:t>
            </a:r>
          </a:p>
          <a:p>
            <a:r>
              <a:rPr lang="de-DE" dirty="0"/>
              <a:t>Style</a:t>
            </a:r>
          </a:p>
        </p:txBody>
      </p:sp>
      <p:sp>
        <p:nvSpPr>
          <p:cNvPr id="4" name="Titel 3">
            <a:extLst>
              <a:ext uri="{FF2B5EF4-FFF2-40B4-BE49-F238E27FC236}">
                <a16:creationId xmlns:a16="http://schemas.microsoft.com/office/drawing/2014/main" id="{0EA54736-8146-488B-9E0C-655C38B0E563}"/>
              </a:ext>
            </a:extLst>
          </p:cNvPr>
          <p:cNvSpPr>
            <a:spLocks noGrp="1"/>
          </p:cNvSpPr>
          <p:nvPr>
            <p:ph type="title"/>
          </p:nvPr>
        </p:nvSpPr>
        <p:spPr/>
        <p:txBody>
          <a:bodyPr/>
          <a:lstStyle/>
          <a:p>
            <a:r>
              <a:rPr lang="de-DE" dirty="0"/>
              <a:t>Gutes Design ist Elegant</a:t>
            </a:r>
          </a:p>
        </p:txBody>
      </p:sp>
      <p:sp>
        <p:nvSpPr>
          <p:cNvPr id="5" name="Textplatzhalter 4">
            <a:extLst>
              <a:ext uri="{FF2B5EF4-FFF2-40B4-BE49-F238E27FC236}">
                <a16:creationId xmlns:a16="http://schemas.microsoft.com/office/drawing/2014/main" id="{183BDB73-7382-422B-BC67-C0BFE01CFF6F}"/>
              </a:ext>
            </a:extLst>
          </p:cNvPr>
          <p:cNvSpPr>
            <a:spLocks noGrp="1"/>
          </p:cNvSpPr>
          <p:nvPr>
            <p:ph type="body" sz="quarter" idx="12"/>
          </p:nvPr>
        </p:nvSpPr>
        <p:spPr/>
        <p:txBody>
          <a:bodyPr/>
          <a:lstStyle/>
          <a:p>
            <a:r>
              <a:rPr lang="de-DE" dirty="0"/>
              <a:t>https://www.pexels.com/de-de/foto/abstrakt-blau-blauer-stift-bleistifte-1762851/</a:t>
            </a:r>
          </a:p>
        </p:txBody>
      </p:sp>
      <p:pic>
        <p:nvPicPr>
          <p:cNvPr id="10242" name="Picture 2" descr="blau, blauer stift, bleistifte">
            <a:extLst>
              <a:ext uri="{FF2B5EF4-FFF2-40B4-BE49-F238E27FC236}">
                <a16:creationId xmlns:a16="http://schemas.microsoft.com/office/drawing/2014/main" id="{9E223FBE-0C11-4071-A710-DA64967FD7CF}"/>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52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EBF51-0688-4E09-B2C8-5F762D54788E}"/>
              </a:ext>
            </a:extLst>
          </p:cNvPr>
          <p:cNvSpPr>
            <a:spLocks noGrp="1"/>
          </p:cNvSpPr>
          <p:nvPr>
            <p:ph type="title"/>
          </p:nvPr>
        </p:nvSpPr>
        <p:spPr/>
        <p:txBody>
          <a:bodyPr/>
          <a:lstStyle/>
          <a:p>
            <a:r>
              <a:rPr lang="de-DE" dirty="0"/>
              <a:t>10 Design Regeln nach Dieter Rams</a:t>
            </a:r>
          </a:p>
        </p:txBody>
      </p:sp>
      <p:sp>
        <p:nvSpPr>
          <p:cNvPr id="3" name="Textplatzhalter 2">
            <a:extLst>
              <a:ext uri="{FF2B5EF4-FFF2-40B4-BE49-F238E27FC236}">
                <a16:creationId xmlns:a16="http://schemas.microsoft.com/office/drawing/2014/main" id="{93596D01-066C-49E3-9AF0-6C7E654DD9AF}"/>
              </a:ext>
            </a:extLst>
          </p:cNvPr>
          <p:cNvSpPr>
            <a:spLocks noGrp="1"/>
          </p:cNvSpPr>
          <p:nvPr>
            <p:ph type="body" sz="quarter" idx="12"/>
          </p:nvPr>
        </p:nvSpPr>
        <p:spPr/>
        <p:txBody>
          <a:bodyPr/>
          <a:lstStyle/>
          <a:p>
            <a:endParaRPr lang="de-DE"/>
          </a:p>
        </p:txBody>
      </p:sp>
      <p:sp>
        <p:nvSpPr>
          <p:cNvPr id="5" name="Textfeld 4">
            <a:extLst>
              <a:ext uri="{FF2B5EF4-FFF2-40B4-BE49-F238E27FC236}">
                <a16:creationId xmlns:a16="http://schemas.microsoft.com/office/drawing/2014/main" id="{363BACBD-0EC7-4620-9B10-89F7B778C042}"/>
              </a:ext>
            </a:extLst>
          </p:cNvPr>
          <p:cNvSpPr txBox="1"/>
          <p:nvPr/>
        </p:nvSpPr>
        <p:spPr>
          <a:xfrm>
            <a:off x="1108075" y="5613400"/>
            <a:ext cx="22161500" cy="4247317"/>
          </a:xfrm>
          <a:prstGeom prst="rect">
            <a:avLst/>
          </a:prstGeom>
          <a:noFill/>
        </p:spPr>
        <p:txBody>
          <a:bodyPr wrap="square" numCol="2" rtlCol="0">
            <a:spAutoFit/>
          </a:bodyPr>
          <a:lstStyle/>
          <a:p>
            <a:pPr marL="742950" indent="-742950" fontAlgn="base">
              <a:buFont typeface="+mj-lt"/>
              <a:buAutoNum type="arabicPeriod"/>
            </a:pPr>
            <a:r>
              <a:rPr lang="de-DE" sz="5400" dirty="0"/>
              <a:t>ist </a:t>
            </a:r>
            <a:r>
              <a:rPr lang="de-DE" sz="5400" dirty="0">
                <a:solidFill>
                  <a:srgbClr val="C0392B"/>
                </a:solidFill>
              </a:rPr>
              <a:t>innovativ</a:t>
            </a:r>
            <a:r>
              <a:rPr lang="de-DE" sz="5400" dirty="0"/>
              <a:t>.</a:t>
            </a:r>
          </a:p>
          <a:p>
            <a:pPr marL="742950" indent="-742950" fontAlgn="base">
              <a:buFont typeface="+mj-lt"/>
              <a:buAutoNum type="arabicPeriod"/>
            </a:pPr>
            <a:r>
              <a:rPr lang="de-DE" sz="5400" dirty="0">
                <a:solidFill>
                  <a:schemeClr val="bg1">
                    <a:lumMod val="85000"/>
                  </a:schemeClr>
                </a:solidFill>
              </a:rPr>
              <a:t>macht ein Produkt brauchbar.</a:t>
            </a:r>
          </a:p>
          <a:p>
            <a:pPr marL="742950" indent="-742950" fontAlgn="base">
              <a:buFont typeface="+mj-lt"/>
              <a:buAutoNum type="arabicPeriod"/>
            </a:pPr>
            <a:r>
              <a:rPr lang="de-DE" sz="5400" dirty="0">
                <a:solidFill>
                  <a:schemeClr val="bg1">
                    <a:lumMod val="85000"/>
                  </a:schemeClr>
                </a:solidFill>
              </a:rPr>
              <a:t>ist ästhetisch.</a:t>
            </a:r>
          </a:p>
          <a:p>
            <a:pPr marL="742950" indent="-742950" fontAlgn="base">
              <a:buFont typeface="+mj-lt"/>
              <a:buAutoNum type="arabicPeriod"/>
            </a:pPr>
            <a:r>
              <a:rPr lang="de-DE" sz="5400" dirty="0">
                <a:solidFill>
                  <a:schemeClr val="bg1">
                    <a:lumMod val="85000"/>
                  </a:schemeClr>
                </a:solidFill>
              </a:rPr>
              <a:t>macht ein Produkt verständlich.</a:t>
            </a:r>
          </a:p>
          <a:p>
            <a:pPr marL="742950" indent="-742950" fontAlgn="base">
              <a:buFont typeface="+mj-lt"/>
              <a:buAutoNum type="arabicPeriod"/>
            </a:pPr>
            <a:r>
              <a:rPr lang="de-DE" sz="5400" dirty="0">
                <a:solidFill>
                  <a:schemeClr val="bg1">
                    <a:lumMod val="85000"/>
                  </a:schemeClr>
                </a:solidFill>
              </a:rPr>
              <a:t>ist unaufdringlich.</a:t>
            </a:r>
          </a:p>
          <a:p>
            <a:pPr marL="742950" indent="-742950" fontAlgn="base">
              <a:buFont typeface="+mj-lt"/>
              <a:buAutoNum type="arabicPeriod"/>
            </a:pPr>
            <a:r>
              <a:rPr lang="de-DE" sz="5400" dirty="0">
                <a:solidFill>
                  <a:schemeClr val="bg1">
                    <a:lumMod val="85000"/>
                  </a:schemeClr>
                </a:solidFill>
              </a:rPr>
              <a:t>ist ehrlich.</a:t>
            </a:r>
          </a:p>
          <a:p>
            <a:pPr marL="742950" indent="-742950" fontAlgn="base">
              <a:buFont typeface="+mj-lt"/>
              <a:buAutoNum type="arabicPeriod"/>
            </a:pPr>
            <a:r>
              <a:rPr lang="de-DE" sz="5400" dirty="0"/>
              <a:t>ist </a:t>
            </a:r>
            <a:r>
              <a:rPr lang="de-DE" sz="5400" dirty="0">
                <a:solidFill>
                  <a:srgbClr val="C0392B"/>
                </a:solidFill>
              </a:rPr>
              <a:t>langlebig</a:t>
            </a:r>
            <a:r>
              <a:rPr lang="de-DE" sz="5400" dirty="0"/>
              <a:t>.</a:t>
            </a:r>
          </a:p>
          <a:p>
            <a:pPr marL="742950" indent="-742950" fontAlgn="base">
              <a:buFont typeface="+mj-lt"/>
              <a:buAutoNum type="arabicPeriod"/>
            </a:pPr>
            <a:r>
              <a:rPr lang="de-DE" sz="5400" dirty="0">
                <a:solidFill>
                  <a:schemeClr val="bg1">
                    <a:lumMod val="85000"/>
                  </a:schemeClr>
                </a:solidFill>
              </a:rPr>
              <a:t>ist konsequent bis ins letzte Detail.</a:t>
            </a:r>
          </a:p>
          <a:p>
            <a:pPr marL="742950" indent="-742950" fontAlgn="base">
              <a:buFont typeface="+mj-lt"/>
              <a:buAutoNum type="arabicPeriod"/>
            </a:pPr>
            <a:r>
              <a:rPr lang="de-DE" sz="5400" dirty="0"/>
              <a:t>ist </a:t>
            </a:r>
            <a:r>
              <a:rPr lang="de-DE" sz="5400" dirty="0">
                <a:solidFill>
                  <a:srgbClr val="C0392B"/>
                </a:solidFill>
              </a:rPr>
              <a:t>umweltfreundlich</a:t>
            </a:r>
            <a:r>
              <a:rPr lang="de-DE" sz="5400" dirty="0"/>
              <a:t>.</a:t>
            </a:r>
          </a:p>
          <a:p>
            <a:pPr marL="742950" indent="-742950" fontAlgn="base">
              <a:buFont typeface="+mj-lt"/>
              <a:buAutoNum type="arabicPeriod"/>
            </a:pPr>
            <a:r>
              <a:rPr lang="de-DE" sz="5400" dirty="0">
                <a:solidFill>
                  <a:schemeClr val="bg1">
                    <a:lumMod val="85000"/>
                  </a:schemeClr>
                </a:solidFill>
              </a:rPr>
              <a:t>ist so wenig Design wie möglich.</a:t>
            </a:r>
          </a:p>
        </p:txBody>
      </p:sp>
      <p:sp>
        <p:nvSpPr>
          <p:cNvPr id="6" name="Textfeld 5">
            <a:extLst>
              <a:ext uri="{FF2B5EF4-FFF2-40B4-BE49-F238E27FC236}">
                <a16:creationId xmlns:a16="http://schemas.microsoft.com/office/drawing/2014/main" id="{5E50BEF0-6759-48B6-A4C1-152F9DD28B17}"/>
              </a:ext>
            </a:extLst>
          </p:cNvPr>
          <p:cNvSpPr txBox="1"/>
          <p:nvPr/>
        </p:nvSpPr>
        <p:spPr>
          <a:xfrm>
            <a:off x="1108075" y="4593770"/>
            <a:ext cx="16443325" cy="923330"/>
          </a:xfrm>
          <a:prstGeom prst="rect">
            <a:avLst/>
          </a:prstGeom>
          <a:noFill/>
        </p:spPr>
        <p:txBody>
          <a:bodyPr wrap="square" rtlCol="0">
            <a:spAutoFit/>
          </a:bodyPr>
          <a:lstStyle/>
          <a:p>
            <a:r>
              <a:rPr lang="de-DE" sz="5400" b="1" dirty="0">
                <a:latin typeface="Montserrat Medium" panose="00000600000000000000" pitchFamily="50" charset="0"/>
              </a:rPr>
              <a:t>Gutes Design…</a:t>
            </a:r>
          </a:p>
        </p:txBody>
      </p:sp>
    </p:spTree>
    <p:extLst>
      <p:ext uri="{BB962C8B-B14F-4D97-AF65-F5344CB8AC3E}">
        <p14:creationId xmlns:p14="http://schemas.microsoft.com/office/powerpoint/2010/main" val="1279890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1B63A3-4164-4050-8B76-2C21D46203AD}"/>
              </a:ext>
            </a:extLst>
          </p:cNvPr>
          <p:cNvSpPr>
            <a:spLocks noGrp="1"/>
          </p:cNvSpPr>
          <p:nvPr>
            <p:ph type="title"/>
          </p:nvPr>
        </p:nvSpPr>
        <p:spPr/>
        <p:txBody>
          <a:bodyPr/>
          <a:lstStyle/>
          <a:p>
            <a:r>
              <a:rPr lang="de-DE" dirty="0" err="1"/>
              <a:t>Formulating</a:t>
            </a:r>
            <a:r>
              <a:rPr lang="de-DE" dirty="0"/>
              <a:t> </a:t>
            </a:r>
            <a:r>
              <a:rPr lang="de-DE" dirty="0" err="1"/>
              <a:t>your</a:t>
            </a:r>
            <a:r>
              <a:rPr lang="de-DE" dirty="0"/>
              <a:t> Brief</a:t>
            </a:r>
          </a:p>
        </p:txBody>
      </p:sp>
      <p:sp>
        <p:nvSpPr>
          <p:cNvPr id="3" name="Textplatzhalter 2">
            <a:extLst>
              <a:ext uri="{FF2B5EF4-FFF2-40B4-BE49-F238E27FC236}">
                <a16:creationId xmlns:a16="http://schemas.microsoft.com/office/drawing/2014/main" id="{02B67B83-21B4-43D3-8AD4-B3B24A5F84F6}"/>
              </a:ext>
            </a:extLst>
          </p:cNvPr>
          <p:cNvSpPr>
            <a:spLocks noGrp="1"/>
          </p:cNvSpPr>
          <p:nvPr>
            <p:ph type="body" idx="1"/>
          </p:nvPr>
        </p:nvSpPr>
        <p:spPr/>
        <p:txBody>
          <a:bodyPr/>
          <a:lstStyle/>
          <a:p>
            <a:r>
              <a:rPr lang="de-DE" dirty="0"/>
              <a:t>Data </a:t>
            </a:r>
            <a:r>
              <a:rPr lang="de-DE" dirty="0" err="1"/>
              <a:t>Visualization</a:t>
            </a:r>
            <a:endParaRPr lang="de-DE" dirty="0"/>
          </a:p>
        </p:txBody>
      </p:sp>
    </p:spTree>
    <p:extLst>
      <p:ext uri="{BB962C8B-B14F-4D97-AF65-F5344CB8AC3E}">
        <p14:creationId xmlns:p14="http://schemas.microsoft.com/office/powerpoint/2010/main" val="1094410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F8397-9B55-4B79-A858-F6FF2F38D13B}"/>
              </a:ext>
            </a:extLst>
          </p:cNvPr>
          <p:cNvSpPr>
            <a:spLocks noGrp="1"/>
          </p:cNvSpPr>
          <p:nvPr>
            <p:ph type="title"/>
          </p:nvPr>
        </p:nvSpPr>
        <p:spPr>
          <a:xfrm>
            <a:off x="982389" y="730251"/>
            <a:ext cx="22412869" cy="2651126"/>
          </a:xfrm>
        </p:spPr>
        <p:txBody>
          <a:bodyPr/>
          <a:lstStyle/>
          <a:p>
            <a:r>
              <a:rPr lang="de-DE" dirty="0" err="1"/>
              <a:t>Four</a:t>
            </a:r>
            <a:r>
              <a:rPr lang="de-DE" dirty="0"/>
              <a:t> Stages </a:t>
            </a:r>
            <a:r>
              <a:rPr lang="de-DE" dirty="0" err="1"/>
              <a:t>of</a:t>
            </a:r>
            <a:r>
              <a:rPr lang="de-DE" dirty="0"/>
              <a:t> </a:t>
            </a:r>
            <a:r>
              <a:rPr lang="de-DE" dirty="0" err="1"/>
              <a:t>the</a:t>
            </a:r>
            <a:r>
              <a:rPr lang="de-DE" dirty="0"/>
              <a:t> Data </a:t>
            </a:r>
            <a:r>
              <a:rPr lang="de-DE" dirty="0" err="1"/>
              <a:t>Visualization</a:t>
            </a:r>
            <a:r>
              <a:rPr lang="de-DE" dirty="0"/>
              <a:t> Design </a:t>
            </a:r>
            <a:r>
              <a:rPr lang="de-DE" dirty="0" err="1"/>
              <a:t>Process</a:t>
            </a:r>
            <a:endParaRPr lang="de-DE" dirty="0"/>
          </a:p>
        </p:txBody>
      </p:sp>
      <p:sp>
        <p:nvSpPr>
          <p:cNvPr id="3" name="Textplatzhalter 2">
            <a:extLst>
              <a:ext uri="{FF2B5EF4-FFF2-40B4-BE49-F238E27FC236}">
                <a16:creationId xmlns:a16="http://schemas.microsoft.com/office/drawing/2014/main" id="{0D1C5D01-93DC-403E-AC05-F476C9154788}"/>
              </a:ext>
            </a:extLst>
          </p:cNvPr>
          <p:cNvSpPr>
            <a:spLocks noGrp="1"/>
          </p:cNvSpPr>
          <p:nvPr>
            <p:ph type="body" sz="quarter" idx="12"/>
          </p:nvPr>
        </p:nvSpPr>
        <p:spPr>
          <a:xfrm>
            <a:off x="0" y="11534775"/>
            <a:ext cx="24377650" cy="2181225"/>
          </a:xfrm>
        </p:spPr>
        <p:txBody>
          <a:bodyPr/>
          <a:lstStyle/>
          <a:p>
            <a:endParaRPr lang="de-DE" dirty="0"/>
          </a:p>
        </p:txBody>
      </p:sp>
      <p:sp>
        <p:nvSpPr>
          <p:cNvPr id="4" name="Rechteck 3">
            <a:extLst>
              <a:ext uri="{FF2B5EF4-FFF2-40B4-BE49-F238E27FC236}">
                <a16:creationId xmlns:a16="http://schemas.microsoft.com/office/drawing/2014/main" id="{2DAE2EF8-D643-493A-804C-E2AA8A0937F5}"/>
              </a:ext>
            </a:extLst>
          </p:cNvPr>
          <p:cNvSpPr/>
          <p:nvPr/>
        </p:nvSpPr>
        <p:spPr>
          <a:xfrm>
            <a:off x="4263960" y="5667408"/>
            <a:ext cx="3454400" cy="34544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Formulating</a:t>
            </a:r>
            <a:r>
              <a:rPr lang="de-DE" dirty="0"/>
              <a:t> </a:t>
            </a:r>
            <a:r>
              <a:rPr lang="de-DE" dirty="0" err="1"/>
              <a:t>your</a:t>
            </a:r>
            <a:r>
              <a:rPr lang="de-DE" dirty="0"/>
              <a:t> </a:t>
            </a:r>
            <a:r>
              <a:rPr lang="de-DE" dirty="0" err="1"/>
              <a:t>brief</a:t>
            </a:r>
            <a:endParaRPr lang="de-DE" dirty="0"/>
          </a:p>
        </p:txBody>
      </p:sp>
      <p:sp>
        <p:nvSpPr>
          <p:cNvPr id="5" name="Rechteck 4">
            <a:extLst>
              <a:ext uri="{FF2B5EF4-FFF2-40B4-BE49-F238E27FC236}">
                <a16:creationId xmlns:a16="http://schemas.microsoft.com/office/drawing/2014/main" id="{114FD9B4-6706-4395-8080-DFBC46A8A062}"/>
              </a:ext>
            </a:extLst>
          </p:cNvPr>
          <p:cNvSpPr/>
          <p:nvPr/>
        </p:nvSpPr>
        <p:spPr>
          <a:xfrm>
            <a:off x="8204135"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Working with </a:t>
            </a:r>
            <a:r>
              <a:rPr lang="de-DE" dirty="0" err="1"/>
              <a:t>data</a:t>
            </a:r>
            <a:endParaRPr lang="de-DE" dirty="0"/>
          </a:p>
        </p:txBody>
      </p:sp>
      <p:sp>
        <p:nvSpPr>
          <p:cNvPr id="6" name="Rechteck 5">
            <a:extLst>
              <a:ext uri="{FF2B5EF4-FFF2-40B4-BE49-F238E27FC236}">
                <a16:creationId xmlns:a16="http://schemas.microsoft.com/office/drawing/2014/main" id="{6447EF27-67DF-410D-933C-565F0C8FCF18}"/>
              </a:ext>
            </a:extLst>
          </p:cNvPr>
          <p:cNvSpPr/>
          <p:nvPr/>
        </p:nvSpPr>
        <p:spPr>
          <a:xfrm>
            <a:off x="12144310"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Establish</a:t>
            </a:r>
            <a:r>
              <a:rPr lang="de-DE" dirty="0"/>
              <a:t> </a:t>
            </a:r>
            <a:r>
              <a:rPr lang="de-DE" dirty="0" err="1"/>
              <a:t>your</a:t>
            </a:r>
            <a:r>
              <a:rPr lang="de-DE" dirty="0"/>
              <a:t> </a:t>
            </a:r>
            <a:r>
              <a:rPr lang="de-DE" dirty="0" err="1"/>
              <a:t>editorial</a:t>
            </a:r>
            <a:r>
              <a:rPr lang="de-DE" dirty="0"/>
              <a:t> </a:t>
            </a:r>
            <a:r>
              <a:rPr lang="de-DE" dirty="0" err="1"/>
              <a:t>thinking</a:t>
            </a:r>
            <a:endParaRPr lang="de-DE" dirty="0"/>
          </a:p>
        </p:txBody>
      </p:sp>
      <p:sp>
        <p:nvSpPr>
          <p:cNvPr id="7" name="Rechteck 6">
            <a:extLst>
              <a:ext uri="{FF2B5EF4-FFF2-40B4-BE49-F238E27FC236}">
                <a16:creationId xmlns:a16="http://schemas.microsoft.com/office/drawing/2014/main" id="{B683F6DF-1451-473C-9AC9-841632E1E660}"/>
              </a:ext>
            </a:extLst>
          </p:cNvPr>
          <p:cNvSpPr/>
          <p:nvPr/>
        </p:nvSpPr>
        <p:spPr>
          <a:xfrm>
            <a:off x="16084485"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Develop</a:t>
            </a:r>
            <a:r>
              <a:rPr lang="de-DE" dirty="0"/>
              <a:t> </a:t>
            </a:r>
            <a:r>
              <a:rPr lang="de-DE" dirty="0" err="1"/>
              <a:t>the</a:t>
            </a:r>
            <a:r>
              <a:rPr lang="de-DE" dirty="0"/>
              <a:t> design </a:t>
            </a:r>
            <a:r>
              <a:rPr lang="de-DE" dirty="0" err="1"/>
              <a:t>solution</a:t>
            </a:r>
            <a:endParaRPr lang="de-DE" dirty="0"/>
          </a:p>
        </p:txBody>
      </p:sp>
      <p:pic>
        <p:nvPicPr>
          <p:cNvPr id="9" name="Grafik 8" descr="Pfeil Kreis">
            <a:extLst>
              <a:ext uri="{FF2B5EF4-FFF2-40B4-BE49-F238E27FC236}">
                <a16:creationId xmlns:a16="http://schemas.microsoft.com/office/drawing/2014/main" id="{783961A0-B448-44CB-A772-3AE4359C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95702">
            <a:off x="7213810" y="8439458"/>
            <a:ext cx="1472650" cy="1472650"/>
          </a:xfrm>
          <a:prstGeom prst="rect">
            <a:avLst/>
          </a:prstGeom>
        </p:spPr>
      </p:pic>
      <p:pic>
        <p:nvPicPr>
          <p:cNvPr id="10" name="Grafik 9" descr="Pfeil Kreis">
            <a:extLst>
              <a:ext uri="{FF2B5EF4-FFF2-40B4-BE49-F238E27FC236}">
                <a16:creationId xmlns:a16="http://schemas.microsoft.com/office/drawing/2014/main" id="{789A7F25-32C4-4A39-87FB-99859C870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1174061" y="8385483"/>
            <a:ext cx="1472650" cy="1472650"/>
          </a:xfrm>
          <a:prstGeom prst="rect">
            <a:avLst/>
          </a:prstGeom>
        </p:spPr>
      </p:pic>
      <p:pic>
        <p:nvPicPr>
          <p:cNvPr id="11" name="Grafik 10" descr="Pfeil Kreis">
            <a:extLst>
              <a:ext uri="{FF2B5EF4-FFF2-40B4-BE49-F238E27FC236}">
                <a16:creationId xmlns:a16="http://schemas.microsoft.com/office/drawing/2014/main" id="{BBF74811-BD1C-426E-84B8-F9812D4DD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5088837" y="8352130"/>
            <a:ext cx="1472650" cy="1472650"/>
          </a:xfrm>
          <a:prstGeom prst="rect">
            <a:avLst/>
          </a:prstGeom>
        </p:spPr>
      </p:pic>
      <p:sp>
        <p:nvSpPr>
          <p:cNvPr id="12" name="Rechteck 11">
            <a:extLst>
              <a:ext uri="{FF2B5EF4-FFF2-40B4-BE49-F238E27FC236}">
                <a16:creationId xmlns:a16="http://schemas.microsoft.com/office/drawing/2014/main" id="{CCE6EA43-D9A7-4060-8982-53EA8E1A8822}"/>
              </a:ext>
            </a:extLst>
          </p:cNvPr>
          <p:cNvSpPr/>
          <p:nvPr/>
        </p:nvSpPr>
        <p:spPr>
          <a:xfrm>
            <a:off x="3962400" y="5384800"/>
            <a:ext cx="11861800" cy="3962400"/>
          </a:xfrm>
          <a:prstGeom prst="rect">
            <a:avLst/>
          </a:prstGeom>
          <a:noFill/>
          <a:ln>
            <a:solidFill>
              <a:srgbClr val="BFBFB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3C89D0F-B0A7-4BEB-9FD7-38299DB5BC06}"/>
              </a:ext>
            </a:extLst>
          </p:cNvPr>
          <p:cNvSpPr txBox="1"/>
          <p:nvPr/>
        </p:nvSpPr>
        <p:spPr>
          <a:xfrm>
            <a:off x="3962400" y="4728116"/>
            <a:ext cx="11861800" cy="646331"/>
          </a:xfrm>
          <a:prstGeom prst="rect">
            <a:avLst/>
          </a:prstGeom>
          <a:noFill/>
        </p:spPr>
        <p:txBody>
          <a:bodyPr wrap="square" rtlCol="0" anchor="b">
            <a:spAutoFit/>
          </a:bodyPr>
          <a:lstStyle/>
          <a:p>
            <a:r>
              <a:rPr lang="de-DE" dirty="0">
                <a:solidFill>
                  <a:srgbClr val="BFBFBF"/>
                </a:solidFill>
              </a:rPr>
              <a:t>Hidden </a:t>
            </a:r>
            <a:r>
              <a:rPr lang="de-DE" dirty="0" err="1">
                <a:solidFill>
                  <a:srgbClr val="BFBFBF"/>
                </a:solidFill>
              </a:rPr>
              <a:t>Thinking</a:t>
            </a:r>
            <a:endParaRPr lang="de-DE" dirty="0">
              <a:solidFill>
                <a:srgbClr val="BFBFBF"/>
              </a:solidFill>
            </a:endParaRPr>
          </a:p>
        </p:txBody>
      </p:sp>
    </p:spTree>
    <p:extLst>
      <p:ext uri="{BB962C8B-B14F-4D97-AF65-F5344CB8AC3E}">
        <p14:creationId xmlns:p14="http://schemas.microsoft.com/office/powerpoint/2010/main" val="3087012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782D1F-198E-431E-A5AB-69D88A905BD0}"/>
              </a:ext>
            </a:extLst>
          </p:cNvPr>
          <p:cNvSpPr>
            <a:spLocks noGrp="1"/>
          </p:cNvSpPr>
          <p:nvPr>
            <p:ph type="body" sz="quarter" idx="11"/>
          </p:nvPr>
        </p:nvSpPr>
        <p:spPr/>
        <p:txBody>
          <a:bodyPr/>
          <a:lstStyle/>
          <a:p>
            <a:r>
              <a:rPr lang="de-DE" dirty="0"/>
              <a:t>Motivation</a:t>
            </a:r>
          </a:p>
          <a:p>
            <a:r>
              <a:rPr lang="de-DE" dirty="0"/>
              <a:t>Beteiligte</a:t>
            </a:r>
          </a:p>
          <a:p>
            <a:pPr lvl="1"/>
            <a:r>
              <a:rPr lang="de-DE" dirty="0"/>
              <a:t>Stakeholder</a:t>
            </a:r>
          </a:p>
          <a:p>
            <a:pPr lvl="1"/>
            <a:r>
              <a:rPr lang="de-DE" dirty="0"/>
              <a:t>Zielgruppe</a:t>
            </a:r>
          </a:p>
          <a:p>
            <a:pPr lvl="1"/>
            <a:r>
              <a:rPr lang="de-DE" dirty="0"/>
              <a:t>Visualisierer</a:t>
            </a:r>
          </a:p>
          <a:p>
            <a:r>
              <a:rPr lang="de-DE" dirty="0"/>
              <a:t>Liefergegenstände</a:t>
            </a:r>
          </a:p>
          <a:p>
            <a:pPr lvl="1"/>
            <a:r>
              <a:rPr lang="de-DE" dirty="0"/>
              <a:t>Setting</a:t>
            </a:r>
          </a:p>
          <a:p>
            <a:pPr lvl="1"/>
            <a:r>
              <a:rPr lang="de-DE" dirty="0"/>
              <a:t>Medium</a:t>
            </a:r>
          </a:p>
          <a:p>
            <a:pPr lvl="1"/>
            <a:r>
              <a:rPr lang="de-DE" dirty="0"/>
              <a:t>Umfang</a:t>
            </a:r>
          </a:p>
          <a:p>
            <a:pPr lvl="1"/>
            <a:r>
              <a:rPr lang="de-DE" dirty="0"/>
              <a:t>Frequenz</a:t>
            </a:r>
          </a:p>
        </p:txBody>
      </p:sp>
      <p:sp>
        <p:nvSpPr>
          <p:cNvPr id="4" name="Titel 3">
            <a:extLst>
              <a:ext uri="{FF2B5EF4-FFF2-40B4-BE49-F238E27FC236}">
                <a16:creationId xmlns:a16="http://schemas.microsoft.com/office/drawing/2014/main" id="{23441368-8933-44A3-8459-CCF93B671CE1}"/>
              </a:ext>
            </a:extLst>
          </p:cNvPr>
          <p:cNvSpPr>
            <a:spLocks noGrp="1"/>
          </p:cNvSpPr>
          <p:nvPr>
            <p:ph type="title"/>
          </p:nvPr>
        </p:nvSpPr>
        <p:spPr/>
        <p:txBody>
          <a:bodyPr/>
          <a:lstStyle/>
          <a:p>
            <a:r>
              <a:rPr lang="de-DE" dirty="0"/>
              <a:t>Rahmenbedingungen</a:t>
            </a:r>
          </a:p>
        </p:txBody>
      </p:sp>
      <p:sp>
        <p:nvSpPr>
          <p:cNvPr id="5" name="Textplatzhalter 4">
            <a:extLst>
              <a:ext uri="{FF2B5EF4-FFF2-40B4-BE49-F238E27FC236}">
                <a16:creationId xmlns:a16="http://schemas.microsoft.com/office/drawing/2014/main" id="{1049254F-54E6-4AB0-A3DC-7BB6EC60EFEE}"/>
              </a:ext>
            </a:extLst>
          </p:cNvPr>
          <p:cNvSpPr>
            <a:spLocks noGrp="1"/>
          </p:cNvSpPr>
          <p:nvPr>
            <p:ph type="body" sz="quarter" idx="12"/>
          </p:nvPr>
        </p:nvSpPr>
        <p:spPr/>
        <p:txBody>
          <a:bodyPr/>
          <a:lstStyle/>
          <a:p>
            <a:r>
              <a:rPr lang="de-DE" dirty="0">
                <a:hlinkClick r:id="rId3"/>
              </a:rPr>
              <a:t>https://www.pexels.com/de-de/foto/arbeit-arbeiten-arbeitsplatz-ausbildung-7368/</a:t>
            </a:r>
            <a:endParaRPr lang="de-DE" dirty="0"/>
          </a:p>
        </p:txBody>
      </p:sp>
      <p:pic>
        <p:nvPicPr>
          <p:cNvPr id="2050" name="Picture 2" descr="arbeit, arbeiten, arbeitsplatz">
            <a:extLst>
              <a:ext uri="{FF2B5EF4-FFF2-40B4-BE49-F238E27FC236}">
                <a16:creationId xmlns:a16="http://schemas.microsoft.com/office/drawing/2014/main" id="{A3F017EA-689C-414D-815E-68F6DF7D98B1}"/>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37312" r="1555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678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7ACD0A3-8769-47BB-BE7B-28F21A3D36A7}"/>
              </a:ext>
            </a:extLst>
          </p:cNvPr>
          <p:cNvSpPr>
            <a:spLocks noGrp="1"/>
          </p:cNvSpPr>
          <p:nvPr>
            <p:ph type="body" sz="quarter" idx="11"/>
          </p:nvPr>
        </p:nvSpPr>
        <p:spPr/>
        <p:txBody>
          <a:bodyPr/>
          <a:lstStyle/>
          <a:p>
            <a:r>
              <a:rPr lang="de-DE" dirty="0" err="1"/>
              <a:t>Explanatory</a:t>
            </a:r>
            <a:endParaRPr lang="de-DE" dirty="0"/>
          </a:p>
          <a:p>
            <a:pPr lvl="1"/>
            <a:r>
              <a:rPr lang="de-DE" dirty="0"/>
              <a:t>Nutzer bekommt wichtige Informationen erläutert</a:t>
            </a:r>
          </a:p>
        </p:txBody>
      </p:sp>
      <p:sp>
        <p:nvSpPr>
          <p:cNvPr id="4" name="Titel 3">
            <a:extLst>
              <a:ext uri="{FF2B5EF4-FFF2-40B4-BE49-F238E27FC236}">
                <a16:creationId xmlns:a16="http://schemas.microsoft.com/office/drawing/2014/main" id="{75BA7142-D907-4CF7-97F8-FE70F59CF55F}"/>
              </a:ext>
            </a:extLst>
          </p:cNvPr>
          <p:cNvSpPr>
            <a:spLocks noGrp="1"/>
          </p:cNvSpPr>
          <p:nvPr>
            <p:ph type="title"/>
          </p:nvPr>
        </p:nvSpPr>
        <p:spPr/>
        <p:txBody>
          <a:bodyPr/>
          <a:lstStyle/>
          <a:p>
            <a:r>
              <a:rPr lang="de-DE" dirty="0"/>
              <a:t>Erlebnis</a:t>
            </a:r>
          </a:p>
        </p:txBody>
      </p:sp>
      <p:sp>
        <p:nvSpPr>
          <p:cNvPr id="5" name="Textplatzhalter 4">
            <a:extLst>
              <a:ext uri="{FF2B5EF4-FFF2-40B4-BE49-F238E27FC236}">
                <a16:creationId xmlns:a16="http://schemas.microsoft.com/office/drawing/2014/main" id="{4556964D-B307-495C-89AB-9FBAAB65FC7D}"/>
              </a:ext>
            </a:extLst>
          </p:cNvPr>
          <p:cNvSpPr>
            <a:spLocks noGrp="1"/>
          </p:cNvSpPr>
          <p:nvPr>
            <p:ph type="body" sz="quarter" idx="12"/>
          </p:nvPr>
        </p:nvSpPr>
        <p:spPr/>
        <p:txBody>
          <a:bodyPr/>
          <a:lstStyle/>
          <a:p>
            <a:r>
              <a:rPr lang="de-DE" dirty="0">
                <a:hlinkClick r:id="rId3"/>
              </a:rPr>
              <a:t>https://fivethirtyeight.com/wp-content/uploads/2015/11/barry-jester-cassleman-universities-1.png?w=575</a:t>
            </a:r>
            <a:endParaRPr lang="de-DE" dirty="0"/>
          </a:p>
        </p:txBody>
      </p:sp>
      <p:pic>
        <p:nvPicPr>
          <p:cNvPr id="6" name="Picture 2">
            <a:extLst>
              <a:ext uri="{FF2B5EF4-FFF2-40B4-BE49-F238E27FC236}">
                <a16:creationId xmlns:a16="http://schemas.microsoft.com/office/drawing/2014/main" id="{6BE6042C-E563-4353-B2C8-046A39828D8F}"/>
              </a:ext>
            </a:extLst>
          </p:cNvPr>
          <p:cNvPicPr>
            <a:picLocks noGrp="1" noChangeAspect="1" noChangeArrowheads="1"/>
          </p:cNvPicPr>
          <p:nvPr>
            <p:ph type="pic" sz="quarter" idx="10"/>
          </p:nvPr>
        </p:nvPicPr>
        <p:blipFill rotWithShape="1">
          <a:blip r:embed="rId4">
            <a:extLst>
              <a:ext uri="{28A0092B-C50C-407E-A947-70E740481C1C}">
                <a14:useLocalDpi xmlns:a14="http://schemas.microsoft.com/office/drawing/2010/main" val="0"/>
              </a:ext>
            </a:extLst>
          </a:blip>
          <a:srcRect l="1728" r="2015"/>
          <a:stretch/>
        </p:blipFill>
        <p:spPr bwMode="auto">
          <a:xfrm>
            <a:off x="12822865" y="0"/>
            <a:ext cx="1155478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554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7ACD0A3-8769-47BB-BE7B-28F21A3D36A7}"/>
              </a:ext>
            </a:extLst>
          </p:cNvPr>
          <p:cNvSpPr>
            <a:spLocks noGrp="1"/>
          </p:cNvSpPr>
          <p:nvPr>
            <p:ph type="body" sz="quarter" idx="11"/>
          </p:nvPr>
        </p:nvSpPr>
        <p:spPr/>
        <p:txBody>
          <a:bodyPr/>
          <a:lstStyle/>
          <a:p>
            <a:r>
              <a:rPr lang="de-DE" dirty="0" err="1"/>
              <a:t>Explanatory</a:t>
            </a:r>
            <a:endParaRPr lang="de-DE" dirty="0"/>
          </a:p>
          <a:p>
            <a:pPr lvl="1"/>
            <a:r>
              <a:rPr lang="de-DE" dirty="0"/>
              <a:t>Nutzer bekommt wichtige Informationen erläutert</a:t>
            </a:r>
          </a:p>
          <a:p>
            <a:r>
              <a:rPr lang="de-DE" dirty="0" err="1"/>
              <a:t>Exhibitory</a:t>
            </a:r>
            <a:endParaRPr lang="de-DE" dirty="0"/>
          </a:p>
          <a:p>
            <a:pPr lvl="1"/>
            <a:r>
              <a:rPr lang="de-DE" dirty="0"/>
              <a:t>Reine Darstellung der Daten</a:t>
            </a:r>
          </a:p>
          <a:p>
            <a:pPr lvl="1"/>
            <a:r>
              <a:rPr lang="de-DE" dirty="0"/>
              <a:t>Nutzer muss selbst Schlüsse ziehen</a:t>
            </a:r>
          </a:p>
        </p:txBody>
      </p:sp>
      <p:sp>
        <p:nvSpPr>
          <p:cNvPr id="4" name="Titel 3">
            <a:extLst>
              <a:ext uri="{FF2B5EF4-FFF2-40B4-BE49-F238E27FC236}">
                <a16:creationId xmlns:a16="http://schemas.microsoft.com/office/drawing/2014/main" id="{75BA7142-D907-4CF7-97F8-FE70F59CF55F}"/>
              </a:ext>
            </a:extLst>
          </p:cNvPr>
          <p:cNvSpPr>
            <a:spLocks noGrp="1"/>
          </p:cNvSpPr>
          <p:nvPr>
            <p:ph type="title"/>
          </p:nvPr>
        </p:nvSpPr>
        <p:spPr/>
        <p:txBody>
          <a:bodyPr/>
          <a:lstStyle/>
          <a:p>
            <a:r>
              <a:rPr lang="de-DE" dirty="0"/>
              <a:t>Erlebnis</a:t>
            </a:r>
          </a:p>
        </p:txBody>
      </p:sp>
      <p:sp>
        <p:nvSpPr>
          <p:cNvPr id="5" name="Textplatzhalter 4">
            <a:extLst>
              <a:ext uri="{FF2B5EF4-FFF2-40B4-BE49-F238E27FC236}">
                <a16:creationId xmlns:a16="http://schemas.microsoft.com/office/drawing/2014/main" id="{4556964D-B307-495C-89AB-9FBAAB65FC7D}"/>
              </a:ext>
            </a:extLst>
          </p:cNvPr>
          <p:cNvSpPr>
            <a:spLocks noGrp="1"/>
          </p:cNvSpPr>
          <p:nvPr>
            <p:ph type="body" sz="quarter" idx="12"/>
          </p:nvPr>
        </p:nvSpPr>
        <p:spPr/>
        <p:txBody>
          <a:bodyPr/>
          <a:lstStyle/>
          <a:p>
            <a:r>
              <a:rPr lang="de-DE" dirty="0">
                <a:hlinkClick r:id="rId3"/>
              </a:rPr>
              <a:t>https://chance.amstat.org/2014/04/james-bond/</a:t>
            </a:r>
            <a:endParaRPr lang="de-DE" dirty="0"/>
          </a:p>
        </p:txBody>
      </p:sp>
      <p:pic>
        <p:nvPicPr>
          <p:cNvPr id="1026" name="Picture 2" descr="Table 1—Official James Bond Films by Release Year">
            <a:extLst>
              <a:ext uri="{FF2B5EF4-FFF2-40B4-BE49-F238E27FC236}">
                <a16:creationId xmlns:a16="http://schemas.microsoft.com/office/drawing/2014/main" id="{05722884-68F0-4E02-9E23-3C0898E88248}"/>
              </a:ext>
            </a:extLst>
          </p:cNvPr>
          <p:cNvPicPr>
            <a:picLocks noGrp="1" noChangeAspect="1" noChangeArrowheads="1"/>
          </p:cNvPicPr>
          <p:nvPr>
            <p:ph type="pic" sz="quarter" idx="10"/>
          </p:nvPr>
        </p:nvPicPr>
        <p:blipFill rotWithShape="1">
          <a:blip r:embed="rId4">
            <a:extLst>
              <a:ext uri="{28A0092B-C50C-407E-A947-70E740481C1C}">
                <a14:useLocalDpi xmlns:a14="http://schemas.microsoft.com/office/drawing/2010/main" val="0"/>
              </a:ext>
            </a:extLst>
          </a:blip>
          <a:srcRect l="16835" r="1"/>
          <a:stretch/>
        </p:blipFill>
        <p:spPr bwMode="auto">
          <a:xfrm>
            <a:off x="12970043" y="0"/>
            <a:ext cx="11407608"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a:extLst>
              <a:ext uri="{FF2B5EF4-FFF2-40B4-BE49-F238E27FC236}">
                <a16:creationId xmlns:a16="http://schemas.microsoft.com/office/drawing/2014/main" id="{096971C1-C851-4158-87E6-F0A787A0ADC1}"/>
              </a:ext>
            </a:extLst>
          </p:cNvPr>
          <p:cNvSpPr>
            <a:spLocks noGrp="1" noChangeArrowheads="1"/>
          </p:cNvSpPr>
          <p:nvPr>
            <p:ph type="title"/>
          </p:nvPr>
        </p:nvSpPr>
        <p:spPr/>
        <p:txBody>
          <a:bodyPr/>
          <a:lstStyle/>
          <a:p>
            <a:r>
              <a:rPr lang="de-DE" altLang="de-DE" dirty="0"/>
              <a:t>Meine Stationen</a:t>
            </a:r>
          </a:p>
        </p:txBody>
      </p:sp>
      <p:sp>
        <p:nvSpPr>
          <p:cNvPr id="3" name="Inhaltsplatzhalter 2">
            <a:extLst>
              <a:ext uri="{FF2B5EF4-FFF2-40B4-BE49-F238E27FC236}">
                <a16:creationId xmlns:a16="http://schemas.microsoft.com/office/drawing/2014/main" id="{8517AA13-1326-434E-871C-CD8C257281AD}"/>
              </a:ext>
            </a:extLst>
          </p:cNvPr>
          <p:cNvSpPr>
            <a:spLocks noGrp="1"/>
          </p:cNvSpPr>
          <p:nvPr>
            <p:ph idx="1"/>
          </p:nvPr>
        </p:nvSpPr>
        <p:spPr/>
        <p:txBody>
          <a:bodyPr/>
          <a:lstStyle/>
          <a:p>
            <a:pPr marL="914400" indent="-914400">
              <a:defRPr/>
            </a:pPr>
            <a:r>
              <a:rPr lang="de-DE" dirty="0"/>
              <a:t>Studium der Audiovisuellen Medien, Hochschule der Medien</a:t>
            </a:r>
          </a:p>
          <a:p>
            <a:pPr marL="914400" indent="-914400">
              <a:defRPr/>
            </a:pPr>
            <a:r>
              <a:rPr lang="de-DE" dirty="0"/>
              <a:t>Visual </a:t>
            </a:r>
            <a:r>
              <a:rPr lang="de-DE" dirty="0" err="1"/>
              <a:t>Effects</a:t>
            </a:r>
            <a:r>
              <a:rPr lang="de-DE" dirty="0"/>
              <a:t> Artist, </a:t>
            </a:r>
            <a:r>
              <a:rPr lang="de-DE" dirty="0" err="1"/>
              <a:t>Unexpected</a:t>
            </a:r>
            <a:r>
              <a:rPr lang="de-DE" dirty="0"/>
              <a:t> GmbH</a:t>
            </a:r>
          </a:p>
          <a:p>
            <a:pPr marL="914400" indent="-914400">
              <a:defRPr/>
            </a:pPr>
            <a:r>
              <a:rPr lang="de-DE" dirty="0"/>
              <a:t>Studium der Wirtschaftsinformatik, IBM Deutschland</a:t>
            </a:r>
          </a:p>
          <a:p>
            <a:pPr marL="914400" indent="-914400">
              <a:defRPr/>
            </a:pPr>
            <a:r>
              <a:rPr lang="de-DE" dirty="0"/>
              <a:t>Wissenschaftlicher Mitarbeiter, DHBW Stuttgart</a:t>
            </a:r>
          </a:p>
          <a:p>
            <a:pPr marL="914400" indent="-914400">
              <a:defRPr/>
            </a:pPr>
            <a:r>
              <a:rPr lang="de-DE" dirty="0"/>
              <a:t>Software Engineer, Haufe Group</a:t>
            </a:r>
          </a:p>
          <a:p>
            <a:pPr>
              <a:defRPr/>
            </a:pPr>
            <a:endParaRPr lang="de-DE" dirty="0"/>
          </a:p>
          <a:p>
            <a:pPr>
              <a:defRPr/>
            </a:pPr>
            <a:endParaRPr lang="de-DE"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7ACD0A3-8769-47BB-BE7B-28F21A3D36A7}"/>
              </a:ext>
            </a:extLst>
          </p:cNvPr>
          <p:cNvSpPr>
            <a:spLocks noGrp="1"/>
          </p:cNvSpPr>
          <p:nvPr>
            <p:ph type="body" sz="quarter" idx="11"/>
          </p:nvPr>
        </p:nvSpPr>
        <p:spPr/>
        <p:txBody>
          <a:bodyPr/>
          <a:lstStyle/>
          <a:p>
            <a:r>
              <a:rPr lang="de-DE" dirty="0" err="1"/>
              <a:t>Explanatory</a:t>
            </a:r>
            <a:endParaRPr lang="de-DE" dirty="0"/>
          </a:p>
          <a:p>
            <a:pPr lvl="1"/>
            <a:r>
              <a:rPr lang="de-DE" dirty="0"/>
              <a:t>Nutzer bekommt wichtige Informationen erläutert</a:t>
            </a:r>
          </a:p>
          <a:p>
            <a:r>
              <a:rPr lang="de-DE" dirty="0" err="1"/>
              <a:t>Exhibitory</a:t>
            </a:r>
            <a:endParaRPr lang="de-DE" dirty="0"/>
          </a:p>
          <a:p>
            <a:pPr lvl="1"/>
            <a:r>
              <a:rPr lang="de-DE" dirty="0"/>
              <a:t>Reine Darstellung der Daten</a:t>
            </a:r>
          </a:p>
          <a:p>
            <a:pPr lvl="1"/>
            <a:r>
              <a:rPr lang="de-DE" dirty="0"/>
              <a:t>Nutzer muss selbst Schlüsse ziehen</a:t>
            </a:r>
          </a:p>
          <a:p>
            <a:r>
              <a:rPr lang="de-DE" dirty="0" err="1"/>
              <a:t>Exploratory</a:t>
            </a:r>
            <a:endParaRPr lang="de-DE" dirty="0"/>
          </a:p>
          <a:p>
            <a:pPr lvl="1"/>
            <a:r>
              <a:rPr lang="de-DE" dirty="0"/>
              <a:t>Nutzer muss Interessantes suchen</a:t>
            </a:r>
          </a:p>
          <a:p>
            <a:pPr lvl="1"/>
            <a:r>
              <a:rPr lang="de-DE" dirty="0"/>
              <a:t>Nutzer hat Möglichkeit zu beeinflussen</a:t>
            </a:r>
          </a:p>
          <a:p>
            <a:pPr lvl="1"/>
            <a:r>
              <a:rPr lang="de-DE" dirty="0"/>
              <a:t>Z.B.: Datenfilter, Layer, </a:t>
            </a:r>
          </a:p>
          <a:p>
            <a:pPr marL="0" indent="0">
              <a:buNone/>
            </a:pPr>
            <a:endParaRPr lang="de-DE" dirty="0"/>
          </a:p>
        </p:txBody>
      </p:sp>
      <p:sp>
        <p:nvSpPr>
          <p:cNvPr id="4" name="Titel 3">
            <a:extLst>
              <a:ext uri="{FF2B5EF4-FFF2-40B4-BE49-F238E27FC236}">
                <a16:creationId xmlns:a16="http://schemas.microsoft.com/office/drawing/2014/main" id="{75BA7142-D907-4CF7-97F8-FE70F59CF55F}"/>
              </a:ext>
            </a:extLst>
          </p:cNvPr>
          <p:cNvSpPr>
            <a:spLocks noGrp="1"/>
          </p:cNvSpPr>
          <p:nvPr>
            <p:ph type="title"/>
          </p:nvPr>
        </p:nvSpPr>
        <p:spPr/>
        <p:txBody>
          <a:bodyPr/>
          <a:lstStyle/>
          <a:p>
            <a:r>
              <a:rPr lang="de-DE" dirty="0"/>
              <a:t>Erlebnis</a:t>
            </a:r>
          </a:p>
        </p:txBody>
      </p:sp>
      <p:sp>
        <p:nvSpPr>
          <p:cNvPr id="5" name="Textplatzhalter 4">
            <a:extLst>
              <a:ext uri="{FF2B5EF4-FFF2-40B4-BE49-F238E27FC236}">
                <a16:creationId xmlns:a16="http://schemas.microsoft.com/office/drawing/2014/main" id="{4556964D-B307-495C-89AB-9FBAAB65FC7D}"/>
              </a:ext>
            </a:extLst>
          </p:cNvPr>
          <p:cNvSpPr>
            <a:spLocks noGrp="1"/>
          </p:cNvSpPr>
          <p:nvPr>
            <p:ph type="body" sz="quarter" idx="12"/>
          </p:nvPr>
        </p:nvSpPr>
        <p:spPr/>
        <p:txBody>
          <a:bodyPr/>
          <a:lstStyle/>
          <a:p>
            <a:r>
              <a:rPr lang="de-DE" dirty="0">
                <a:hlinkClick r:id="rId3"/>
              </a:rPr>
              <a:t>https://fivethirtyeight.com/wp-content/uploads/2015/11/barry-jester-cassleman-universities-1.png?w=575</a:t>
            </a:r>
            <a:endParaRPr lang="de-DE" dirty="0"/>
          </a:p>
        </p:txBody>
      </p:sp>
      <p:pic>
        <p:nvPicPr>
          <p:cNvPr id="7" name="Bildplatzhalter 6">
            <a:extLst>
              <a:ext uri="{FF2B5EF4-FFF2-40B4-BE49-F238E27FC236}">
                <a16:creationId xmlns:a16="http://schemas.microsoft.com/office/drawing/2014/main" id="{12770E4C-C90E-4816-B524-CE101E6063B8}"/>
              </a:ext>
            </a:extLst>
          </p:cNvPr>
          <p:cNvPicPr>
            <a:picLocks noGrp="1" noChangeAspect="1"/>
          </p:cNvPicPr>
          <p:nvPr>
            <p:ph type="pic" sz="quarter" idx="10"/>
          </p:nvPr>
        </p:nvPicPr>
        <p:blipFill rotWithShape="1">
          <a:blip r:embed="rId4"/>
          <a:srcRect l="34661"/>
          <a:stretch/>
        </p:blipFill>
        <p:spPr>
          <a:xfrm>
            <a:off x="12007516" y="0"/>
            <a:ext cx="12370134" cy="13716000"/>
          </a:xfrm>
          <a:prstGeom prst="rect">
            <a:avLst/>
          </a:prstGeom>
        </p:spPr>
      </p:pic>
      <p:grpSp>
        <p:nvGrpSpPr>
          <p:cNvPr id="2" name="Gruppieren 1">
            <a:extLst>
              <a:ext uri="{FF2B5EF4-FFF2-40B4-BE49-F238E27FC236}">
                <a16:creationId xmlns:a16="http://schemas.microsoft.com/office/drawing/2014/main" id="{CDD2F5FE-A9CF-413C-B5B3-AB60284EF8E0}"/>
              </a:ext>
            </a:extLst>
          </p:cNvPr>
          <p:cNvGrpSpPr/>
          <p:nvPr/>
        </p:nvGrpSpPr>
        <p:grpSpPr>
          <a:xfrm>
            <a:off x="301625" y="12335861"/>
            <a:ext cx="1019175" cy="1019175"/>
            <a:chOff x="301625" y="12335861"/>
            <a:chExt cx="1019175" cy="1019175"/>
          </a:xfrm>
        </p:grpSpPr>
        <p:sp>
          <p:nvSpPr>
            <p:cNvPr id="9" name="Ellipse 8">
              <a:extLst>
                <a:ext uri="{FF2B5EF4-FFF2-40B4-BE49-F238E27FC236}">
                  <a16:creationId xmlns:a16="http://schemas.microsoft.com/office/drawing/2014/main" id="{28523161-B67E-4CDF-AB47-B12D059D2FE9}"/>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Kolben">
              <a:extLst>
                <a:ext uri="{FF2B5EF4-FFF2-40B4-BE49-F238E27FC236}">
                  <a16:creationId xmlns:a16="http://schemas.microsoft.com/office/drawing/2014/main" id="{AE32F1A7-5F8D-486B-9B50-E639D1060CC3}"/>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2301498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F8397-9B55-4B79-A858-F6FF2F38D13B}"/>
              </a:ext>
            </a:extLst>
          </p:cNvPr>
          <p:cNvSpPr>
            <a:spLocks noGrp="1"/>
          </p:cNvSpPr>
          <p:nvPr>
            <p:ph type="title"/>
          </p:nvPr>
        </p:nvSpPr>
        <p:spPr>
          <a:xfrm>
            <a:off x="982389" y="730251"/>
            <a:ext cx="22412869" cy="2651126"/>
          </a:xfrm>
        </p:spPr>
        <p:txBody>
          <a:bodyPr/>
          <a:lstStyle/>
          <a:p>
            <a:r>
              <a:rPr lang="de-DE" dirty="0" err="1"/>
              <a:t>Four</a:t>
            </a:r>
            <a:r>
              <a:rPr lang="de-DE" dirty="0"/>
              <a:t> Stages </a:t>
            </a:r>
            <a:r>
              <a:rPr lang="de-DE" dirty="0" err="1"/>
              <a:t>of</a:t>
            </a:r>
            <a:r>
              <a:rPr lang="de-DE" dirty="0"/>
              <a:t> </a:t>
            </a:r>
            <a:r>
              <a:rPr lang="de-DE" dirty="0" err="1"/>
              <a:t>the</a:t>
            </a:r>
            <a:r>
              <a:rPr lang="de-DE" dirty="0"/>
              <a:t> Data </a:t>
            </a:r>
            <a:r>
              <a:rPr lang="de-DE" dirty="0" err="1"/>
              <a:t>Visualization</a:t>
            </a:r>
            <a:r>
              <a:rPr lang="de-DE" dirty="0"/>
              <a:t> Design </a:t>
            </a:r>
            <a:r>
              <a:rPr lang="de-DE" dirty="0" err="1"/>
              <a:t>Process</a:t>
            </a:r>
            <a:endParaRPr lang="de-DE" dirty="0"/>
          </a:p>
        </p:txBody>
      </p:sp>
      <p:sp>
        <p:nvSpPr>
          <p:cNvPr id="3" name="Textplatzhalter 2">
            <a:extLst>
              <a:ext uri="{FF2B5EF4-FFF2-40B4-BE49-F238E27FC236}">
                <a16:creationId xmlns:a16="http://schemas.microsoft.com/office/drawing/2014/main" id="{0D1C5D01-93DC-403E-AC05-F476C9154788}"/>
              </a:ext>
            </a:extLst>
          </p:cNvPr>
          <p:cNvSpPr>
            <a:spLocks noGrp="1"/>
          </p:cNvSpPr>
          <p:nvPr>
            <p:ph type="body" sz="quarter" idx="12"/>
          </p:nvPr>
        </p:nvSpPr>
        <p:spPr/>
        <p:txBody>
          <a:bodyPr/>
          <a:lstStyle/>
          <a:p>
            <a:endParaRPr lang="de-DE" dirty="0"/>
          </a:p>
        </p:txBody>
      </p:sp>
      <p:sp>
        <p:nvSpPr>
          <p:cNvPr id="4" name="Rechteck 3">
            <a:extLst>
              <a:ext uri="{FF2B5EF4-FFF2-40B4-BE49-F238E27FC236}">
                <a16:creationId xmlns:a16="http://schemas.microsoft.com/office/drawing/2014/main" id="{2DAE2EF8-D643-493A-804C-E2AA8A0937F5}"/>
              </a:ext>
            </a:extLst>
          </p:cNvPr>
          <p:cNvSpPr/>
          <p:nvPr/>
        </p:nvSpPr>
        <p:spPr>
          <a:xfrm>
            <a:off x="4263960"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Formulating</a:t>
            </a:r>
            <a:r>
              <a:rPr lang="de-DE" dirty="0"/>
              <a:t> </a:t>
            </a:r>
            <a:r>
              <a:rPr lang="de-DE" dirty="0" err="1"/>
              <a:t>your</a:t>
            </a:r>
            <a:r>
              <a:rPr lang="de-DE" dirty="0"/>
              <a:t> </a:t>
            </a:r>
            <a:r>
              <a:rPr lang="de-DE" dirty="0" err="1"/>
              <a:t>brief</a:t>
            </a:r>
            <a:endParaRPr lang="de-DE" dirty="0"/>
          </a:p>
        </p:txBody>
      </p:sp>
      <p:sp>
        <p:nvSpPr>
          <p:cNvPr id="5" name="Rechteck 4">
            <a:extLst>
              <a:ext uri="{FF2B5EF4-FFF2-40B4-BE49-F238E27FC236}">
                <a16:creationId xmlns:a16="http://schemas.microsoft.com/office/drawing/2014/main" id="{114FD9B4-6706-4395-8080-DFBC46A8A062}"/>
              </a:ext>
            </a:extLst>
          </p:cNvPr>
          <p:cNvSpPr/>
          <p:nvPr/>
        </p:nvSpPr>
        <p:spPr>
          <a:xfrm>
            <a:off x="8204135" y="5667408"/>
            <a:ext cx="3454400" cy="3454400"/>
          </a:xfrm>
          <a:prstGeom prst="rect">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Working with </a:t>
            </a:r>
            <a:r>
              <a:rPr lang="de-DE" dirty="0" err="1"/>
              <a:t>data</a:t>
            </a:r>
            <a:endParaRPr lang="de-DE" dirty="0"/>
          </a:p>
        </p:txBody>
      </p:sp>
      <p:sp>
        <p:nvSpPr>
          <p:cNvPr id="6" name="Rechteck 5">
            <a:extLst>
              <a:ext uri="{FF2B5EF4-FFF2-40B4-BE49-F238E27FC236}">
                <a16:creationId xmlns:a16="http://schemas.microsoft.com/office/drawing/2014/main" id="{6447EF27-67DF-410D-933C-565F0C8FCF18}"/>
              </a:ext>
            </a:extLst>
          </p:cNvPr>
          <p:cNvSpPr/>
          <p:nvPr/>
        </p:nvSpPr>
        <p:spPr>
          <a:xfrm>
            <a:off x="12144310"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Establish</a:t>
            </a:r>
            <a:r>
              <a:rPr lang="de-DE" dirty="0"/>
              <a:t> </a:t>
            </a:r>
            <a:r>
              <a:rPr lang="de-DE" dirty="0" err="1"/>
              <a:t>your</a:t>
            </a:r>
            <a:r>
              <a:rPr lang="de-DE" dirty="0"/>
              <a:t> </a:t>
            </a:r>
            <a:r>
              <a:rPr lang="de-DE" dirty="0" err="1"/>
              <a:t>editorial</a:t>
            </a:r>
            <a:r>
              <a:rPr lang="de-DE" dirty="0"/>
              <a:t> </a:t>
            </a:r>
            <a:r>
              <a:rPr lang="de-DE" dirty="0" err="1"/>
              <a:t>thinking</a:t>
            </a:r>
            <a:endParaRPr lang="de-DE" dirty="0"/>
          </a:p>
        </p:txBody>
      </p:sp>
      <p:sp>
        <p:nvSpPr>
          <p:cNvPr id="7" name="Rechteck 6">
            <a:extLst>
              <a:ext uri="{FF2B5EF4-FFF2-40B4-BE49-F238E27FC236}">
                <a16:creationId xmlns:a16="http://schemas.microsoft.com/office/drawing/2014/main" id="{B683F6DF-1451-473C-9AC9-841632E1E660}"/>
              </a:ext>
            </a:extLst>
          </p:cNvPr>
          <p:cNvSpPr/>
          <p:nvPr/>
        </p:nvSpPr>
        <p:spPr>
          <a:xfrm>
            <a:off x="16084485"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Develop</a:t>
            </a:r>
            <a:r>
              <a:rPr lang="de-DE" dirty="0"/>
              <a:t> </a:t>
            </a:r>
            <a:r>
              <a:rPr lang="de-DE" dirty="0" err="1"/>
              <a:t>the</a:t>
            </a:r>
            <a:r>
              <a:rPr lang="de-DE" dirty="0"/>
              <a:t> design </a:t>
            </a:r>
            <a:r>
              <a:rPr lang="de-DE" dirty="0" err="1"/>
              <a:t>solution</a:t>
            </a:r>
            <a:endParaRPr lang="de-DE" dirty="0"/>
          </a:p>
        </p:txBody>
      </p:sp>
      <p:pic>
        <p:nvPicPr>
          <p:cNvPr id="9" name="Grafik 8" descr="Pfeil Kreis">
            <a:extLst>
              <a:ext uri="{FF2B5EF4-FFF2-40B4-BE49-F238E27FC236}">
                <a16:creationId xmlns:a16="http://schemas.microsoft.com/office/drawing/2014/main" id="{783961A0-B448-44CB-A772-3AE4359C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95702">
            <a:off x="7213810" y="8439458"/>
            <a:ext cx="1472650" cy="1472650"/>
          </a:xfrm>
          <a:prstGeom prst="rect">
            <a:avLst/>
          </a:prstGeom>
        </p:spPr>
      </p:pic>
      <p:pic>
        <p:nvPicPr>
          <p:cNvPr id="10" name="Grafik 9" descr="Pfeil Kreis">
            <a:extLst>
              <a:ext uri="{FF2B5EF4-FFF2-40B4-BE49-F238E27FC236}">
                <a16:creationId xmlns:a16="http://schemas.microsoft.com/office/drawing/2014/main" id="{789A7F25-32C4-4A39-87FB-99859C870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1174061" y="8385483"/>
            <a:ext cx="1472650" cy="1472650"/>
          </a:xfrm>
          <a:prstGeom prst="rect">
            <a:avLst/>
          </a:prstGeom>
        </p:spPr>
      </p:pic>
      <p:pic>
        <p:nvPicPr>
          <p:cNvPr id="11" name="Grafik 10" descr="Pfeil Kreis">
            <a:extLst>
              <a:ext uri="{FF2B5EF4-FFF2-40B4-BE49-F238E27FC236}">
                <a16:creationId xmlns:a16="http://schemas.microsoft.com/office/drawing/2014/main" id="{BBF74811-BD1C-426E-84B8-F9812D4DD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5088837" y="8352130"/>
            <a:ext cx="1472650" cy="1472650"/>
          </a:xfrm>
          <a:prstGeom prst="rect">
            <a:avLst/>
          </a:prstGeom>
        </p:spPr>
      </p:pic>
      <p:sp>
        <p:nvSpPr>
          <p:cNvPr id="12" name="Rechteck 11">
            <a:extLst>
              <a:ext uri="{FF2B5EF4-FFF2-40B4-BE49-F238E27FC236}">
                <a16:creationId xmlns:a16="http://schemas.microsoft.com/office/drawing/2014/main" id="{CCE6EA43-D9A7-4060-8982-53EA8E1A8822}"/>
              </a:ext>
            </a:extLst>
          </p:cNvPr>
          <p:cNvSpPr/>
          <p:nvPr/>
        </p:nvSpPr>
        <p:spPr>
          <a:xfrm>
            <a:off x="3962400" y="5384800"/>
            <a:ext cx="11861800" cy="3962400"/>
          </a:xfrm>
          <a:prstGeom prst="rect">
            <a:avLst/>
          </a:prstGeom>
          <a:noFill/>
          <a:ln>
            <a:solidFill>
              <a:srgbClr val="BFBFB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3C89D0F-B0A7-4BEB-9FD7-38299DB5BC06}"/>
              </a:ext>
            </a:extLst>
          </p:cNvPr>
          <p:cNvSpPr txBox="1"/>
          <p:nvPr/>
        </p:nvSpPr>
        <p:spPr>
          <a:xfrm>
            <a:off x="3962400" y="4728116"/>
            <a:ext cx="11861800" cy="646331"/>
          </a:xfrm>
          <a:prstGeom prst="rect">
            <a:avLst/>
          </a:prstGeom>
          <a:noFill/>
        </p:spPr>
        <p:txBody>
          <a:bodyPr wrap="square" rtlCol="0" anchor="b">
            <a:spAutoFit/>
          </a:bodyPr>
          <a:lstStyle/>
          <a:p>
            <a:r>
              <a:rPr lang="de-DE" dirty="0">
                <a:solidFill>
                  <a:srgbClr val="BFBFBF"/>
                </a:solidFill>
              </a:rPr>
              <a:t>Hidden </a:t>
            </a:r>
            <a:r>
              <a:rPr lang="de-DE" dirty="0" err="1">
                <a:solidFill>
                  <a:srgbClr val="BFBFBF"/>
                </a:solidFill>
              </a:rPr>
              <a:t>Thinking</a:t>
            </a:r>
            <a:endParaRPr lang="de-DE" dirty="0">
              <a:solidFill>
                <a:srgbClr val="BFBFBF"/>
              </a:solidFill>
            </a:endParaRPr>
          </a:p>
        </p:txBody>
      </p:sp>
    </p:spTree>
    <p:extLst>
      <p:ext uri="{BB962C8B-B14F-4D97-AF65-F5344CB8AC3E}">
        <p14:creationId xmlns:p14="http://schemas.microsoft.com/office/powerpoint/2010/main" val="1269033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0F43CFB5-AC42-4E17-A2E4-81451203BDF0}"/>
              </a:ext>
            </a:extLst>
          </p:cNvPr>
          <p:cNvSpPr>
            <a:spLocks noGrp="1"/>
          </p:cNvSpPr>
          <p:nvPr>
            <p:ph type="pic" sz="quarter" idx="10"/>
          </p:nvPr>
        </p:nvSpPr>
        <p:spPr/>
      </p:sp>
      <p:sp>
        <p:nvSpPr>
          <p:cNvPr id="3" name="Textplatzhalter 2">
            <a:extLst>
              <a:ext uri="{FF2B5EF4-FFF2-40B4-BE49-F238E27FC236}">
                <a16:creationId xmlns:a16="http://schemas.microsoft.com/office/drawing/2014/main" id="{0B2A5779-F142-4886-9398-117CCE17E511}"/>
              </a:ext>
            </a:extLst>
          </p:cNvPr>
          <p:cNvSpPr>
            <a:spLocks noGrp="1"/>
          </p:cNvSpPr>
          <p:nvPr>
            <p:ph type="body" sz="quarter" idx="11"/>
          </p:nvPr>
        </p:nvSpPr>
        <p:spPr/>
        <p:txBody>
          <a:bodyPr/>
          <a:lstStyle/>
          <a:p>
            <a:pPr marL="914400" indent="-914400">
              <a:buFont typeface="+mj-lt"/>
              <a:buAutoNum type="arabicPeriod"/>
            </a:pPr>
            <a:r>
              <a:rPr lang="de-DE" dirty="0"/>
              <a:t>Erhebung</a:t>
            </a:r>
          </a:p>
          <a:p>
            <a:pPr marL="914400" indent="-914400">
              <a:buFont typeface="+mj-lt"/>
              <a:buAutoNum type="arabicPeriod"/>
            </a:pPr>
            <a:r>
              <a:rPr lang="de-DE" dirty="0"/>
              <a:t>Untersuchung</a:t>
            </a:r>
          </a:p>
          <a:p>
            <a:pPr lvl="1"/>
            <a:r>
              <a:rPr lang="de-DE" dirty="0"/>
              <a:t>Typen (Text, Kategorie, </a:t>
            </a:r>
            <a:r>
              <a:rPr lang="de-DE" dirty="0" err="1"/>
              <a:t>Interval</a:t>
            </a:r>
            <a:r>
              <a:rPr lang="de-DE" dirty="0"/>
              <a:t>, Ordinal)</a:t>
            </a:r>
          </a:p>
          <a:p>
            <a:pPr lvl="1"/>
            <a:r>
              <a:rPr lang="de-DE" dirty="0"/>
              <a:t>Menge und Ausschnitt (</a:t>
            </a:r>
            <a:r>
              <a:rPr lang="de-DE" dirty="0" err="1"/>
              <a:t>Frequencey</a:t>
            </a:r>
            <a:r>
              <a:rPr lang="de-DE" dirty="0"/>
              <a:t>, </a:t>
            </a:r>
            <a:r>
              <a:rPr lang="de-DE" dirty="0" err="1"/>
              <a:t>Min,Max</a:t>
            </a:r>
            <a:r>
              <a:rPr lang="de-DE" dirty="0"/>
              <a:t>)</a:t>
            </a:r>
          </a:p>
          <a:p>
            <a:pPr lvl="1"/>
            <a:r>
              <a:rPr lang="de-DE" dirty="0"/>
              <a:t>Zustand (Fehlende, Falsche. Inkonsistent, )</a:t>
            </a:r>
          </a:p>
          <a:p>
            <a:pPr marL="914400" indent="-914400">
              <a:buFont typeface="+mj-lt"/>
              <a:buAutoNum type="arabicPeriod"/>
            </a:pPr>
            <a:r>
              <a:rPr lang="de-DE" dirty="0"/>
              <a:t>Transformation</a:t>
            </a:r>
          </a:p>
          <a:p>
            <a:pPr lvl="1"/>
            <a:r>
              <a:rPr lang="de-DE" dirty="0"/>
              <a:t>Säuberung</a:t>
            </a:r>
          </a:p>
          <a:p>
            <a:pPr lvl="1"/>
            <a:r>
              <a:rPr lang="de-DE" dirty="0"/>
              <a:t>Erstellung (Zusätzliche Werte,)</a:t>
            </a:r>
          </a:p>
          <a:p>
            <a:pPr marL="0" indent="0">
              <a:buNone/>
            </a:pPr>
            <a:endParaRPr lang="de-DE" dirty="0"/>
          </a:p>
        </p:txBody>
      </p:sp>
      <p:sp>
        <p:nvSpPr>
          <p:cNvPr id="4" name="Titel 3">
            <a:extLst>
              <a:ext uri="{FF2B5EF4-FFF2-40B4-BE49-F238E27FC236}">
                <a16:creationId xmlns:a16="http://schemas.microsoft.com/office/drawing/2014/main" id="{1CB57036-37E7-437C-B7F0-AF2ECE9B1512}"/>
              </a:ext>
            </a:extLst>
          </p:cNvPr>
          <p:cNvSpPr>
            <a:spLocks noGrp="1"/>
          </p:cNvSpPr>
          <p:nvPr>
            <p:ph type="title"/>
          </p:nvPr>
        </p:nvSpPr>
        <p:spPr/>
        <p:txBody>
          <a:bodyPr/>
          <a:lstStyle/>
          <a:p>
            <a:r>
              <a:rPr lang="de-DE" dirty="0"/>
              <a:t>Working with Data – A </a:t>
            </a:r>
            <a:r>
              <a:rPr lang="de-DE" dirty="0" err="1"/>
              <a:t>Process</a:t>
            </a:r>
            <a:endParaRPr lang="de-DE" dirty="0"/>
          </a:p>
        </p:txBody>
      </p:sp>
      <p:sp>
        <p:nvSpPr>
          <p:cNvPr id="5" name="Textplatzhalter 4">
            <a:extLst>
              <a:ext uri="{FF2B5EF4-FFF2-40B4-BE49-F238E27FC236}">
                <a16:creationId xmlns:a16="http://schemas.microsoft.com/office/drawing/2014/main" id="{626284D2-CB74-4712-B525-09BAEA6DB1AB}"/>
              </a:ext>
            </a:extLst>
          </p:cNvPr>
          <p:cNvSpPr>
            <a:spLocks noGrp="1"/>
          </p:cNvSpPr>
          <p:nvPr>
            <p:ph type="body" sz="quarter" idx="12"/>
          </p:nvPr>
        </p:nvSpPr>
        <p:spPr/>
        <p:txBody>
          <a:bodyPr/>
          <a:lstStyle/>
          <a:p>
            <a:endParaRPr lang="de-DE"/>
          </a:p>
        </p:txBody>
      </p:sp>
      <p:pic>
        <p:nvPicPr>
          <p:cNvPr id="7" name="Picture 2" descr="arbeiten, bildschirm, computer">
            <a:extLst>
              <a:ext uri="{FF2B5EF4-FFF2-40B4-BE49-F238E27FC236}">
                <a16:creationId xmlns:a16="http://schemas.microsoft.com/office/drawing/2014/main" id="{9D1FE5CC-318D-46A2-8661-086946A93B6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7645" r="45225"/>
          <a:stretch/>
        </p:blipFill>
        <p:spPr bwMode="auto">
          <a:xfrm>
            <a:off x="14680635" y="6073207"/>
            <a:ext cx="5473713" cy="7742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lühen, blume, blüte">
            <a:extLst>
              <a:ext uri="{FF2B5EF4-FFF2-40B4-BE49-F238E27FC236}">
                <a16:creationId xmlns:a16="http://schemas.microsoft.com/office/drawing/2014/main" id="{55E7B0FA-C862-4E37-8F7F-9871E5712F8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l="26435" r="26435"/>
          <a:stretch>
            <a:fillRect/>
          </a:stretch>
        </p:blipFill>
        <p:spPr bwMode="auto">
          <a:xfrm>
            <a:off x="19226665" y="6020340"/>
            <a:ext cx="5473713" cy="7742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ildschirm, büro, code">
            <a:extLst>
              <a:ext uri="{FF2B5EF4-FFF2-40B4-BE49-F238E27FC236}">
                <a16:creationId xmlns:a16="http://schemas.microsoft.com/office/drawing/2014/main" id="{AA20D3A7-C269-483B-B232-7DFB8AD0D2E9}"/>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4684" r="1055" b="-100000"/>
          <a:stretch/>
        </p:blipFill>
        <p:spPr bwMode="auto">
          <a:xfrm>
            <a:off x="14681200" y="46665"/>
            <a:ext cx="969701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23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75EF880-1CB4-4140-8AC2-84D6ECAD8CE8}"/>
              </a:ext>
            </a:extLst>
          </p:cNvPr>
          <p:cNvSpPr>
            <a:spLocks noGrp="1"/>
          </p:cNvSpPr>
          <p:nvPr>
            <p:ph type="body" sz="quarter" idx="11"/>
          </p:nvPr>
        </p:nvSpPr>
        <p:spPr/>
        <p:txBody>
          <a:bodyPr/>
          <a:lstStyle/>
          <a:p>
            <a:r>
              <a:rPr lang="de-DE" dirty="0"/>
              <a:t>Mitgeliefert</a:t>
            </a:r>
          </a:p>
          <a:p>
            <a:r>
              <a:rPr lang="de-DE" dirty="0"/>
              <a:t>System Download</a:t>
            </a:r>
          </a:p>
          <a:p>
            <a:r>
              <a:rPr lang="de-DE" dirty="0"/>
              <a:t>Web </a:t>
            </a:r>
            <a:r>
              <a:rPr lang="de-DE" dirty="0" err="1"/>
              <a:t>Scraping</a:t>
            </a:r>
            <a:endParaRPr lang="de-DE" dirty="0"/>
          </a:p>
          <a:p>
            <a:r>
              <a:rPr lang="de-DE" dirty="0"/>
              <a:t>APIs</a:t>
            </a:r>
          </a:p>
          <a:p>
            <a:r>
              <a:rPr lang="de-DE" dirty="0"/>
              <a:t>Primärsammlung</a:t>
            </a:r>
          </a:p>
          <a:p>
            <a:r>
              <a:rPr lang="de-DE" dirty="0"/>
              <a:t>Hamstern</a:t>
            </a:r>
          </a:p>
          <a:p>
            <a:endParaRPr lang="de-DE" dirty="0"/>
          </a:p>
        </p:txBody>
      </p:sp>
      <p:sp>
        <p:nvSpPr>
          <p:cNvPr id="4" name="Titel 3">
            <a:extLst>
              <a:ext uri="{FF2B5EF4-FFF2-40B4-BE49-F238E27FC236}">
                <a16:creationId xmlns:a16="http://schemas.microsoft.com/office/drawing/2014/main" id="{B5A5C26E-38CF-4DFA-A5AB-03A3A5188EE8}"/>
              </a:ext>
            </a:extLst>
          </p:cNvPr>
          <p:cNvSpPr>
            <a:spLocks noGrp="1"/>
          </p:cNvSpPr>
          <p:nvPr>
            <p:ph type="title"/>
          </p:nvPr>
        </p:nvSpPr>
        <p:spPr/>
        <p:txBody>
          <a:bodyPr/>
          <a:lstStyle/>
          <a:p>
            <a:r>
              <a:rPr lang="de-DE" dirty="0"/>
              <a:t>Schritt 1: Erhebung der Daten</a:t>
            </a:r>
          </a:p>
        </p:txBody>
      </p:sp>
      <p:sp>
        <p:nvSpPr>
          <p:cNvPr id="5" name="Textplatzhalter 4">
            <a:extLst>
              <a:ext uri="{FF2B5EF4-FFF2-40B4-BE49-F238E27FC236}">
                <a16:creationId xmlns:a16="http://schemas.microsoft.com/office/drawing/2014/main" id="{46D8CBA5-D70D-40E2-B077-50DF162AB128}"/>
              </a:ext>
            </a:extLst>
          </p:cNvPr>
          <p:cNvSpPr>
            <a:spLocks noGrp="1"/>
          </p:cNvSpPr>
          <p:nvPr>
            <p:ph type="body" sz="quarter" idx="12"/>
          </p:nvPr>
        </p:nvSpPr>
        <p:spPr/>
        <p:txBody>
          <a:bodyPr/>
          <a:lstStyle/>
          <a:p>
            <a:pPr>
              <a:lnSpc>
                <a:spcPct val="100000"/>
              </a:lnSpc>
              <a:spcBef>
                <a:spcPts val="0"/>
              </a:spcBef>
            </a:pPr>
            <a:r>
              <a:rPr lang="de-DE" dirty="0">
                <a:hlinkClick r:id="rId3"/>
              </a:rPr>
              <a:t>https://www.pexels.com/de-de/foto/laptop-buro-internet-technologie-177598</a:t>
            </a:r>
          </a:p>
          <a:p>
            <a:pPr>
              <a:lnSpc>
                <a:spcPct val="100000"/>
              </a:lnSpc>
              <a:spcBef>
                <a:spcPts val="0"/>
              </a:spcBef>
            </a:pPr>
            <a:r>
              <a:rPr lang="de-DE" dirty="0">
                <a:hlinkClick r:id="rId4"/>
              </a:rPr>
              <a:t>https://www.pexels.com/de-de/foto/altes-testament-bibel-buch-christentum-2294873/</a:t>
            </a:r>
            <a:r>
              <a:rPr lang="de-DE" dirty="0">
                <a:hlinkClick r:id="rId3"/>
              </a:rPr>
              <a:t>/</a:t>
            </a:r>
            <a:endParaRPr lang="de-DE" dirty="0"/>
          </a:p>
        </p:txBody>
      </p:sp>
      <p:pic>
        <p:nvPicPr>
          <p:cNvPr id="4098" name="Picture 2" descr="bildschirm, büro, code">
            <a:extLst>
              <a:ext uri="{FF2B5EF4-FFF2-40B4-BE49-F238E27FC236}">
                <a16:creationId xmlns:a16="http://schemas.microsoft.com/office/drawing/2014/main" id="{66B23E71-4264-425E-B2A2-2E015047A265}"/>
              </a:ext>
            </a:extLst>
          </p:cNvPr>
          <p:cNvPicPr>
            <a:picLocks noGrp="1" noChangeAspect="1" noChangeArrowheads="1"/>
          </p:cNvPicPr>
          <p:nvPr>
            <p:ph type="pic" sz="quarter" idx="10"/>
          </p:nvPr>
        </p:nvPicPr>
        <p:blipFill rotWithShape="1">
          <a:blip r:embed="rId5" cstate="email">
            <a:extLst>
              <a:ext uri="{28A0092B-C50C-407E-A947-70E740481C1C}">
                <a14:useLocalDpi xmlns:a14="http://schemas.microsoft.com/office/drawing/2010/main" val="0"/>
              </a:ext>
            </a:extLst>
          </a:blip>
          <a:srcRect l="4684" r="1055" b="-100000"/>
          <a:stretch/>
        </p:blipFill>
        <p:spPr bwMode="auto">
          <a:xfrm>
            <a:off x="14680635" y="-1"/>
            <a:ext cx="9697015" cy="1371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tes testament, bibel, buch">
            <a:extLst>
              <a:ext uri="{FF2B5EF4-FFF2-40B4-BE49-F238E27FC236}">
                <a16:creationId xmlns:a16="http://schemas.microsoft.com/office/drawing/2014/main" id="{52E47060-175E-461C-BD1A-DD6327D68A9D}"/>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4680635" y="6858001"/>
            <a:ext cx="10572746" cy="704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18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56A9AB3-012E-4A6B-BC4E-E5BD47C1D271}"/>
              </a:ext>
            </a:extLst>
          </p:cNvPr>
          <p:cNvSpPr>
            <a:spLocks noGrp="1"/>
          </p:cNvSpPr>
          <p:nvPr>
            <p:ph type="body" sz="quarter" idx="11"/>
          </p:nvPr>
        </p:nvSpPr>
        <p:spPr/>
        <p:txBody>
          <a:bodyPr>
            <a:normAutofit/>
          </a:bodyPr>
          <a:lstStyle/>
          <a:p>
            <a:r>
              <a:rPr lang="de-DE" dirty="0"/>
              <a:t>Datentypen</a:t>
            </a:r>
          </a:p>
          <a:p>
            <a:pPr lvl="1"/>
            <a:r>
              <a:rPr lang="de-DE" dirty="0"/>
              <a:t>Qualitativ</a:t>
            </a:r>
          </a:p>
          <a:p>
            <a:pPr lvl="2"/>
            <a:r>
              <a:rPr lang="de-DE" dirty="0"/>
              <a:t>Text</a:t>
            </a:r>
          </a:p>
          <a:p>
            <a:pPr lvl="2"/>
            <a:r>
              <a:rPr lang="de-DE" dirty="0"/>
              <a:t>Nominal</a:t>
            </a:r>
          </a:p>
          <a:p>
            <a:pPr lvl="2"/>
            <a:r>
              <a:rPr lang="de-DE" dirty="0"/>
              <a:t>Ordinal</a:t>
            </a:r>
          </a:p>
          <a:p>
            <a:pPr lvl="1"/>
            <a:r>
              <a:rPr lang="de-DE" dirty="0"/>
              <a:t>Quantitativ</a:t>
            </a:r>
          </a:p>
          <a:p>
            <a:pPr lvl="2"/>
            <a:r>
              <a:rPr lang="de-DE" dirty="0"/>
              <a:t>Intervall</a:t>
            </a:r>
          </a:p>
          <a:p>
            <a:pPr lvl="2"/>
            <a:r>
              <a:rPr lang="de-DE" dirty="0"/>
              <a:t>Absolut</a:t>
            </a:r>
          </a:p>
          <a:p>
            <a:r>
              <a:rPr lang="de-DE" dirty="0"/>
              <a:t>Menge und Ausschnitt</a:t>
            </a:r>
          </a:p>
          <a:p>
            <a:pPr lvl="1"/>
            <a:r>
              <a:rPr lang="de-DE" dirty="0"/>
              <a:t>Frequenz</a:t>
            </a:r>
          </a:p>
          <a:p>
            <a:pPr lvl="1"/>
            <a:r>
              <a:rPr lang="de-DE" dirty="0"/>
              <a:t>Umfang</a:t>
            </a:r>
          </a:p>
          <a:p>
            <a:pPr lvl="1"/>
            <a:r>
              <a:rPr lang="de-DE" dirty="0"/>
              <a:t>Extreme</a:t>
            </a:r>
          </a:p>
          <a:p>
            <a:r>
              <a:rPr lang="de-DE" dirty="0"/>
              <a:t>Zustand</a:t>
            </a:r>
          </a:p>
          <a:p>
            <a:pPr lvl="1"/>
            <a:r>
              <a:rPr lang="de-DE" dirty="0"/>
              <a:t>Fehlende/Falsche Werte</a:t>
            </a:r>
          </a:p>
          <a:p>
            <a:pPr lvl="1"/>
            <a:r>
              <a:rPr lang="de-DE" dirty="0"/>
              <a:t>Falsche Formatierung</a:t>
            </a:r>
          </a:p>
        </p:txBody>
      </p:sp>
      <p:sp>
        <p:nvSpPr>
          <p:cNvPr id="4" name="Titel 3">
            <a:extLst>
              <a:ext uri="{FF2B5EF4-FFF2-40B4-BE49-F238E27FC236}">
                <a16:creationId xmlns:a16="http://schemas.microsoft.com/office/drawing/2014/main" id="{E1DD3E45-4262-4A86-8A96-B290484BD933}"/>
              </a:ext>
            </a:extLst>
          </p:cNvPr>
          <p:cNvSpPr>
            <a:spLocks noGrp="1"/>
          </p:cNvSpPr>
          <p:nvPr>
            <p:ph type="title"/>
          </p:nvPr>
        </p:nvSpPr>
        <p:spPr/>
        <p:txBody>
          <a:bodyPr/>
          <a:lstStyle/>
          <a:p>
            <a:r>
              <a:rPr lang="de-DE" dirty="0"/>
              <a:t>Schritt 2: Untersuchung der Daten</a:t>
            </a:r>
          </a:p>
        </p:txBody>
      </p:sp>
      <p:sp>
        <p:nvSpPr>
          <p:cNvPr id="5" name="Textplatzhalter 4">
            <a:extLst>
              <a:ext uri="{FF2B5EF4-FFF2-40B4-BE49-F238E27FC236}">
                <a16:creationId xmlns:a16="http://schemas.microsoft.com/office/drawing/2014/main" id="{44BA9132-2FDF-4D33-854F-1EAC3BFB9DE8}"/>
              </a:ext>
            </a:extLst>
          </p:cNvPr>
          <p:cNvSpPr>
            <a:spLocks noGrp="1"/>
          </p:cNvSpPr>
          <p:nvPr>
            <p:ph type="body" sz="quarter" idx="12"/>
          </p:nvPr>
        </p:nvSpPr>
        <p:spPr/>
        <p:txBody>
          <a:bodyPr/>
          <a:lstStyle/>
          <a:p>
            <a:r>
              <a:rPr lang="de-DE" dirty="0">
                <a:hlinkClick r:id="rId3"/>
              </a:rPr>
              <a:t>https://www.pexels.com/de-de/foto/arbeiten-bildschirm-computer-daten-1342460/</a:t>
            </a:r>
            <a:endParaRPr lang="de-DE" dirty="0"/>
          </a:p>
        </p:txBody>
      </p:sp>
      <p:pic>
        <p:nvPicPr>
          <p:cNvPr id="3074" name="Picture 2" descr="arbeiten, bildschirm, computer">
            <a:extLst>
              <a:ext uri="{FF2B5EF4-FFF2-40B4-BE49-F238E27FC236}">
                <a16:creationId xmlns:a16="http://schemas.microsoft.com/office/drawing/2014/main" id="{20C15842-F9CE-4F56-B4D9-31B044185810}"/>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7645" r="4522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638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FBB01C4-1A54-46B1-9A35-C3746B2B5360}"/>
              </a:ext>
            </a:extLst>
          </p:cNvPr>
          <p:cNvSpPr>
            <a:spLocks noGrp="1"/>
          </p:cNvSpPr>
          <p:nvPr>
            <p:ph type="body" sz="quarter" idx="11"/>
          </p:nvPr>
        </p:nvSpPr>
        <p:spPr/>
        <p:txBody>
          <a:bodyPr/>
          <a:lstStyle/>
          <a:p>
            <a:r>
              <a:rPr lang="de-DE" dirty="0"/>
              <a:t>Verteilungswerte</a:t>
            </a:r>
          </a:p>
          <a:p>
            <a:r>
              <a:rPr lang="de-DE" dirty="0"/>
              <a:t>Median ist 50% Perzentil</a:t>
            </a:r>
          </a:p>
          <a:p>
            <a:r>
              <a:rPr lang="de-DE" dirty="0"/>
              <a:t>Äquivalent dazu n-Perzentil</a:t>
            </a:r>
          </a:p>
          <a:p>
            <a:pPr lvl="1"/>
            <a:r>
              <a:rPr lang="de-DE" dirty="0"/>
              <a:t>N Prozent der Datensätze sind kleiner als das Element</a:t>
            </a:r>
          </a:p>
          <a:p>
            <a:pPr lvl="1"/>
            <a:endParaRPr lang="de-DE" dirty="0"/>
          </a:p>
          <a:p>
            <a:r>
              <a:rPr lang="de-DE" dirty="0"/>
              <a:t>Beispiel:</a:t>
            </a:r>
          </a:p>
          <a:p>
            <a:pPr lvl="1"/>
            <a:r>
              <a:rPr lang="de-DE" dirty="0"/>
              <a:t>Ausgang: 9,3,6,4,5,7,1,2,8</a:t>
            </a:r>
          </a:p>
          <a:p>
            <a:pPr lvl="1"/>
            <a:r>
              <a:rPr lang="de-DE" dirty="0"/>
              <a:t>Sortiert: 1,2,3,4,5,6,7,8,9</a:t>
            </a:r>
          </a:p>
          <a:p>
            <a:pPr lvl="1"/>
            <a:r>
              <a:rPr lang="de-DE" dirty="0"/>
              <a:t>Median: 5</a:t>
            </a:r>
          </a:p>
          <a:p>
            <a:pPr lvl="1"/>
            <a:r>
              <a:rPr lang="de-DE" dirty="0"/>
              <a:t>25% Perzentil: 3</a:t>
            </a:r>
          </a:p>
          <a:p>
            <a:pPr lvl="1"/>
            <a:r>
              <a:rPr lang="de-DE" dirty="0"/>
              <a:t>75% Perzentil: 7</a:t>
            </a:r>
          </a:p>
          <a:p>
            <a:endParaRPr lang="de-DE" dirty="0"/>
          </a:p>
        </p:txBody>
      </p:sp>
      <p:sp>
        <p:nvSpPr>
          <p:cNvPr id="4" name="Titel 3">
            <a:extLst>
              <a:ext uri="{FF2B5EF4-FFF2-40B4-BE49-F238E27FC236}">
                <a16:creationId xmlns:a16="http://schemas.microsoft.com/office/drawing/2014/main" id="{6541D5BE-0ADB-4C8A-AFD1-D2FCE1BF0167}"/>
              </a:ext>
            </a:extLst>
          </p:cNvPr>
          <p:cNvSpPr>
            <a:spLocks noGrp="1"/>
          </p:cNvSpPr>
          <p:nvPr>
            <p:ph type="title"/>
          </p:nvPr>
        </p:nvSpPr>
        <p:spPr/>
        <p:txBody>
          <a:bodyPr/>
          <a:lstStyle/>
          <a:p>
            <a:r>
              <a:rPr lang="de-DE" dirty="0"/>
              <a:t>Exkurs: Perzentile</a:t>
            </a:r>
          </a:p>
        </p:txBody>
      </p:sp>
      <p:sp>
        <p:nvSpPr>
          <p:cNvPr id="5" name="Textplatzhalter 4">
            <a:extLst>
              <a:ext uri="{FF2B5EF4-FFF2-40B4-BE49-F238E27FC236}">
                <a16:creationId xmlns:a16="http://schemas.microsoft.com/office/drawing/2014/main" id="{F622EC2C-0C72-4971-9F5F-89BE5809EEB1}"/>
              </a:ext>
            </a:extLst>
          </p:cNvPr>
          <p:cNvSpPr>
            <a:spLocks noGrp="1"/>
          </p:cNvSpPr>
          <p:nvPr>
            <p:ph type="body" sz="quarter" idx="12"/>
          </p:nvPr>
        </p:nvSpPr>
        <p:spPr/>
        <p:txBody>
          <a:bodyPr/>
          <a:lstStyle/>
          <a:p>
            <a:r>
              <a:rPr lang="de-DE" dirty="0">
                <a:hlinkClick r:id="rId3"/>
              </a:rPr>
              <a:t>https://www.pexels.com/de-de/foto/berechnen-berechnend-berechnung-bildschirm-220301/</a:t>
            </a:r>
            <a:endParaRPr lang="de-DE" dirty="0"/>
          </a:p>
        </p:txBody>
      </p:sp>
      <p:pic>
        <p:nvPicPr>
          <p:cNvPr id="10242" name="Picture 2" descr="berechnen, berechnend, berechnung">
            <a:extLst>
              <a:ext uri="{FF2B5EF4-FFF2-40B4-BE49-F238E27FC236}">
                <a16:creationId xmlns:a16="http://schemas.microsoft.com/office/drawing/2014/main" id="{03E4D12B-4833-460A-B5AE-11C47C347860}"/>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3490" r="2349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82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FBB01C4-1A54-46B1-9A35-C3746B2B5360}"/>
              </a:ext>
            </a:extLst>
          </p:cNvPr>
          <p:cNvSpPr>
            <a:spLocks noGrp="1"/>
          </p:cNvSpPr>
          <p:nvPr>
            <p:ph type="body" sz="quarter" idx="11"/>
          </p:nvPr>
        </p:nvSpPr>
        <p:spPr/>
        <p:txBody>
          <a:bodyPr/>
          <a:lstStyle/>
          <a:p>
            <a:r>
              <a:rPr lang="de-DE" dirty="0"/>
              <a:t>Median vs. Durchschnitt</a:t>
            </a:r>
          </a:p>
          <a:p>
            <a:pPr lvl="1"/>
            <a:r>
              <a:rPr lang="de-DE" dirty="0"/>
              <a:t>Beispielhaft, fiktive Zahlen:</a:t>
            </a:r>
          </a:p>
          <a:p>
            <a:pPr lvl="1"/>
            <a:r>
              <a:rPr lang="de-DE" dirty="0"/>
              <a:t>1% der Deutschen verdienen 1.000.000 € </a:t>
            </a:r>
            <a:r>
              <a:rPr lang="de-DE" dirty="0" err="1"/>
              <a:t>p.M.</a:t>
            </a:r>
            <a:endParaRPr lang="de-DE" dirty="0"/>
          </a:p>
          <a:p>
            <a:pPr lvl="1"/>
            <a:r>
              <a:rPr lang="de-DE" dirty="0"/>
              <a:t>99% der Deutschen verdienen 3500€ </a:t>
            </a:r>
            <a:r>
              <a:rPr lang="de-DE" dirty="0" err="1"/>
              <a:t>p.M.</a:t>
            </a:r>
            <a:endParaRPr lang="de-DE" dirty="0"/>
          </a:p>
          <a:p>
            <a:pPr lvl="1"/>
            <a:r>
              <a:rPr lang="de-DE" dirty="0"/>
              <a:t>Im Durchschnitt verdient der Deutsche: 13.465€</a:t>
            </a:r>
          </a:p>
          <a:p>
            <a:pPr lvl="1"/>
            <a:r>
              <a:rPr lang="de-DE" dirty="0"/>
              <a:t>Der Durchschnittsdeutsche verdient 3500€</a:t>
            </a:r>
          </a:p>
        </p:txBody>
      </p:sp>
      <p:sp>
        <p:nvSpPr>
          <p:cNvPr id="4" name="Titel 3">
            <a:extLst>
              <a:ext uri="{FF2B5EF4-FFF2-40B4-BE49-F238E27FC236}">
                <a16:creationId xmlns:a16="http://schemas.microsoft.com/office/drawing/2014/main" id="{6541D5BE-0ADB-4C8A-AFD1-D2FCE1BF0167}"/>
              </a:ext>
            </a:extLst>
          </p:cNvPr>
          <p:cNvSpPr>
            <a:spLocks noGrp="1"/>
          </p:cNvSpPr>
          <p:nvPr>
            <p:ph type="title"/>
          </p:nvPr>
        </p:nvSpPr>
        <p:spPr/>
        <p:txBody>
          <a:bodyPr/>
          <a:lstStyle/>
          <a:p>
            <a:r>
              <a:rPr lang="de-DE" dirty="0"/>
              <a:t>Exkurs: Perzentile</a:t>
            </a:r>
          </a:p>
        </p:txBody>
      </p:sp>
      <p:sp>
        <p:nvSpPr>
          <p:cNvPr id="5" name="Textplatzhalter 4">
            <a:extLst>
              <a:ext uri="{FF2B5EF4-FFF2-40B4-BE49-F238E27FC236}">
                <a16:creationId xmlns:a16="http://schemas.microsoft.com/office/drawing/2014/main" id="{F622EC2C-0C72-4971-9F5F-89BE5809EEB1}"/>
              </a:ext>
            </a:extLst>
          </p:cNvPr>
          <p:cNvSpPr>
            <a:spLocks noGrp="1"/>
          </p:cNvSpPr>
          <p:nvPr>
            <p:ph type="body" sz="quarter" idx="12"/>
          </p:nvPr>
        </p:nvSpPr>
        <p:spPr/>
        <p:txBody>
          <a:bodyPr/>
          <a:lstStyle/>
          <a:p>
            <a:r>
              <a:rPr lang="de-DE" dirty="0">
                <a:hlinkClick r:id="rId3"/>
              </a:rPr>
              <a:t>https://www.pexels.com/de-de/foto/stift-schwarz-arbeit-berechnung-53621/</a:t>
            </a:r>
            <a:endParaRPr lang="de-DE" dirty="0"/>
          </a:p>
        </p:txBody>
      </p:sp>
      <p:pic>
        <p:nvPicPr>
          <p:cNvPr id="6146" name="Picture 2" descr="arbeit, berechnend, berechnung">
            <a:extLst>
              <a:ext uri="{FF2B5EF4-FFF2-40B4-BE49-F238E27FC236}">
                <a16:creationId xmlns:a16="http://schemas.microsoft.com/office/drawing/2014/main" id="{9654F96B-B2EF-4E7A-B83C-2D51DF440A2F}"/>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9184" r="2918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587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F8034-2682-4419-B4AA-13D5457FC590}"/>
              </a:ext>
            </a:extLst>
          </p:cNvPr>
          <p:cNvSpPr>
            <a:spLocks noGrp="1"/>
          </p:cNvSpPr>
          <p:nvPr>
            <p:ph type="title"/>
          </p:nvPr>
        </p:nvSpPr>
        <p:spPr/>
        <p:txBody>
          <a:bodyPr/>
          <a:lstStyle/>
          <a:p>
            <a:r>
              <a:rPr lang="de-DE" dirty="0"/>
              <a:t>Schritt 2: Datentypen</a:t>
            </a:r>
          </a:p>
        </p:txBody>
      </p:sp>
      <p:sp>
        <p:nvSpPr>
          <p:cNvPr id="3" name="Textplatzhalter 2">
            <a:extLst>
              <a:ext uri="{FF2B5EF4-FFF2-40B4-BE49-F238E27FC236}">
                <a16:creationId xmlns:a16="http://schemas.microsoft.com/office/drawing/2014/main" id="{0A5F9394-CAAC-444F-A129-ADD0794217F6}"/>
              </a:ext>
            </a:extLst>
          </p:cNvPr>
          <p:cNvSpPr>
            <a:spLocks noGrp="1"/>
          </p:cNvSpPr>
          <p:nvPr>
            <p:ph type="body" idx="1"/>
          </p:nvPr>
        </p:nvSpPr>
        <p:spPr/>
        <p:txBody>
          <a:bodyPr/>
          <a:lstStyle/>
          <a:p>
            <a:r>
              <a:rPr lang="de-DE" dirty="0"/>
              <a:t>Qualitativ</a:t>
            </a:r>
          </a:p>
        </p:txBody>
      </p:sp>
      <p:sp>
        <p:nvSpPr>
          <p:cNvPr id="4" name="Inhaltsplatzhalter 3">
            <a:extLst>
              <a:ext uri="{FF2B5EF4-FFF2-40B4-BE49-F238E27FC236}">
                <a16:creationId xmlns:a16="http://schemas.microsoft.com/office/drawing/2014/main" id="{E254902E-964E-4572-A5E8-1B0079FBCE47}"/>
              </a:ext>
            </a:extLst>
          </p:cNvPr>
          <p:cNvSpPr>
            <a:spLocks noGrp="1"/>
          </p:cNvSpPr>
          <p:nvPr>
            <p:ph sz="half" idx="2"/>
          </p:nvPr>
        </p:nvSpPr>
        <p:spPr/>
        <p:txBody>
          <a:bodyPr>
            <a:normAutofit/>
          </a:bodyPr>
          <a:lstStyle/>
          <a:p>
            <a:r>
              <a:rPr lang="de-DE" dirty="0"/>
              <a:t>Text</a:t>
            </a:r>
          </a:p>
          <a:p>
            <a:r>
              <a:rPr lang="de-DE" dirty="0"/>
              <a:t>Nominal</a:t>
            </a:r>
          </a:p>
          <a:p>
            <a:pPr lvl="1"/>
            <a:r>
              <a:rPr lang="de-DE" dirty="0"/>
              <a:t>Keine natürliche Reihenfolge</a:t>
            </a:r>
          </a:p>
          <a:p>
            <a:pPr lvl="1"/>
            <a:r>
              <a:rPr lang="de-DE" dirty="0"/>
              <a:t>Kein Median zu bilden</a:t>
            </a:r>
          </a:p>
          <a:p>
            <a:pPr lvl="1"/>
            <a:r>
              <a:rPr lang="de-DE" dirty="0"/>
              <a:t>Z.B. Geschlecht, Filmgenre</a:t>
            </a:r>
          </a:p>
          <a:p>
            <a:r>
              <a:rPr lang="de-DE" dirty="0"/>
              <a:t>Ordinal</a:t>
            </a:r>
          </a:p>
          <a:p>
            <a:pPr lvl="1"/>
            <a:r>
              <a:rPr lang="de-DE" dirty="0"/>
              <a:t>Nicht rechenbare Reihenfolge</a:t>
            </a:r>
          </a:p>
          <a:p>
            <a:pPr lvl="1"/>
            <a:r>
              <a:rPr lang="de-DE" dirty="0"/>
              <a:t>Z.B. T-Shirt Größe XS-XXL, Gold Silber Bronze</a:t>
            </a:r>
          </a:p>
          <a:p>
            <a:endParaRPr lang="de-DE" dirty="0"/>
          </a:p>
        </p:txBody>
      </p:sp>
      <p:sp>
        <p:nvSpPr>
          <p:cNvPr id="5" name="Textplatzhalter 4">
            <a:extLst>
              <a:ext uri="{FF2B5EF4-FFF2-40B4-BE49-F238E27FC236}">
                <a16:creationId xmlns:a16="http://schemas.microsoft.com/office/drawing/2014/main" id="{A2EA33FC-E1AE-4EEB-8CDF-18F6B05F5F2E}"/>
              </a:ext>
            </a:extLst>
          </p:cNvPr>
          <p:cNvSpPr>
            <a:spLocks noGrp="1"/>
          </p:cNvSpPr>
          <p:nvPr>
            <p:ph type="body" sz="quarter" idx="3"/>
          </p:nvPr>
        </p:nvSpPr>
        <p:spPr/>
        <p:txBody>
          <a:bodyPr/>
          <a:lstStyle/>
          <a:p>
            <a:r>
              <a:rPr lang="de-DE" dirty="0"/>
              <a:t>Quantitativ</a:t>
            </a:r>
          </a:p>
        </p:txBody>
      </p:sp>
      <p:sp>
        <p:nvSpPr>
          <p:cNvPr id="6" name="Inhaltsplatzhalter 5">
            <a:extLst>
              <a:ext uri="{FF2B5EF4-FFF2-40B4-BE49-F238E27FC236}">
                <a16:creationId xmlns:a16="http://schemas.microsoft.com/office/drawing/2014/main" id="{656A754C-8CC4-47CF-98F3-E4C1F512B0EC}"/>
              </a:ext>
            </a:extLst>
          </p:cNvPr>
          <p:cNvSpPr>
            <a:spLocks noGrp="1"/>
          </p:cNvSpPr>
          <p:nvPr>
            <p:ph sz="quarter" idx="4"/>
          </p:nvPr>
        </p:nvSpPr>
        <p:spPr/>
        <p:txBody>
          <a:bodyPr>
            <a:normAutofit/>
          </a:bodyPr>
          <a:lstStyle/>
          <a:p>
            <a:r>
              <a:rPr lang="de-DE" dirty="0"/>
              <a:t>Intervall</a:t>
            </a:r>
          </a:p>
          <a:p>
            <a:pPr lvl="1"/>
            <a:r>
              <a:rPr lang="de-DE" dirty="0"/>
              <a:t>Absolute Abstände</a:t>
            </a:r>
          </a:p>
          <a:p>
            <a:pPr lvl="1"/>
            <a:r>
              <a:rPr lang="de-DE" dirty="0"/>
              <a:t>Kein natürlicher Nullpunkt</a:t>
            </a:r>
          </a:p>
          <a:p>
            <a:pPr lvl="1"/>
            <a:r>
              <a:rPr lang="de-DE" dirty="0"/>
              <a:t>Diskret oder Kontinuierlich</a:t>
            </a:r>
          </a:p>
          <a:p>
            <a:pPr lvl="1"/>
            <a:r>
              <a:rPr lang="de-DE" dirty="0"/>
              <a:t>Z.B. Temperatur in Celsius, Preis eines Gegenstandes</a:t>
            </a:r>
          </a:p>
          <a:p>
            <a:r>
              <a:rPr lang="de-DE" dirty="0"/>
              <a:t>Absolut</a:t>
            </a:r>
          </a:p>
          <a:p>
            <a:pPr lvl="1"/>
            <a:r>
              <a:rPr lang="de-DE" dirty="0"/>
              <a:t>Natürlicher Nullpunkt</a:t>
            </a:r>
          </a:p>
          <a:p>
            <a:pPr lvl="1"/>
            <a:r>
              <a:rPr lang="de-DE" dirty="0"/>
              <a:t>Diskret oder Kontinuierlich</a:t>
            </a:r>
          </a:p>
          <a:p>
            <a:pPr lvl="1"/>
            <a:r>
              <a:rPr lang="de-DE" dirty="0"/>
              <a:t>Z.B. Temperatur in Fahrenheit, Alter, Anzahl verkaufter Artikel, Geld</a:t>
            </a:r>
          </a:p>
          <a:p>
            <a:endParaRPr lang="de-DE" dirty="0"/>
          </a:p>
        </p:txBody>
      </p:sp>
    </p:spTree>
    <p:extLst>
      <p:ext uri="{BB962C8B-B14F-4D97-AF65-F5344CB8AC3E}">
        <p14:creationId xmlns:p14="http://schemas.microsoft.com/office/powerpoint/2010/main" val="3793843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C36C55-240F-45ED-8EAE-0A0EBFACC7A2}"/>
              </a:ext>
            </a:extLst>
          </p:cNvPr>
          <p:cNvSpPr>
            <a:spLocks noGrp="1"/>
          </p:cNvSpPr>
          <p:nvPr>
            <p:ph type="title"/>
          </p:nvPr>
        </p:nvSpPr>
        <p:spPr/>
        <p:txBody>
          <a:bodyPr/>
          <a:lstStyle/>
          <a:p>
            <a:r>
              <a:rPr lang="de-DE" dirty="0"/>
              <a:t>Schritt 2: Datentypen Übersicht</a:t>
            </a:r>
          </a:p>
        </p:txBody>
      </p:sp>
      <p:sp>
        <p:nvSpPr>
          <p:cNvPr id="3" name="Textplatzhalter 2">
            <a:extLst>
              <a:ext uri="{FF2B5EF4-FFF2-40B4-BE49-F238E27FC236}">
                <a16:creationId xmlns:a16="http://schemas.microsoft.com/office/drawing/2014/main" id="{66A57FF3-0E81-4BDD-972F-BC786FF927C4}"/>
              </a:ext>
            </a:extLst>
          </p:cNvPr>
          <p:cNvSpPr>
            <a:spLocks noGrp="1"/>
          </p:cNvSpPr>
          <p:nvPr>
            <p:ph type="body" sz="quarter" idx="12"/>
          </p:nvPr>
        </p:nvSpPr>
        <p:spPr/>
        <p:txBody>
          <a:bodyPr/>
          <a:lstStyle/>
          <a:p>
            <a:endParaRPr lang="de-DE"/>
          </a:p>
        </p:txBody>
      </p:sp>
      <p:graphicFrame>
        <p:nvGraphicFramePr>
          <p:cNvPr id="4" name="Tabelle 8">
            <a:extLst>
              <a:ext uri="{FF2B5EF4-FFF2-40B4-BE49-F238E27FC236}">
                <a16:creationId xmlns:a16="http://schemas.microsoft.com/office/drawing/2014/main" id="{0015E691-4BAB-4100-B1CA-572AA546BCBD}"/>
              </a:ext>
            </a:extLst>
          </p:cNvPr>
          <p:cNvGraphicFramePr>
            <a:graphicFrameLocks noGrp="1"/>
          </p:cNvGraphicFramePr>
          <p:nvPr>
            <p:extLst>
              <p:ext uri="{D42A27DB-BD31-4B8C-83A1-F6EECF244321}">
                <p14:modId xmlns:p14="http://schemas.microsoft.com/office/powerpoint/2010/main" val="208741461"/>
              </p:ext>
            </p:extLst>
          </p:nvPr>
        </p:nvGraphicFramePr>
        <p:xfrm>
          <a:off x="3176337" y="4066459"/>
          <a:ext cx="17689954" cy="6680889"/>
        </p:xfrm>
        <a:graphic>
          <a:graphicData uri="http://schemas.openxmlformats.org/drawingml/2006/table">
            <a:tbl>
              <a:tblPr firstRow="1" bandRow="1">
                <a:tableStyleId>{073A0DAA-6AF3-43AB-8588-CEC1D06C72B9}</a:tableStyleId>
              </a:tblPr>
              <a:tblGrid>
                <a:gridCol w="8307121">
                  <a:extLst>
                    <a:ext uri="{9D8B030D-6E8A-4147-A177-3AD203B41FA5}">
                      <a16:colId xmlns:a16="http://schemas.microsoft.com/office/drawing/2014/main" val="92142829"/>
                    </a:ext>
                  </a:extLst>
                </a:gridCol>
                <a:gridCol w="2671646">
                  <a:extLst>
                    <a:ext uri="{9D8B030D-6E8A-4147-A177-3AD203B41FA5}">
                      <a16:colId xmlns:a16="http://schemas.microsoft.com/office/drawing/2014/main" val="367732619"/>
                    </a:ext>
                  </a:extLst>
                </a:gridCol>
                <a:gridCol w="2301208">
                  <a:extLst>
                    <a:ext uri="{9D8B030D-6E8A-4147-A177-3AD203B41FA5}">
                      <a16:colId xmlns:a16="http://schemas.microsoft.com/office/drawing/2014/main" val="681357095"/>
                    </a:ext>
                  </a:extLst>
                </a:gridCol>
                <a:gridCol w="2381657">
                  <a:extLst>
                    <a:ext uri="{9D8B030D-6E8A-4147-A177-3AD203B41FA5}">
                      <a16:colId xmlns:a16="http://schemas.microsoft.com/office/drawing/2014/main" val="3254346298"/>
                    </a:ext>
                  </a:extLst>
                </a:gridCol>
                <a:gridCol w="2028322">
                  <a:extLst>
                    <a:ext uri="{9D8B030D-6E8A-4147-A177-3AD203B41FA5}">
                      <a16:colId xmlns:a16="http://schemas.microsoft.com/office/drawing/2014/main" val="3084990576"/>
                    </a:ext>
                  </a:extLst>
                </a:gridCol>
              </a:tblGrid>
              <a:tr h="734032">
                <a:tc>
                  <a:txBody>
                    <a:bodyPr/>
                    <a:lstStyle/>
                    <a:p>
                      <a:r>
                        <a:rPr lang="de-DE" dirty="0"/>
                        <a:t>Eigenschaft</a:t>
                      </a:r>
                    </a:p>
                  </a:txBody>
                  <a:tcPr/>
                </a:tc>
                <a:tc>
                  <a:txBody>
                    <a:bodyPr/>
                    <a:lstStyle/>
                    <a:p>
                      <a:pPr algn="ctr"/>
                      <a:r>
                        <a:rPr lang="de-DE" dirty="0"/>
                        <a:t>Nominal</a:t>
                      </a:r>
                    </a:p>
                  </a:txBody>
                  <a:tcPr/>
                </a:tc>
                <a:tc>
                  <a:txBody>
                    <a:bodyPr/>
                    <a:lstStyle/>
                    <a:p>
                      <a:pPr algn="ctr"/>
                      <a:r>
                        <a:rPr lang="de-DE" dirty="0"/>
                        <a:t>Ordinal</a:t>
                      </a:r>
                    </a:p>
                  </a:txBody>
                  <a:tcPr/>
                </a:tc>
                <a:tc>
                  <a:txBody>
                    <a:bodyPr/>
                    <a:lstStyle/>
                    <a:p>
                      <a:pPr algn="ctr"/>
                      <a:r>
                        <a:rPr lang="de-DE" dirty="0"/>
                        <a:t>Intervall</a:t>
                      </a:r>
                    </a:p>
                  </a:txBody>
                  <a:tcPr/>
                </a:tc>
                <a:tc>
                  <a:txBody>
                    <a:bodyPr/>
                    <a:lstStyle/>
                    <a:p>
                      <a:pPr algn="ctr"/>
                      <a:r>
                        <a:rPr lang="de-DE" dirty="0"/>
                        <a:t>Absolut</a:t>
                      </a:r>
                    </a:p>
                  </a:txBody>
                  <a:tcPr/>
                </a:tc>
                <a:extLst>
                  <a:ext uri="{0D108BD9-81ED-4DB2-BD59-A6C34878D82A}">
                    <a16:rowId xmlns:a16="http://schemas.microsoft.com/office/drawing/2014/main" val="693729192"/>
                  </a:ext>
                </a:extLst>
              </a:tr>
              <a:tr h="734032">
                <a:tc>
                  <a:txBody>
                    <a:bodyPr/>
                    <a:lstStyle/>
                    <a:p>
                      <a:r>
                        <a:rPr lang="de-DE" dirty="0"/>
                        <a:t>Reihenfolge der Werte ist bekannt</a:t>
                      </a:r>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893027340"/>
                  </a:ext>
                </a:extLst>
              </a:tr>
              <a:tr h="734032">
                <a:tc>
                  <a:txBody>
                    <a:bodyPr/>
                    <a:lstStyle/>
                    <a:p>
                      <a:r>
                        <a:rPr lang="de-DE" dirty="0"/>
                        <a:t>Zählbar</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846462897"/>
                  </a:ext>
                </a:extLst>
              </a:tr>
              <a:tr h="734032">
                <a:tc>
                  <a:txBody>
                    <a:bodyPr/>
                    <a:lstStyle/>
                    <a:p>
                      <a:r>
                        <a:rPr lang="de-DE" dirty="0"/>
                        <a:t>Häufigstes Element ermittelbar</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248181617"/>
                  </a:ext>
                </a:extLst>
              </a:tr>
              <a:tr h="711113">
                <a:tc>
                  <a:txBody>
                    <a:bodyPr/>
                    <a:lstStyle/>
                    <a:p>
                      <a:r>
                        <a:rPr lang="de-DE" dirty="0"/>
                        <a:t>Median und Perzentile berechenbar</a:t>
                      </a:r>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2523264840"/>
                  </a:ext>
                </a:extLst>
              </a:tr>
              <a:tr h="831552">
                <a:tc>
                  <a:txBody>
                    <a:bodyPr/>
                    <a:lstStyle/>
                    <a:p>
                      <a:pPr marL="0" marR="0" lvl="0" indent="0" algn="l" defTabSz="1828343" rtl="0" eaLnBrk="1" fontAlgn="auto" latinLnBrk="0" hangingPunct="1">
                        <a:lnSpc>
                          <a:spcPct val="100000"/>
                        </a:lnSpc>
                        <a:spcBef>
                          <a:spcPts val="0"/>
                        </a:spcBef>
                        <a:spcAft>
                          <a:spcPts val="0"/>
                        </a:spcAft>
                        <a:buClrTx/>
                        <a:buSzTx/>
                        <a:buFontTx/>
                        <a:buNone/>
                        <a:tabLst/>
                        <a:defRPr/>
                      </a:pPr>
                      <a:r>
                        <a:rPr lang="de-DE" dirty="0"/>
                        <a:t>Durschnitt berechenbar</a:t>
                      </a:r>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286274619"/>
                  </a:ext>
                </a:extLst>
              </a:tr>
              <a:tr h="734032">
                <a:tc>
                  <a:txBody>
                    <a:bodyPr/>
                    <a:lstStyle/>
                    <a:p>
                      <a:r>
                        <a:rPr lang="de-DE" dirty="0"/>
                        <a:t>Quantifizierbare Differenz zwischen Werten</a:t>
                      </a:r>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389282932"/>
                  </a:ext>
                </a:extLst>
              </a:tr>
              <a:tr h="734032">
                <a:tc>
                  <a:txBody>
                    <a:bodyPr/>
                    <a:lstStyle/>
                    <a:p>
                      <a:r>
                        <a:rPr lang="de-DE" dirty="0"/>
                        <a:t>Addierbar &amp; </a:t>
                      </a:r>
                      <a:r>
                        <a:rPr lang="de-DE" dirty="0" err="1"/>
                        <a:t>Subtrahierbar</a:t>
                      </a:r>
                      <a:endParaRPr lang="de-DE" dirty="0"/>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206909690"/>
                  </a:ext>
                </a:extLst>
              </a:tr>
              <a:tr h="734032">
                <a:tc>
                  <a:txBody>
                    <a:bodyPr/>
                    <a:lstStyle/>
                    <a:p>
                      <a:r>
                        <a:rPr lang="de-DE" dirty="0"/>
                        <a:t>Natürlicher und sinnvoller Nullpunkt</a:t>
                      </a:r>
                    </a:p>
                  </a:txBody>
                  <a:tcPr/>
                </a:tc>
                <a:tc>
                  <a:txBody>
                    <a:bodyPr/>
                    <a:lstStyle/>
                    <a:p>
                      <a:pPr algn="ctr"/>
                      <a:endParaRPr lang="de-DE" dirty="0"/>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extLst>
                  <a:ext uri="{0D108BD9-81ED-4DB2-BD59-A6C34878D82A}">
                    <a16:rowId xmlns:a16="http://schemas.microsoft.com/office/drawing/2014/main" val="1169956875"/>
                  </a:ext>
                </a:extLst>
              </a:tr>
            </a:tbl>
          </a:graphicData>
        </a:graphic>
      </p:graphicFrame>
      <p:grpSp>
        <p:nvGrpSpPr>
          <p:cNvPr id="5" name="Gruppieren 4">
            <a:extLst>
              <a:ext uri="{FF2B5EF4-FFF2-40B4-BE49-F238E27FC236}">
                <a16:creationId xmlns:a16="http://schemas.microsoft.com/office/drawing/2014/main" id="{3209F383-0811-48A6-8808-12096D832FD2}"/>
              </a:ext>
            </a:extLst>
          </p:cNvPr>
          <p:cNvGrpSpPr/>
          <p:nvPr/>
        </p:nvGrpSpPr>
        <p:grpSpPr>
          <a:xfrm>
            <a:off x="301625" y="12335861"/>
            <a:ext cx="1019175" cy="1019175"/>
            <a:chOff x="301625" y="12335861"/>
            <a:chExt cx="1019175" cy="1019175"/>
          </a:xfrm>
        </p:grpSpPr>
        <p:sp>
          <p:nvSpPr>
            <p:cNvPr id="6" name="Ellipse 5">
              <a:extLst>
                <a:ext uri="{FF2B5EF4-FFF2-40B4-BE49-F238E27FC236}">
                  <a16:creationId xmlns:a16="http://schemas.microsoft.com/office/drawing/2014/main" id="{D57550BA-152B-4C4B-A638-9DB8114FA9A7}"/>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Kolben">
              <a:extLst>
                <a:ext uri="{FF2B5EF4-FFF2-40B4-BE49-F238E27FC236}">
                  <a16:creationId xmlns:a16="http://schemas.microsoft.com/office/drawing/2014/main" id="{01003450-6133-439F-9242-5888A354C09B}"/>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3180993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C36C55-240F-45ED-8EAE-0A0EBFACC7A2}"/>
              </a:ext>
            </a:extLst>
          </p:cNvPr>
          <p:cNvSpPr>
            <a:spLocks noGrp="1"/>
          </p:cNvSpPr>
          <p:nvPr>
            <p:ph type="title"/>
          </p:nvPr>
        </p:nvSpPr>
        <p:spPr/>
        <p:txBody>
          <a:bodyPr/>
          <a:lstStyle/>
          <a:p>
            <a:r>
              <a:rPr lang="de-DE" dirty="0"/>
              <a:t>Schritt 2: Datentypen Übung Zimmervermietung Air </a:t>
            </a:r>
            <a:r>
              <a:rPr lang="de-DE" dirty="0" err="1"/>
              <a:t>Bnb</a:t>
            </a:r>
            <a:endParaRPr lang="de-DE" dirty="0"/>
          </a:p>
        </p:txBody>
      </p:sp>
      <p:sp>
        <p:nvSpPr>
          <p:cNvPr id="3" name="Textplatzhalter 2">
            <a:extLst>
              <a:ext uri="{FF2B5EF4-FFF2-40B4-BE49-F238E27FC236}">
                <a16:creationId xmlns:a16="http://schemas.microsoft.com/office/drawing/2014/main" id="{66A57FF3-0E81-4BDD-972F-BC786FF927C4}"/>
              </a:ext>
            </a:extLst>
          </p:cNvPr>
          <p:cNvSpPr>
            <a:spLocks noGrp="1"/>
          </p:cNvSpPr>
          <p:nvPr>
            <p:ph type="body" sz="quarter" idx="12"/>
          </p:nvPr>
        </p:nvSpPr>
        <p:spPr/>
        <p:txBody>
          <a:bodyPr/>
          <a:lstStyle/>
          <a:p>
            <a:endParaRPr lang="de-DE"/>
          </a:p>
        </p:txBody>
      </p:sp>
      <p:graphicFrame>
        <p:nvGraphicFramePr>
          <p:cNvPr id="4" name="Tabelle 8">
            <a:extLst>
              <a:ext uri="{FF2B5EF4-FFF2-40B4-BE49-F238E27FC236}">
                <a16:creationId xmlns:a16="http://schemas.microsoft.com/office/drawing/2014/main" id="{0015E691-4BAB-4100-B1CA-572AA546BCBD}"/>
              </a:ext>
            </a:extLst>
          </p:cNvPr>
          <p:cNvGraphicFramePr>
            <a:graphicFrameLocks noGrp="1"/>
          </p:cNvGraphicFramePr>
          <p:nvPr>
            <p:extLst>
              <p:ext uri="{D42A27DB-BD31-4B8C-83A1-F6EECF244321}">
                <p14:modId xmlns:p14="http://schemas.microsoft.com/office/powerpoint/2010/main" val="3714779541"/>
              </p:ext>
            </p:extLst>
          </p:nvPr>
        </p:nvGraphicFramePr>
        <p:xfrm>
          <a:off x="3176337" y="7002159"/>
          <a:ext cx="17689954" cy="6680889"/>
        </p:xfrm>
        <a:graphic>
          <a:graphicData uri="http://schemas.openxmlformats.org/drawingml/2006/table">
            <a:tbl>
              <a:tblPr firstRow="1" bandRow="1">
                <a:tableStyleId>{073A0DAA-6AF3-43AB-8588-CEC1D06C72B9}</a:tableStyleId>
              </a:tblPr>
              <a:tblGrid>
                <a:gridCol w="8307121">
                  <a:extLst>
                    <a:ext uri="{9D8B030D-6E8A-4147-A177-3AD203B41FA5}">
                      <a16:colId xmlns:a16="http://schemas.microsoft.com/office/drawing/2014/main" val="92142829"/>
                    </a:ext>
                  </a:extLst>
                </a:gridCol>
                <a:gridCol w="2671646">
                  <a:extLst>
                    <a:ext uri="{9D8B030D-6E8A-4147-A177-3AD203B41FA5}">
                      <a16:colId xmlns:a16="http://schemas.microsoft.com/office/drawing/2014/main" val="367732619"/>
                    </a:ext>
                  </a:extLst>
                </a:gridCol>
                <a:gridCol w="2301208">
                  <a:extLst>
                    <a:ext uri="{9D8B030D-6E8A-4147-A177-3AD203B41FA5}">
                      <a16:colId xmlns:a16="http://schemas.microsoft.com/office/drawing/2014/main" val="681357095"/>
                    </a:ext>
                  </a:extLst>
                </a:gridCol>
                <a:gridCol w="2381657">
                  <a:extLst>
                    <a:ext uri="{9D8B030D-6E8A-4147-A177-3AD203B41FA5}">
                      <a16:colId xmlns:a16="http://schemas.microsoft.com/office/drawing/2014/main" val="3254346298"/>
                    </a:ext>
                  </a:extLst>
                </a:gridCol>
                <a:gridCol w="2028322">
                  <a:extLst>
                    <a:ext uri="{9D8B030D-6E8A-4147-A177-3AD203B41FA5}">
                      <a16:colId xmlns:a16="http://schemas.microsoft.com/office/drawing/2014/main" val="3084990576"/>
                    </a:ext>
                  </a:extLst>
                </a:gridCol>
              </a:tblGrid>
              <a:tr h="734032">
                <a:tc>
                  <a:txBody>
                    <a:bodyPr/>
                    <a:lstStyle/>
                    <a:p>
                      <a:r>
                        <a:rPr lang="de-DE" dirty="0"/>
                        <a:t>Eigenschaft</a:t>
                      </a:r>
                    </a:p>
                  </a:txBody>
                  <a:tcPr/>
                </a:tc>
                <a:tc>
                  <a:txBody>
                    <a:bodyPr/>
                    <a:lstStyle/>
                    <a:p>
                      <a:pPr algn="ctr"/>
                      <a:r>
                        <a:rPr lang="de-DE" dirty="0"/>
                        <a:t>Nominal</a:t>
                      </a:r>
                    </a:p>
                  </a:txBody>
                  <a:tcPr/>
                </a:tc>
                <a:tc>
                  <a:txBody>
                    <a:bodyPr/>
                    <a:lstStyle/>
                    <a:p>
                      <a:pPr algn="ctr"/>
                      <a:r>
                        <a:rPr lang="de-DE" dirty="0"/>
                        <a:t>Ordinal</a:t>
                      </a:r>
                    </a:p>
                  </a:txBody>
                  <a:tcPr/>
                </a:tc>
                <a:tc>
                  <a:txBody>
                    <a:bodyPr/>
                    <a:lstStyle/>
                    <a:p>
                      <a:pPr algn="ctr"/>
                      <a:r>
                        <a:rPr lang="de-DE" dirty="0"/>
                        <a:t>Intervall</a:t>
                      </a:r>
                    </a:p>
                  </a:txBody>
                  <a:tcPr/>
                </a:tc>
                <a:tc>
                  <a:txBody>
                    <a:bodyPr/>
                    <a:lstStyle/>
                    <a:p>
                      <a:pPr algn="ctr"/>
                      <a:r>
                        <a:rPr lang="de-DE" dirty="0"/>
                        <a:t>Absolut</a:t>
                      </a:r>
                    </a:p>
                  </a:txBody>
                  <a:tcPr/>
                </a:tc>
                <a:extLst>
                  <a:ext uri="{0D108BD9-81ED-4DB2-BD59-A6C34878D82A}">
                    <a16:rowId xmlns:a16="http://schemas.microsoft.com/office/drawing/2014/main" val="693729192"/>
                  </a:ext>
                </a:extLst>
              </a:tr>
              <a:tr h="734032">
                <a:tc>
                  <a:txBody>
                    <a:bodyPr/>
                    <a:lstStyle/>
                    <a:p>
                      <a:r>
                        <a:rPr lang="de-DE" dirty="0"/>
                        <a:t>Reihenfolge hat eine Bedeutung</a:t>
                      </a:r>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893027340"/>
                  </a:ext>
                </a:extLst>
              </a:tr>
              <a:tr h="734032">
                <a:tc>
                  <a:txBody>
                    <a:bodyPr/>
                    <a:lstStyle/>
                    <a:p>
                      <a:r>
                        <a:rPr lang="de-DE" dirty="0"/>
                        <a:t>Zählbar</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846462897"/>
                  </a:ext>
                </a:extLst>
              </a:tr>
              <a:tr h="734032">
                <a:tc>
                  <a:txBody>
                    <a:bodyPr/>
                    <a:lstStyle/>
                    <a:p>
                      <a:r>
                        <a:rPr lang="de-DE" dirty="0"/>
                        <a:t>Häufigstes Element ermittelbar</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248181617"/>
                  </a:ext>
                </a:extLst>
              </a:tr>
              <a:tr h="711113">
                <a:tc>
                  <a:txBody>
                    <a:bodyPr/>
                    <a:lstStyle/>
                    <a:p>
                      <a:r>
                        <a:rPr lang="de-DE" dirty="0"/>
                        <a:t>Median und Perzentile berechenbar</a:t>
                      </a:r>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2523264840"/>
                  </a:ext>
                </a:extLst>
              </a:tr>
              <a:tr h="831552">
                <a:tc>
                  <a:txBody>
                    <a:bodyPr/>
                    <a:lstStyle/>
                    <a:p>
                      <a:pPr marL="0" marR="0" lvl="0" indent="0" algn="l" defTabSz="1828343" rtl="0" eaLnBrk="1" fontAlgn="auto" latinLnBrk="0" hangingPunct="1">
                        <a:lnSpc>
                          <a:spcPct val="100000"/>
                        </a:lnSpc>
                        <a:spcBef>
                          <a:spcPts val="0"/>
                        </a:spcBef>
                        <a:spcAft>
                          <a:spcPts val="0"/>
                        </a:spcAft>
                        <a:buClrTx/>
                        <a:buSzTx/>
                        <a:buFontTx/>
                        <a:buNone/>
                        <a:tabLst/>
                        <a:defRPr/>
                      </a:pPr>
                      <a:r>
                        <a:rPr lang="de-DE" dirty="0"/>
                        <a:t>Durschnitt berechenbar</a:t>
                      </a:r>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286274619"/>
                  </a:ext>
                </a:extLst>
              </a:tr>
              <a:tr h="734032">
                <a:tc>
                  <a:txBody>
                    <a:bodyPr/>
                    <a:lstStyle/>
                    <a:p>
                      <a:r>
                        <a:rPr lang="de-DE" dirty="0"/>
                        <a:t>Quantifizierbare Differenz zwischen Werten</a:t>
                      </a:r>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389282932"/>
                  </a:ext>
                </a:extLst>
              </a:tr>
              <a:tr h="734032">
                <a:tc>
                  <a:txBody>
                    <a:bodyPr/>
                    <a:lstStyle/>
                    <a:p>
                      <a:r>
                        <a:rPr lang="de-DE" dirty="0"/>
                        <a:t>Addierbar &amp; </a:t>
                      </a:r>
                      <a:r>
                        <a:rPr lang="de-DE" dirty="0" err="1"/>
                        <a:t>Subtrahierbar</a:t>
                      </a:r>
                      <a:endParaRPr lang="de-DE" dirty="0"/>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tc>
                  <a:txBody>
                    <a:bodyPr/>
                    <a:lstStyle/>
                    <a:p>
                      <a:pPr algn="ctr"/>
                      <a:r>
                        <a:rPr lang="de-DE" dirty="0"/>
                        <a:t>X</a:t>
                      </a:r>
                    </a:p>
                  </a:txBody>
                  <a:tcPr/>
                </a:tc>
                <a:extLst>
                  <a:ext uri="{0D108BD9-81ED-4DB2-BD59-A6C34878D82A}">
                    <a16:rowId xmlns:a16="http://schemas.microsoft.com/office/drawing/2014/main" val="3206909690"/>
                  </a:ext>
                </a:extLst>
              </a:tr>
              <a:tr h="734032">
                <a:tc>
                  <a:txBody>
                    <a:bodyPr/>
                    <a:lstStyle/>
                    <a:p>
                      <a:r>
                        <a:rPr lang="de-DE" dirty="0"/>
                        <a:t>Natürlicher und sinnvoller Nullpunkt</a:t>
                      </a:r>
                    </a:p>
                  </a:txBody>
                  <a:tcPr/>
                </a:tc>
                <a:tc>
                  <a:txBody>
                    <a:bodyPr/>
                    <a:lstStyle/>
                    <a:p>
                      <a:pPr algn="ctr"/>
                      <a:endParaRPr lang="de-DE" dirty="0"/>
                    </a:p>
                  </a:txBody>
                  <a:tcPr/>
                </a:tc>
                <a:tc>
                  <a:txBody>
                    <a:bodyPr/>
                    <a:lstStyle/>
                    <a:p>
                      <a:pPr algn="ctr"/>
                      <a:endParaRPr lang="de-DE" dirty="0"/>
                    </a:p>
                  </a:txBody>
                  <a:tcPr/>
                </a:tc>
                <a:tc>
                  <a:txBody>
                    <a:bodyPr/>
                    <a:lstStyle/>
                    <a:p>
                      <a:pPr algn="ctr"/>
                      <a:endParaRPr lang="de-DE" dirty="0"/>
                    </a:p>
                  </a:txBody>
                  <a:tcPr/>
                </a:tc>
                <a:tc>
                  <a:txBody>
                    <a:bodyPr/>
                    <a:lstStyle/>
                    <a:p>
                      <a:pPr algn="ctr"/>
                      <a:r>
                        <a:rPr lang="de-DE" dirty="0"/>
                        <a:t>X</a:t>
                      </a:r>
                    </a:p>
                  </a:txBody>
                  <a:tcPr/>
                </a:tc>
                <a:extLst>
                  <a:ext uri="{0D108BD9-81ED-4DB2-BD59-A6C34878D82A}">
                    <a16:rowId xmlns:a16="http://schemas.microsoft.com/office/drawing/2014/main" val="1169956875"/>
                  </a:ext>
                </a:extLst>
              </a:tr>
            </a:tbl>
          </a:graphicData>
        </a:graphic>
      </p:graphicFrame>
      <p:sp>
        <p:nvSpPr>
          <p:cNvPr id="5" name="Textfeld 4">
            <a:extLst>
              <a:ext uri="{FF2B5EF4-FFF2-40B4-BE49-F238E27FC236}">
                <a16:creationId xmlns:a16="http://schemas.microsoft.com/office/drawing/2014/main" id="{F5598F4F-2630-469B-B82B-FEAEBD65B8BC}"/>
              </a:ext>
            </a:extLst>
          </p:cNvPr>
          <p:cNvSpPr txBox="1"/>
          <p:nvPr/>
        </p:nvSpPr>
        <p:spPr>
          <a:xfrm>
            <a:off x="1227221" y="2604837"/>
            <a:ext cx="22168037" cy="4524315"/>
          </a:xfrm>
          <a:prstGeom prst="rect">
            <a:avLst/>
          </a:prstGeom>
          <a:noFill/>
        </p:spPr>
        <p:txBody>
          <a:bodyPr wrap="square" rtlCol="0">
            <a:spAutoFit/>
          </a:bodyPr>
          <a:lstStyle/>
          <a:p>
            <a:pPr marL="742950" indent="-742950">
              <a:buFont typeface="+mj-lt"/>
              <a:buAutoNum type="arabicPeriod"/>
            </a:pPr>
            <a:r>
              <a:rPr lang="de-DE" dirty="0"/>
              <a:t>ID in einem Datensatz</a:t>
            </a:r>
          </a:p>
          <a:p>
            <a:pPr marL="742950" indent="-742950">
              <a:buFont typeface="+mj-lt"/>
              <a:buAutoNum type="arabicPeriod"/>
            </a:pPr>
            <a:r>
              <a:rPr lang="de-DE" dirty="0"/>
              <a:t>Anzahl freier Nächte</a:t>
            </a:r>
          </a:p>
          <a:p>
            <a:pPr marL="742950" indent="-742950">
              <a:buFont typeface="+mj-lt"/>
              <a:buAutoNum type="arabicPeriod"/>
            </a:pPr>
            <a:r>
              <a:rPr lang="de-DE" dirty="0"/>
              <a:t>Geschlecht des Vermieters</a:t>
            </a:r>
          </a:p>
          <a:p>
            <a:pPr marL="742950" indent="-742950">
              <a:buFont typeface="+mj-lt"/>
              <a:buAutoNum type="arabicPeriod"/>
            </a:pPr>
            <a:r>
              <a:rPr lang="de-DE" dirty="0"/>
              <a:t>Vermietertyp: Neuling, Erfahren, Premium</a:t>
            </a:r>
          </a:p>
          <a:p>
            <a:pPr marL="742950" indent="-742950">
              <a:buFont typeface="+mj-lt"/>
              <a:buAutoNum type="arabicPeriod"/>
            </a:pPr>
            <a:r>
              <a:rPr lang="de-DE" dirty="0"/>
              <a:t>Alter des Vermieters</a:t>
            </a:r>
          </a:p>
          <a:p>
            <a:pPr marL="742950" indent="-742950">
              <a:buFont typeface="+mj-lt"/>
              <a:buAutoNum type="arabicPeriod"/>
            </a:pPr>
            <a:r>
              <a:rPr lang="de-DE" dirty="0"/>
              <a:t>Wohnungstyp: Loft, Appartement, Ferienwohnung, Zimmer</a:t>
            </a:r>
          </a:p>
          <a:p>
            <a:pPr marL="742950" indent="-742950">
              <a:buFont typeface="+mj-lt"/>
              <a:buAutoNum type="arabicPeriod"/>
            </a:pPr>
            <a:r>
              <a:rPr lang="de-DE" dirty="0"/>
              <a:t>Preis des Zimmers</a:t>
            </a:r>
          </a:p>
          <a:p>
            <a:pPr marL="742950" indent="-742950">
              <a:buFont typeface="+mj-lt"/>
              <a:buAutoNum type="arabicPeriod"/>
            </a:pPr>
            <a:r>
              <a:rPr lang="de-DE" dirty="0"/>
              <a:t>Preis Zusatzperson</a:t>
            </a:r>
          </a:p>
        </p:txBody>
      </p:sp>
      <p:sp>
        <p:nvSpPr>
          <p:cNvPr id="6" name="Ellipse 5">
            <a:extLst>
              <a:ext uri="{FF2B5EF4-FFF2-40B4-BE49-F238E27FC236}">
                <a16:creationId xmlns:a16="http://schemas.microsoft.com/office/drawing/2014/main" id="{CA08E951-A4CE-46B4-A2E1-19C0472EB64A}"/>
              </a:ext>
            </a:extLst>
          </p:cNvPr>
          <p:cNvSpPr/>
          <p:nvPr/>
        </p:nvSpPr>
        <p:spPr>
          <a:xfrm>
            <a:off x="11751604" y="7026222"/>
            <a:ext cx="577516" cy="577516"/>
          </a:xfrm>
          <a:prstGeom prst="ellipse">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a:t>
            </a:r>
          </a:p>
        </p:txBody>
      </p:sp>
      <p:sp>
        <p:nvSpPr>
          <p:cNvPr id="7" name="Ellipse 6">
            <a:extLst>
              <a:ext uri="{FF2B5EF4-FFF2-40B4-BE49-F238E27FC236}">
                <a16:creationId xmlns:a16="http://schemas.microsoft.com/office/drawing/2014/main" id="{FE81C3D3-0218-4785-9D47-0D23AA436071}"/>
              </a:ext>
            </a:extLst>
          </p:cNvPr>
          <p:cNvSpPr/>
          <p:nvPr/>
        </p:nvSpPr>
        <p:spPr>
          <a:xfrm>
            <a:off x="14315332" y="7058307"/>
            <a:ext cx="577516" cy="577516"/>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O</a:t>
            </a:r>
          </a:p>
        </p:txBody>
      </p:sp>
      <p:sp>
        <p:nvSpPr>
          <p:cNvPr id="8" name="Ellipse 7">
            <a:extLst>
              <a:ext uri="{FF2B5EF4-FFF2-40B4-BE49-F238E27FC236}">
                <a16:creationId xmlns:a16="http://schemas.microsoft.com/office/drawing/2014/main" id="{794E85AF-9905-426D-BC5A-489167FDAA3A}"/>
              </a:ext>
            </a:extLst>
          </p:cNvPr>
          <p:cNvSpPr/>
          <p:nvPr/>
        </p:nvSpPr>
        <p:spPr>
          <a:xfrm>
            <a:off x="16448932" y="7045996"/>
            <a:ext cx="577516" cy="577516"/>
          </a:xfrm>
          <a:prstGeom prst="ellipse">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a:t>
            </a:r>
          </a:p>
        </p:txBody>
      </p:sp>
      <p:sp>
        <p:nvSpPr>
          <p:cNvPr id="9" name="Ellipse 8">
            <a:extLst>
              <a:ext uri="{FF2B5EF4-FFF2-40B4-BE49-F238E27FC236}">
                <a16:creationId xmlns:a16="http://schemas.microsoft.com/office/drawing/2014/main" id="{6AA6B7A6-0718-42D3-9883-E66D70988AA4}"/>
              </a:ext>
            </a:extLst>
          </p:cNvPr>
          <p:cNvSpPr/>
          <p:nvPr/>
        </p:nvSpPr>
        <p:spPr>
          <a:xfrm>
            <a:off x="18849232" y="7045996"/>
            <a:ext cx="577516" cy="577516"/>
          </a:xfrm>
          <a:prstGeom prst="ellips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a:t>
            </a:r>
          </a:p>
        </p:txBody>
      </p:sp>
      <p:sp>
        <p:nvSpPr>
          <p:cNvPr id="10" name="Ellipse 9">
            <a:extLst>
              <a:ext uri="{FF2B5EF4-FFF2-40B4-BE49-F238E27FC236}">
                <a16:creationId xmlns:a16="http://schemas.microsoft.com/office/drawing/2014/main" id="{A743024A-8F98-4CEA-B5AF-A76153F538AD}"/>
              </a:ext>
            </a:extLst>
          </p:cNvPr>
          <p:cNvSpPr/>
          <p:nvPr/>
        </p:nvSpPr>
        <p:spPr>
          <a:xfrm>
            <a:off x="6361039" y="2655968"/>
            <a:ext cx="477286" cy="477286"/>
          </a:xfrm>
          <a:prstGeom prst="ellipse">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a:t>
            </a:r>
          </a:p>
        </p:txBody>
      </p:sp>
      <p:sp>
        <p:nvSpPr>
          <p:cNvPr id="11" name="Ellipse 10">
            <a:extLst>
              <a:ext uri="{FF2B5EF4-FFF2-40B4-BE49-F238E27FC236}">
                <a16:creationId xmlns:a16="http://schemas.microsoft.com/office/drawing/2014/main" id="{66C3652B-E517-494C-861C-A41378387C43}"/>
              </a:ext>
            </a:extLst>
          </p:cNvPr>
          <p:cNvSpPr/>
          <p:nvPr/>
        </p:nvSpPr>
        <p:spPr>
          <a:xfrm>
            <a:off x="5956777" y="3233484"/>
            <a:ext cx="477286" cy="477286"/>
          </a:xfrm>
          <a:prstGeom prst="ellips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a:t>
            </a:r>
          </a:p>
        </p:txBody>
      </p:sp>
      <p:sp>
        <p:nvSpPr>
          <p:cNvPr id="12" name="Ellipse 11">
            <a:extLst>
              <a:ext uri="{FF2B5EF4-FFF2-40B4-BE49-F238E27FC236}">
                <a16:creationId xmlns:a16="http://schemas.microsoft.com/office/drawing/2014/main" id="{C34B1D1D-3828-4C5A-B642-1737AD1DFF26}"/>
              </a:ext>
            </a:extLst>
          </p:cNvPr>
          <p:cNvSpPr/>
          <p:nvPr/>
        </p:nvSpPr>
        <p:spPr>
          <a:xfrm>
            <a:off x="7107799" y="3786612"/>
            <a:ext cx="477286" cy="477286"/>
          </a:xfrm>
          <a:prstGeom prst="ellipse">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a:t>
            </a:r>
          </a:p>
        </p:txBody>
      </p:sp>
      <p:sp>
        <p:nvSpPr>
          <p:cNvPr id="13" name="Ellipse 12">
            <a:extLst>
              <a:ext uri="{FF2B5EF4-FFF2-40B4-BE49-F238E27FC236}">
                <a16:creationId xmlns:a16="http://schemas.microsoft.com/office/drawing/2014/main" id="{0F3AC06B-4718-4E15-9C64-64DD56F0A8F5}"/>
              </a:ext>
            </a:extLst>
          </p:cNvPr>
          <p:cNvSpPr/>
          <p:nvPr/>
        </p:nvSpPr>
        <p:spPr>
          <a:xfrm>
            <a:off x="6072281" y="4894454"/>
            <a:ext cx="477286" cy="477286"/>
          </a:xfrm>
          <a:prstGeom prst="ellips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a:t>
            </a:r>
          </a:p>
        </p:txBody>
      </p:sp>
      <p:sp>
        <p:nvSpPr>
          <p:cNvPr id="14" name="Ellipse 13">
            <a:extLst>
              <a:ext uri="{FF2B5EF4-FFF2-40B4-BE49-F238E27FC236}">
                <a16:creationId xmlns:a16="http://schemas.microsoft.com/office/drawing/2014/main" id="{C559A525-7F0D-4F96-86DC-AE9126C23CB8}"/>
              </a:ext>
            </a:extLst>
          </p:cNvPr>
          <p:cNvSpPr/>
          <p:nvPr/>
        </p:nvSpPr>
        <p:spPr>
          <a:xfrm>
            <a:off x="13188559" y="5433397"/>
            <a:ext cx="477286" cy="477286"/>
          </a:xfrm>
          <a:prstGeom prst="ellipse">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a:t>
            </a:r>
          </a:p>
        </p:txBody>
      </p:sp>
      <p:sp>
        <p:nvSpPr>
          <p:cNvPr id="16" name="Ellipse 15">
            <a:extLst>
              <a:ext uri="{FF2B5EF4-FFF2-40B4-BE49-F238E27FC236}">
                <a16:creationId xmlns:a16="http://schemas.microsoft.com/office/drawing/2014/main" id="{3556E845-0D36-4C5D-9332-41B804A80DE1}"/>
              </a:ext>
            </a:extLst>
          </p:cNvPr>
          <p:cNvSpPr/>
          <p:nvPr/>
        </p:nvSpPr>
        <p:spPr>
          <a:xfrm>
            <a:off x="10030469" y="4356175"/>
            <a:ext cx="477286" cy="477286"/>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O</a:t>
            </a:r>
          </a:p>
        </p:txBody>
      </p:sp>
      <p:sp>
        <p:nvSpPr>
          <p:cNvPr id="17" name="Ellipse 16">
            <a:extLst>
              <a:ext uri="{FF2B5EF4-FFF2-40B4-BE49-F238E27FC236}">
                <a16:creationId xmlns:a16="http://schemas.microsoft.com/office/drawing/2014/main" id="{38B3691B-6C9C-4B84-B448-83BFD8BE3CC1}"/>
              </a:ext>
            </a:extLst>
          </p:cNvPr>
          <p:cNvSpPr/>
          <p:nvPr/>
        </p:nvSpPr>
        <p:spPr>
          <a:xfrm>
            <a:off x="5724127" y="6010913"/>
            <a:ext cx="477286" cy="477286"/>
          </a:xfrm>
          <a:prstGeom prst="ellipse">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a:t>
            </a:r>
          </a:p>
        </p:txBody>
      </p:sp>
      <p:sp>
        <p:nvSpPr>
          <p:cNvPr id="18" name="Ellipse 17">
            <a:extLst>
              <a:ext uri="{FF2B5EF4-FFF2-40B4-BE49-F238E27FC236}">
                <a16:creationId xmlns:a16="http://schemas.microsoft.com/office/drawing/2014/main" id="{69984A04-8405-47F4-93FF-33B1726865A8}"/>
              </a:ext>
            </a:extLst>
          </p:cNvPr>
          <p:cNvSpPr/>
          <p:nvPr/>
        </p:nvSpPr>
        <p:spPr>
          <a:xfrm>
            <a:off x="5723325" y="6560173"/>
            <a:ext cx="477286" cy="477286"/>
          </a:xfrm>
          <a:prstGeom prst="ellips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a:t>
            </a:r>
          </a:p>
        </p:txBody>
      </p:sp>
    </p:spTree>
    <p:extLst>
      <p:ext uri="{BB962C8B-B14F-4D97-AF65-F5344CB8AC3E}">
        <p14:creationId xmlns:p14="http://schemas.microsoft.com/office/powerpoint/2010/main" val="41239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Foliennummernplatzhalter 4">
            <a:extLst>
              <a:ext uri="{FF2B5EF4-FFF2-40B4-BE49-F238E27FC236}">
                <a16:creationId xmlns:a16="http://schemas.microsoft.com/office/drawing/2014/main" id="{BDD21EE0-395A-4E68-ACB5-FC843156C8D4}"/>
              </a:ext>
            </a:extLst>
          </p:cNvPr>
          <p:cNvSpPr>
            <a:spLocks noGrp="1"/>
          </p:cNvSpPr>
          <p:nvPr>
            <p:ph type="sldNum" sz="quarter" idx="4294967295"/>
          </p:nvPr>
        </p:nvSpPr>
        <p:spPr>
          <a:xfrm>
            <a:off x="17216715" y="12712701"/>
            <a:ext cx="5484971"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93BA357D-2722-43B4-908C-A51CC5D1ADF5}" type="slidenum">
              <a:rPr lang="de-DE" altLang="de-DE" smtClean="0"/>
              <a:pPr>
                <a:spcBef>
                  <a:spcPct val="0"/>
                </a:spcBef>
              </a:pPr>
              <a:t>5</a:t>
            </a:fld>
            <a:endParaRPr lang="de-DE" altLang="de-DE"/>
          </a:p>
        </p:txBody>
      </p:sp>
      <p:pic>
        <p:nvPicPr>
          <p:cNvPr id="10244" name="Picture 4" descr="https://vdz-akademie.de/wp-content/uploads/2017/09/Foto-Haufe-Campus-Freiburg-Haufe-Gruppe.jpg">
            <a:extLst>
              <a:ext uri="{FF2B5EF4-FFF2-40B4-BE49-F238E27FC236}">
                <a16:creationId xmlns:a16="http://schemas.microsoft.com/office/drawing/2014/main" id="{49B62857-D4E0-40A9-8122-8903E93D6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65" b="11884"/>
          <a:stretch>
            <a:fillRect/>
          </a:stretch>
        </p:blipFill>
        <p:spPr bwMode="auto">
          <a:xfrm>
            <a:off x="1" y="7078867"/>
            <a:ext cx="24377650" cy="665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descr="Bildergebnis für haufe group">
            <a:extLst>
              <a:ext uri="{FF2B5EF4-FFF2-40B4-BE49-F238E27FC236}">
                <a16:creationId xmlns:a16="http://schemas.microsoft.com/office/drawing/2014/main" id="{34860629-D4D8-4506-9128-9F91359AB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6715" y="5663479"/>
            <a:ext cx="6930517" cy="155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FCE057-46BA-4AA8-8920-C26DF6381BA4}"/>
              </a:ext>
            </a:extLst>
          </p:cNvPr>
          <p:cNvSpPr>
            <a:spLocks noGrp="1"/>
          </p:cNvSpPr>
          <p:nvPr>
            <p:ph type="body" sz="quarter" idx="11"/>
          </p:nvPr>
        </p:nvSpPr>
        <p:spPr/>
        <p:txBody>
          <a:bodyPr/>
          <a:lstStyle/>
          <a:p>
            <a:r>
              <a:rPr lang="de-DE" dirty="0"/>
              <a:t>Menge &amp; Ausschnitt</a:t>
            </a:r>
          </a:p>
          <a:p>
            <a:r>
              <a:rPr lang="de-DE" dirty="0"/>
              <a:t>Zustand</a:t>
            </a:r>
          </a:p>
          <a:p>
            <a:pPr lvl="1"/>
            <a:r>
              <a:rPr lang="de-DE" dirty="0"/>
              <a:t>Fehlende Werte</a:t>
            </a:r>
          </a:p>
          <a:p>
            <a:pPr lvl="1"/>
            <a:r>
              <a:rPr lang="de-DE" dirty="0"/>
              <a:t>Falsche Formatierung</a:t>
            </a:r>
          </a:p>
          <a:p>
            <a:pPr lvl="1"/>
            <a:r>
              <a:rPr lang="de-DE" dirty="0"/>
              <a:t>Duplikate</a:t>
            </a:r>
          </a:p>
          <a:p>
            <a:pPr lvl="1"/>
            <a:r>
              <a:rPr lang="de-DE" dirty="0"/>
              <a:t>Inkonsistenz</a:t>
            </a:r>
          </a:p>
        </p:txBody>
      </p:sp>
      <p:sp>
        <p:nvSpPr>
          <p:cNvPr id="4" name="Titel 3">
            <a:extLst>
              <a:ext uri="{FF2B5EF4-FFF2-40B4-BE49-F238E27FC236}">
                <a16:creationId xmlns:a16="http://schemas.microsoft.com/office/drawing/2014/main" id="{A39177A5-EEFC-4CA8-A32B-FFD7AAA92F4A}"/>
              </a:ext>
            </a:extLst>
          </p:cNvPr>
          <p:cNvSpPr>
            <a:spLocks noGrp="1"/>
          </p:cNvSpPr>
          <p:nvPr>
            <p:ph type="title"/>
          </p:nvPr>
        </p:nvSpPr>
        <p:spPr/>
        <p:txBody>
          <a:bodyPr/>
          <a:lstStyle/>
          <a:p>
            <a:r>
              <a:rPr lang="de-DE" dirty="0"/>
              <a:t>Schritt 2: Menge, Ausschnitt &amp; Zustand </a:t>
            </a:r>
          </a:p>
        </p:txBody>
      </p:sp>
      <p:sp>
        <p:nvSpPr>
          <p:cNvPr id="5" name="Textplatzhalter 4">
            <a:extLst>
              <a:ext uri="{FF2B5EF4-FFF2-40B4-BE49-F238E27FC236}">
                <a16:creationId xmlns:a16="http://schemas.microsoft.com/office/drawing/2014/main" id="{528D6033-0BF8-476A-98F5-925EC7EA9A15}"/>
              </a:ext>
            </a:extLst>
          </p:cNvPr>
          <p:cNvSpPr>
            <a:spLocks noGrp="1"/>
          </p:cNvSpPr>
          <p:nvPr>
            <p:ph type="body" sz="quarter" idx="12"/>
          </p:nvPr>
        </p:nvSpPr>
        <p:spPr/>
        <p:txBody>
          <a:bodyPr/>
          <a:lstStyle/>
          <a:p>
            <a:r>
              <a:rPr lang="de-DE" dirty="0">
                <a:hlinkClick r:id="rId3"/>
              </a:rPr>
              <a:t>https://www.pexels.com/de-de/foto/architektur-aufgegeben-dreckig-drinnen-976853/</a:t>
            </a:r>
            <a:endParaRPr lang="de-DE" dirty="0"/>
          </a:p>
        </p:txBody>
      </p:sp>
      <p:pic>
        <p:nvPicPr>
          <p:cNvPr id="5122" name="Picture 2" descr="architektur, aufgegeben, baufällig">
            <a:extLst>
              <a:ext uri="{FF2B5EF4-FFF2-40B4-BE49-F238E27FC236}">
                <a16:creationId xmlns:a16="http://schemas.microsoft.com/office/drawing/2014/main" id="{1417FFF2-4C7F-4681-BE98-C24A2DF1CFBE}"/>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17547" r="3532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4" name="Picture 10" descr="analyse, analysieren, analytik">
            <a:extLst>
              <a:ext uri="{FF2B5EF4-FFF2-40B4-BE49-F238E27FC236}">
                <a16:creationId xmlns:a16="http://schemas.microsoft.com/office/drawing/2014/main" id="{DCD1D6EE-8A97-4EC7-8EE3-40EF3BE45189}"/>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l="14746" r="14746"/>
          <a:stretch>
            <a:fillRect/>
          </a:stretch>
        </p:blipFill>
        <p:spPr/>
      </p:pic>
      <p:sp>
        <p:nvSpPr>
          <p:cNvPr id="32771" name="Inhaltsplatzhalter 2">
            <a:extLst>
              <a:ext uri="{FF2B5EF4-FFF2-40B4-BE49-F238E27FC236}">
                <a16:creationId xmlns:a16="http://schemas.microsoft.com/office/drawing/2014/main" id="{EE410F21-99AB-4932-9C71-A4EB998AE066}"/>
              </a:ext>
            </a:extLst>
          </p:cNvPr>
          <p:cNvSpPr>
            <a:spLocks noGrp="1" noChangeArrowheads="1"/>
          </p:cNvSpPr>
          <p:nvPr>
            <p:ph type="body" sz="quarter" idx="11"/>
          </p:nvPr>
        </p:nvSpPr>
        <p:spPr/>
        <p:txBody>
          <a:bodyPr/>
          <a:lstStyle/>
          <a:p>
            <a:r>
              <a:rPr lang="de-DE" altLang="de-DE" dirty="0" err="1"/>
              <a:t>Pipenv</a:t>
            </a:r>
            <a:endParaRPr lang="de-DE" altLang="de-DE" dirty="0"/>
          </a:p>
          <a:p>
            <a:r>
              <a:rPr lang="de-DE" altLang="de-DE" dirty="0" err="1"/>
              <a:t>Matplotlib</a:t>
            </a:r>
            <a:endParaRPr lang="de-DE" altLang="de-DE" dirty="0"/>
          </a:p>
          <a:p>
            <a:r>
              <a:rPr lang="de-DE" altLang="de-DE" dirty="0" err="1"/>
              <a:t>Plotly</a:t>
            </a:r>
            <a:endParaRPr lang="de-DE" altLang="de-DE" dirty="0"/>
          </a:p>
          <a:p>
            <a:r>
              <a:rPr lang="de-DE" altLang="de-DE" dirty="0"/>
              <a:t>Pandas</a:t>
            </a:r>
          </a:p>
        </p:txBody>
      </p:sp>
      <p:sp>
        <p:nvSpPr>
          <p:cNvPr id="32770" name="Titel 1">
            <a:extLst>
              <a:ext uri="{FF2B5EF4-FFF2-40B4-BE49-F238E27FC236}">
                <a16:creationId xmlns:a16="http://schemas.microsoft.com/office/drawing/2014/main" id="{15836E82-624F-401A-83F5-A42868A9C0BF}"/>
              </a:ext>
            </a:extLst>
          </p:cNvPr>
          <p:cNvSpPr>
            <a:spLocks noGrp="1" noChangeArrowheads="1"/>
          </p:cNvSpPr>
          <p:nvPr>
            <p:ph type="title"/>
          </p:nvPr>
        </p:nvSpPr>
        <p:spPr/>
        <p:txBody>
          <a:bodyPr/>
          <a:lstStyle/>
          <a:p>
            <a:r>
              <a:rPr lang="de-DE" altLang="de-DE"/>
              <a:t>Python Libraries</a:t>
            </a:r>
          </a:p>
        </p:txBody>
      </p:sp>
      <p:sp>
        <p:nvSpPr>
          <p:cNvPr id="5" name="Textplatzhalter 4">
            <a:extLst>
              <a:ext uri="{FF2B5EF4-FFF2-40B4-BE49-F238E27FC236}">
                <a16:creationId xmlns:a16="http://schemas.microsoft.com/office/drawing/2014/main" id="{764EEED0-B454-4106-8E7B-54636D8DABF0}"/>
              </a:ext>
            </a:extLst>
          </p:cNvPr>
          <p:cNvSpPr>
            <a:spLocks noGrp="1"/>
          </p:cNvSpPr>
          <p:nvPr>
            <p:ph type="body" sz="quarter" idx="12"/>
          </p:nvPr>
        </p:nvSpPr>
        <p:spPr/>
        <p:txBody>
          <a:bodyPr/>
          <a:lstStyle/>
          <a:p>
            <a:r>
              <a:rPr lang="de-DE" dirty="0">
                <a:hlinkClick r:id="rId4"/>
              </a:rPr>
              <a:t>https://www.pexels.com/de-de/foto/arbeiten-arbeitsplatz-bildschirm-daten-669610/</a:t>
            </a:r>
            <a:endParaRPr lang="de-DE" altLang="de-DE" dirty="0">
              <a:latin typeface="Arial" panose="020B060402020202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Inhaltsplatzhalter 2">
            <a:extLst>
              <a:ext uri="{FF2B5EF4-FFF2-40B4-BE49-F238E27FC236}">
                <a16:creationId xmlns:a16="http://schemas.microsoft.com/office/drawing/2014/main" id="{9F74BED9-444A-44A2-8F6E-E12E7DBCC0C1}"/>
              </a:ext>
            </a:extLst>
          </p:cNvPr>
          <p:cNvSpPr>
            <a:spLocks noGrp="1" noChangeArrowheads="1"/>
          </p:cNvSpPr>
          <p:nvPr>
            <p:ph type="body" sz="quarter" idx="11"/>
          </p:nvPr>
        </p:nvSpPr>
        <p:spPr/>
        <p:txBody>
          <a:bodyPr/>
          <a:lstStyle/>
          <a:p>
            <a:r>
              <a:rPr lang="de-DE" altLang="de-DE" dirty="0"/>
              <a:t>https://github.com/pypa/pipenv</a:t>
            </a:r>
          </a:p>
          <a:p>
            <a:r>
              <a:rPr lang="de-DE" altLang="de-DE" dirty="0"/>
              <a:t>Virtual Environment</a:t>
            </a:r>
          </a:p>
          <a:p>
            <a:r>
              <a:rPr lang="de-DE" altLang="de-DE" dirty="0" err="1"/>
              <a:t>Dependency</a:t>
            </a:r>
            <a:r>
              <a:rPr lang="de-DE" altLang="de-DE" dirty="0"/>
              <a:t> </a:t>
            </a:r>
            <a:r>
              <a:rPr lang="de-DE" altLang="de-DE" dirty="0" err="1"/>
              <a:t>Managment</a:t>
            </a:r>
            <a:endParaRPr lang="de-DE" altLang="de-DE" dirty="0"/>
          </a:p>
        </p:txBody>
      </p:sp>
      <p:sp>
        <p:nvSpPr>
          <p:cNvPr id="34818" name="Titel 1">
            <a:extLst>
              <a:ext uri="{FF2B5EF4-FFF2-40B4-BE49-F238E27FC236}">
                <a16:creationId xmlns:a16="http://schemas.microsoft.com/office/drawing/2014/main" id="{3DD2BA2A-04E8-430A-9539-3DCCB08DB15D}"/>
              </a:ext>
            </a:extLst>
          </p:cNvPr>
          <p:cNvSpPr>
            <a:spLocks noGrp="1" noChangeArrowheads="1"/>
          </p:cNvSpPr>
          <p:nvPr>
            <p:ph type="title"/>
          </p:nvPr>
        </p:nvSpPr>
        <p:spPr/>
        <p:txBody>
          <a:bodyPr/>
          <a:lstStyle/>
          <a:p>
            <a:r>
              <a:rPr lang="de-DE" altLang="de-DE"/>
              <a:t>Pipenv</a:t>
            </a:r>
          </a:p>
        </p:txBody>
      </p:sp>
      <p:sp>
        <p:nvSpPr>
          <p:cNvPr id="6" name="Textplatzhalter 5">
            <a:extLst>
              <a:ext uri="{FF2B5EF4-FFF2-40B4-BE49-F238E27FC236}">
                <a16:creationId xmlns:a16="http://schemas.microsoft.com/office/drawing/2014/main" id="{B2919D0B-E3A6-4E60-9E22-62D1C8D7078B}"/>
              </a:ext>
            </a:extLst>
          </p:cNvPr>
          <p:cNvSpPr>
            <a:spLocks noGrp="1"/>
          </p:cNvSpPr>
          <p:nvPr>
            <p:ph type="body" sz="quarter" idx="12"/>
          </p:nvPr>
        </p:nvSpPr>
        <p:spPr/>
        <p:txBody>
          <a:bodyPr/>
          <a:lstStyle/>
          <a:p>
            <a:endParaRPr lang="de-DE"/>
          </a:p>
        </p:txBody>
      </p:sp>
      <p:sp>
        <p:nvSpPr>
          <p:cNvPr id="7" name="Bildplatzhalter 6">
            <a:extLst>
              <a:ext uri="{FF2B5EF4-FFF2-40B4-BE49-F238E27FC236}">
                <a16:creationId xmlns:a16="http://schemas.microsoft.com/office/drawing/2014/main" id="{E46CA761-906B-4BE8-86F3-5B798FA2FA16}"/>
              </a:ext>
            </a:extLst>
          </p:cNvPr>
          <p:cNvSpPr>
            <a:spLocks noGrp="1"/>
          </p:cNvSpPr>
          <p:nvPr>
            <p:ph type="pic" sz="quarter" idx="10"/>
          </p:nvPr>
        </p:nvSpPr>
        <p:spPr/>
      </p:sp>
      <p:pic>
        <p:nvPicPr>
          <p:cNvPr id="12" name="Bildplatzhalter 3">
            <a:extLst>
              <a:ext uri="{FF2B5EF4-FFF2-40B4-BE49-F238E27FC236}">
                <a16:creationId xmlns:a16="http://schemas.microsoft.com/office/drawing/2014/main" id="{31383BBA-3137-42AD-AFB4-6E769AED1D1F}"/>
              </a:ext>
            </a:extLst>
          </p:cNvPr>
          <p:cNvPicPr>
            <a:picLocks noChangeAspect="1"/>
          </p:cNvPicPr>
          <p:nvPr/>
        </p:nvPicPr>
        <p:blipFill rotWithShape="1">
          <a:blip r:embed="rId3"/>
          <a:srcRect l="8866" r="8866" b="13778"/>
          <a:stretch/>
        </p:blipFill>
        <p:spPr>
          <a:xfrm>
            <a:off x="14680635" y="0"/>
            <a:ext cx="9697015" cy="11826240"/>
          </a:xfrm>
          <a:prstGeom prst="rect">
            <a:avLst/>
          </a:prstGeom>
          <a:solidFill>
            <a:srgbClr val="1E1E1E"/>
          </a:solid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BE864E5-BDD4-49F9-9088-786D73FAE2AE}"/>
              </a:ext>
            </a:extLst>
          </p:cNvPr>
          <p:cNvSpPr>
            <a:spLocks noGrp="1"/>
          </p:cNvSpPr>
          <p:nvPr>
            <p:ph type="pic" sz="quarter" idx="10"/>
          </p:nvPr>
        </p:nvSpPr>
        <p:spPr/>
      </p:sp>
      <p:sp>
        <p:nvSpPr>
          <p:cNvPr id="36867" name="Inhaltsplatzhalter 2">
            <a:extLst>
              <a:ext uri="{FF2B5EF4-FFF2-40B4-BE49-F238E27FC236}">
                <a16:creationId xmlns:a16="http://schemas.microsoft.com/office/drawing/2014/main" id="{5FFCF072-DDC6-43F9-AA25-503C1162F4D3}"/>
              </a:ext>
            </a:extLst>
          </p:cNvPr>
          <p:cNvSpPr>
            <a:spLocks noGrp="1" noChangeArrowheads="1"/>
          </p:cNvSpPr>
          <p:nvPr>
            <p:ph type="body" sz="quarter" idx="11"/>
          </p:nvPr>
        </p:nvSpPr>
        <p:spPr/>
        <p:txBody>
          <a:bodyPr>
            <a:normAutofit/>
          </a:bodyPr>
          <a:lstStyle/>
          <a:p>
            <a:pPr marL="914400" indent="-914400">
              <a:buFont typeface="+mj-lt"/>
              <a:buAutoNum type="arabicPeriod"/>
            </a:pPr>
            <a:r>
              <a:rPr lang="de-DE" altLang="de-DE" dirty="0"/>
              <a:t>Hilfe anzeigen</a:t>
            </a:r>
          </a:p>
          <a:p>
            <a:pPr marL="914400" indent="-914400">
              <a:buFont typeface="+mj-lt"/>
              <a:buAutoNum type="arabicPeriod"/>
            </a:pPr>
            <a:r>
              <a:rPr lang="de-DE" altLang="de-DE" dirty="0"/>
              <a:t>Erzeugt neues, leeres Projekt</a:t>
            </a:r>
          </a:p>
          <a:p>
            <a:pPr marL="914400" indent="-914400">
              <a:buFont typeface="+mj-lt"/>
              <a:buAutoNum type="arabicPeriod"/>
            </a:pPr>
            <a:r>
              <a:rPr lang="de-DE" altLang="de-DE" dirty="0"/>
              <a:t>Installiert Paket (hier </a:t>
            </a:r>
            <a:r>
              <a:rPr lang="de-DE" altLang="de-DE" dirty="0" err="1"/>
              <a:t>pandas</a:t>
            </a:r>
            <a:r>
              <a:rPr lang="de-DE" altLang="de-DE" dirty="0"/>
              <a:t>) in das virtuelle Environment und erzeugt Eintrag</a:t>
            </a:r>
          </a:p>
          <a:p>
            <a:pPr marL="914400" indent="-914400">
              <a:buFont typeface="+mj-lt"/>
              <a:buAutoNum type="arabicPeriod"/>
            </a:pPr>
            <a:r>
              <a:rPr lang="de-DE" altLang="de-DE" dirty="0"/>
              <a:t>Erzeugt </a:t>
            </a:r>
            <a:r>
              <a:rPr lang="de-DE" altLang="de-DE" dirty="0" err="1"/>
              <a:t>Lockfile</a:t>
            </a:r>
            <a:endParaRPr lang="de-DE" altLang="de-DE" dirty="0"/>
          </a:p>
          <a:p>
            <a:pPr marL="914400" indent="-914400">
              <a:buFont typeface="+mj-lt"/>
              <a:buAutoNum type="arabicPeriod"/>
            </a:pPr>
            <a:r>
              <a:rPr lang="de-DE" altLang="de-DE" dirty="0"/>
              <a:t>Installiert </a:t>
            </a:r>
            <a:r>
              <a:rPr lang="de-DE" altLang="de-DE" dirty="0" err="1"/>
              <a:t>Pipfile</a:t>
            </a:r>
            <a:endParaRPr lang="de-DE" altLang="de-DE" dirty="0"/>
          </a:p>
          <a:p>
            <a:pPr marL="914400" indent="-914400">
              <a:buFont typeface="+mj-lt"/>
              <a:buAutoNum type="arabicPeriod"/>
            </a:pPr>
            <a:r>
              <a:rPr lang="de-DE" altLang="de-DE" dirty="0"/>
              <a:t>Installiert </a:t>
            </a:r>
            <a:r>
              <a:rPr lang="de-DE" altLang="de-DE" dirty="0" err="1"/>
              <a:t>Lockfile</a:t>
            </a:r>
            <a:endParaRPr lang="de-DE" altLang="de-DE" dirty="0"/>
          </a:p>
          <a:p>
            <a:pPr marL="914400" indent="-914400">
              <a:buFont typeface="+mj-lt"/>
              <a:buAutoNum type="arabicPeriod"/>
            </a:pPr>
            <a:r>
              <a:rPr lang="de-DE" altLang="de-DE" dirty="0"/>
              <a:t>Betritt das virtuelle Environment</a:t>
            </a:r>
          </a:p>
          <a:p>
            <a:pPr marL="914400" indent="-914400">
              <a:buFont typeface="+mj-lt"/>
              <a:buAutoNum type="arabicPeriod"/>
            </a:pPr>
            <a:r>
              <a:rPr lang="de-DE" altLang="de-DE" dirty="0"/>
              <a:t>Entfernt Environment, nicht das </a:t>
            </a:r>
            <a:r>
              <a:rPr lang="de-DE" altLang="de-DE" dirty="0" err="1"/>
              <a:t>Pipfile</a:t>
            </a:r>
            <a:endParaRPr lang="de-DE" altLang="de-DE" dirty="0"/>
          </a:p>
          <a:p>
            <a:pPr marL="914400" indent="-914400">
              <a:buFont typeface="+mj-lt"/>
              <a:buAutoNum type="arabicPeriod"/>
            </a:pPr>
            <a:r>
              <a:rPr lang="de-DE" altLang="de-DE" dirty="0"/>
              <a:t>Zeigt Pakete mit </a:t>
            </a:r>
            <a:r>
              <a:rPr lang="de-DE" altLang="de-DE" dirty="0" err="1"/>
              <a:t>Dependencies</a:t>
            </a:r>
            <a:endParaRPr lang="de-DE" altLang="de-DE" dirty="0"/>
          </a:p>
        </p:txBody>
      </p:sp>
      <p:sp>
        <p:nvSpPr>
          <p:cNvPr id="36866" name="Titel 1">
            <a:extLst>
              <a:ext uri="{FF2B5EF4-FFF2-40B4-BE49-F238E27FC236}">
                <a16:creationId xmlns:a16="http://schemas.microsoft.com/office/drawing/2014/main" id="{0216C5EC-5A63-4158-8CDB-2190AE20748E}"/>
              </a:ext>
            </a:extLst>
          </p:cNvPr>
          <p:cNvSpPr>
            <a:spLocks noGrp="1" noChangeArrowheads="1"/>
          </p:cNvSpPr>
          <p:nvPr>
            <p:ph type="title"/>
          </p:nvPr>
        </p:nvSpPr>
        <p:spPr/>
        <p:txBody>
          <a:bodyPr/>
          <a:lstStyle/>
          <a:p>
            <a:r>
              <a:rPr lang="de-DE" altLang="de-DE"/>
              <a:t>Pipenv</a:t>
            </a:r>
          </a:p>
        </p:txBody>
      </p:sp>
      <p:sp>
        <p:nvSpPr>
          <p:cNvPr id="9" name="Textplatzhalter 8">
            <a:extLst>
              <a:ext uri="{FF2B5EF4-FFF2-40B4-BE49-F238E27FC236}">
                <a16:creationId xmlns:a16="http://schemas.microsoft.com/office/drawing/2014/main" id="{F20708C6-58A9-410C-83A1-EF8F820BDEE7}"/>
              </a:ext>
            </a:extLst>
          </p:cNvPr>
          <p:cNvSpPr>
            <a:spLocks noGrp="1"/>
          </p:cNvSpPr>
          <p:nvPr>
            <p:ph type="body" sz="quarter" idx="12"/>
          </p:nvPr>
        </p:nvSpPr>
        <p:spPr/>
        <p:txBody>
          <a:bodyPr/>
          <a:lstStyle/>
          <a:p>
            <a:endParaRPr lang="de-DE"/>
          </a:p>
        </p:txBody>
      </p:sp>
      <p:pic>
        <p:nvPicPr>
          <p:cNvPr id="4" name="Grafik 3">
            <a:extLst>
              <a:ext uri="{FF2B5EF4-FFF2-40B4-BE49-F238E27FC236}">
                <a16:creationId xmlns:a16="http://schemas.microsoft.com/office/drawing/2014/main" id="{79BF880A-D876-4A0E-815E-C30B63E8A3F3}"/>
              </a:ext>
            </a:extLst>
          </p:cNvPr>
          <p:cNvPicPr>
            <a:picLocks noChangeAspect="1"/>
          </p:cNvPicPr>
          <p:nvPr/>
        </p:nvPicPr>
        <p:blipFill>
          <a:blip r:embed="rId3"/>
          <a:stretch>
            <a:fillRect/>
          </a:stretch>
        </p:blipFill>
        <p:spPr>
          <a:xfrm>
            <a:off x="14969954" y="3713420"/>
            <a:ext cx="9042176" cy="7584558"/>
          </a:xfrm>
          <a:prstGeom prst="rect">
            <a:avLst/>
          </a:prstGeom>
        </p:spPr>
      </p:pic>
      <p:grpSp>
        <p:nvGrpSpPr>
          <p:cNvPr id="7" name="Gruppieren 6">
            <a:extLst>
              <a:ext uri="{FF2B5EF4-FFF2-40B4-BE49-F238E27FC236}">
                <a16:creationId xmlns:a16="http://schemas.microsoft.com/office/drawing/2014/main" id="{F7E57A9B-68F0-435D-B903-4E5589CB6FE8}"/>
              </a:ext>
            </a:extLst>
          </p:cNvPr>
          <p:cNvGrpSpPr/>
          <p:nvPr/>
        </p:nvGrpSpPr>
        <p:grpSpPr>
          <a:xfrm>
            <a:off x="301625" y="12335861"/>
            <a:ext cx="1019175" cy="1019175"/>
            <a:chOff x="301625" y="12335861"/>
            <a:chExt cx="1019175" cy="1019175"/>
          </a:xfrm>
        </p:grpSpPr>
        <p:sp>
          <p:nvSpPr>
            <p:cNvPr id="10" name="Ellipse 9">
              <a:extLst>
                <a:ext uri="{FF2B5EF4-FFF2-40B4-BE49-F238E27FC236}">
                  <a16:creationId xmlns:a16="http://schemas.microsoft.com/office/drawing/2014/main" id="{170668F2-AADD-4B95-AEE2-A06DF9C1578C}"/>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descr="Kolben">
              <a:extLst>
                <a:ext uri="{FF2B5EF4-FFF2-40B4-BE49-F238E27FC236}">
                  <a16:creationId xmlns:a16="http://schemas.microsoft.com/office/drawing/2014/main" id="{9FDDBAD4-FAD3-46BC-B56F-2F060A783A46}"/>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11" y="12501946"/>
              <a:ext cx="687003" cy="687003"/>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gesicht, gruselig, gucken">
            <a:extLst>
              <a:ext uri="{FF2B5EF4-FFF2-40B4-BE49-F238E27FC236}">
                <a16:creationId xmlns:a16="http://schemas.microsoft.com/office/drawing/2014/main" id="{0B37047C-C5A9-480E-AE14-65DC55F0CA21}"/>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l="14518" r="1451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8915" name="Inhaltsplatzhalter 2">
            <a:extLst>
              <a:ext uri="{FF2B5EF4-FFF2-40B4-BE49-F238E27FC236}">
                <a16:creationId xmlns:a16="http://schemas.microsoft.com/office/drawing/2014/main" id="{602B78E1-EFEB-471E-B107-2E29A1CFC1D0}"/>
              </a:ext>
            </a:extLst>
          </p:cNvPr>
          <p:cNvSpPr>
            <a:spLocks noGrp="1" noChangeArrowheads="1"/>
          </p:cNvSpPr>
          <p:nvPr>
            <p:ph type="body" sz="quarter" idx="11"/>
          </p:nvPr>
        </p:nvSpPr>
        <p:spPr/>
        <p:txBody>
          <a:bodyPr/>
          <a:lstStyle/>
          <a:p>
            <a:r>
              <a:rPr lang="de-DE" altLang="de-DE" b="1" dirty="0"/>
              <a:t>P</a:t>
            </a:r>
            <a:r>
              <a:rPr lang="de-DE" altLang="de-DE" dirty="0"/>
              <a:t>ython </a:t>
            </a:r>
            <a:r>
              <a:rPr lang="de-DE" altLang="de-DE" b="1" dirty="0" err="1"/>
              <a:t>AN</a:t>
            </a:r>
            <a:r>
              <a:rPr lang="de-DE" altLang="de-DE" dirty="0" err="1"/>
              <a:t>d</a:t>
            </a:r>
            <a:r>
              <a:rPr lang="de-DE" altLang="de-DE" dirty="0"/>
              <a:t> </a:t>
            </a:r>
            <a:r>
              <a:rPr lang="de-DE" altLang="de-DE" b="1" dirty="0"/>
              <a:t>D</a:t>
            </a:r>
            <a:r>
              <a:rPr lang="de-DE" altLang="de-DE" dirty="0"/>
              <a:t>ata </a:t>
            </a:r>
            <a:r>
              <a:rPr lang="de-DE" altLang="de-DE" b="1" dirty="0" err="1"/>
              <a:t>A</a:t>
            </a:r>
            <a:r>
              <a:rPr lang="de-DE" altLang="de-DE" dirty="0" err="1"/>
              <a:t>nalysi</a:t>
            </a:r>
            <a:r>
              <a:rPr lang="de-DE" altLang="de-DE" b="1" dirty="0" err="1"/>
              <a:t>S</a:t>
            </a:r>
            <a:endParaRPr lang="de-DE" altLang="de-DE" b="1" dirty="0"/>
          </a:p>
          <a:p>
            <a:pPr>
              <a:buFontTx/>
              <a:buChar char="•"/>
            </a:pPr>
            <a:r>
              <a:rPr lang="de-DE" altLang="de-DE" dirty="0"/>
              <a:t>Series</a:t>
            </a:r>
          </a:p>
          <a:p>
            <a:pPr>
              <a:buFontTx/>
              <a:buChar char="•"/>
            </a:pPr>
            <a:r>
              <a:rPr lang="de-DE" altLang="de-DE" dirty="0"/>
              <a:t>Dataframes</a:t>
            </a:r>
          </a:p>
        </p:txBody>
      </p:sp>
      <p:sp>
        <p:nvSpPr>
          <p:cNvPr id="38914" name="Titel 1">
            <a:extLst>
              <a:ext uri="{FF2B5EF4-FFF2-40B4-BE49-F238E27FC236}">
                <a16:creationId xmlns:a16="http://schemas.microsoft.com/office/drawing/2014/main" id="{CBD045E5-6457-45B5-A12F-76E9DB034D69}"/>
              </a:ext>
            </a:extLst>
          </p:cNvPr>
          <p:cNvSpPr>
            <a:spLocks noGrp="1" noChangeArrowheads="1"/>
          </p:cNvSpPr>
          <p:nvPr>
            <p:ph type="title"/>
          </p:nvPr>
        </p:nvSpPr>
        <p:spPr/>
        <p:txBody>
          <a:bodyPr/>
          <a:lstStyle/>
          <a:p>
            <a:r>
              <a:rPr lang="de-DE" altLang="de-DE"/>
              <a:t>Pandas</a:t>
            </a:r>
          </a:p>
        </p:txBody>
      </p:sp>
      <p:sp>
        <p:nvSpPr>
          <p:cNvPr id="3" name="Textplatzhalter 2">
            <a:extLst>
              <a:ext uri="{FF2B5EF4-FFF2-40B4-BE49-F238E27FC236}">
                <a16:creationId xmlns:a16="http://schemas.microsoft.com/office/drawing/2014/main" id="{5C293121-60F0-42F3-A7B3-E7A2FC3E094D}"/>
              </a:ext>
            </a:extLst>
          </p:cNvPr>
          <p:cNvSpPr>
            <a:spLocks noGrp="1"/>
          </p:cNvSpPr>
          <p:nvPr>
            <p:ph type="body" sz="quarter" idx="12"/>
          </p:nvPr>
        </p:nvSpPr>
        <p:spPr/>
        <p:txBody>
          <a:bodyPr/>
          <a:lstStyle/>
          <a:p>
            <a:r>
              <a:rPr lang="de-DE" dirty="0">
                <a:hlinkClick r:id="rId4"/>
              </a:rPr>
              <a:t>https://www.pexels.com/de-de/foto/gesicht-gruselig-gucken-komisch-2341881/</a:t>
            </a:r>
            <a:endParaRPr lang="de-DE" altLang="de-DE" dirty="0">
              <a:latin typeface="Arial" panose="020B060402020202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515B9991-97F5-40C9-8556-A9479BB49301}"/>
              </a:ext>
            </a:extLst>
          </p:cNvPr>
          <p:cNvSpPr>
            <a:spLocks noGrp="1"/>
          </p:cNvSpPr>
          <p:nvPr>
            <p:ph type="pic" sz="quarter" idx="10"/>
          </p:nvPr>
        </p:nvSpPr>
        <p:spPr/>
      </p:sp>
      <p:sp>
        <p:nvSpPr>
          <p:cNvPr id="3" name="Textplatzhalter 2">
            <a:extLst>
              <a:ext uri="{FF2B5EF4-FFF2-40B4-BE49-F238E27FC236}">
                <a16:creationId xmlns:a16="http://schemas.microsoft.com/office/drawing/2014/main" id="{56E10673-7B95-4AA5-8203-045FED5F8539}"/>
              </a:ext>
            </a:extLst>
          </p:cNvPr>
          <p:cNvSpPr>
            <a:spLocks noGrp="1"/>
          </p:cNvSpPr>
          <p:nvPr>
            <p:ph type="body" sz="quarter" idx="11"/>
          </p:nvPr>
        </p:nvSpPr>
        <p:spPr/>
        <p:txBody>
          <a:bodyPr/>
          <a:lstStyle/>
          <a:p>
            <a:r>
              <a:rPr lang="de-DE" dirty="0"/>
              <a:t>Series (s)</a:t>
            </a:r>
          </a:p>
          <a:p>
            <a:pPr lvl="1">
              <a:buFontTx/>
              <a:buChar char="•"/>
            </a:pPr>
            <a:r>
              <a:rPr lang="de-DE" altLang="de-DE" dirty="0"/>
              <a:t>Eidimensional</a:t>
            </a:r>
          </a:p>
          <a:p>
            <a:pPr lvl="1">
              <a:buFontTx/>
              <a:buChar char="•"/>
            </a:pPr>
            <a:r>
              <a:rPr lang="de-DE" altLang="de-DE" dirty="0"/>
              <a:t>Haben einen Index</a:t>
            </a:r>
          </a:p>
          <a:p>
            <a:pPr lvl="1">
              <a:buFontTx/>
              <a:buChar char="•"/>
            </a:pPr>
            <a:r>
              <a:rPr lang="de-DE" altLang="de-DE" dirty="0"/>
              <a:t>Basieren auf </a:t>
            </a:r>
            <a:r>
              <a:rPr lang="de-DE" altLang="de-DE" dirty="0" err="1"/>
              <a:t>Numpy</a:t>
            </a:r>
            <a:r>
              <a:rPr lang="de-DE" altLang="de-DE" dirty="0"/>
              <a:t> Arrays</a:t>
            </a:r>
            <a:endParaRPr lang="de-DE" dirty="0"/>
          </a:p>
          <a:p>
            <a:pPr lvl="1"/>
            <a:r>
              <a:rPr lang="de-DE" dirty="0"/>
              <a:t>https://pandas.pydata.org/pandas-docs/stable/reference/series.html</a:t>
            </a:r>
          </a:p>
          <a:p>
            <a:pPr>
              <a:buFontTx/>
              <a:buChar char="•"/>
            </a:pPr>
            <a:r>
              <a:rPr lang="de-DE" altLang="de-DE" dirty="0"/>
              <a:t>Dataframes (</a:t>
            </a:r>
            <a:r>
              <a:rPr lang="de-DE" altLang="de-DE" dirty="0" err="1"/>
              <a:t>df</a:t>
            </a:r>
            <a:r>
              <a:rPr lang="de-DE" altLang="de-DE" dirty="0"/>
              <a:t>)</a:t>
            </a:r>
          </a:p>
          <a:p>
            <a:pPr lvl="1">
              <a:buFontTx/>
              <a:buChar char="•"/>
            </a:pPr>
            <a:r>
              <a:rPr lang="de-DE" altLang="de-DE" dirty="0"/>
              <a:t>Multidimensionale Listen</a:t>
            </a:r>
          </a:p>
          <a:p>
            <a:pPr lvl="1">
              <a:buFontTx/>
              <a:buChar char="•"/>
            </a:pPr>
            <a:r>
              <a:rPr lang="de-DE" altLang="de-DE" dirty="0"/>
              <a:t>Bestehen aus Series</a:t>
            </a:r>
          </a:p>
          <a:p>
            <a:pPr lvl="1">
              <a:buFontTx/>
              <a:buChar char="•"/>
            </a:pPr>
            <a:r>
              <a:rPr lang="de-DE" altLang="de-DE" dirty="0"/>
              <a:t>Spalten eines Dataframes sind Series</a:t>
            </a:r>
          </a:p>
          <a:p>
            <a:pPr lvl="1">
              <a:buFontTx/>
              <a:buChar char="•"/>
            </a:pPr>
            <a:r>
              <a:rPr lang="de-DE" dirty="0"/>
              <a:t>https://pandas.pydata.org/pandas-docs/stable/reference/frame.html</a:t>
            </a:r>
            <a:endParaRPr lang="de-DE" altLang="de-DE" dirty="0"/>
          </a:p>
          <a:p>
            <a:endParaRPr lang="de-DE" dirty="0"/>
          </a:p>
        </p:txBody>
      </p:sp>
      <p:sp>
        <p:nvSpPr>
          <p:cNvPr id="4" name="Titel 3">
            <a:extLst>
              <a:ext uri="{FF2B5EF4-FFF2-40B4-BE49-F238E27FC236}">
                <a16:creationId xmlns:a16="http://schemas.microsoft.com/office/drawing/2014/main" id="{14EBE890-11B3-4C23-A6D4-A4F707B6A847}"/>
              </a:ext>
            </a:extLst>
          </p:cNvPr>
          <p:cNvSpPr>
            <a:spLocks noGrp="1"/>
          </p:cNvSpPr>
          <p:nvPr>
            <p:ph type="title"/>
          </p:nvPr>
        </p:nvSpPr>
        <p:spPr/>
        <p:txBody>
          <a:bodyPr/>
          <a:lstStyle/>
          <a:p>
            <a:r>
              <a:rPr lang="de-DE" dirty="0"/>
              <a:t>Pandas – Dataframe &amp; Series</a:t>
            </a:r>
          </a:p>
        </p:txBody>
      </p:sp>
      <p:pic>
        <p:nvPicPr>
          <p:cNvPr id="5" name="Grafik 4">
            <a:extLst>
              <a:ext uri="{FF2B5EF4-FFF2-40B4-BE49-F238E27FC236}">
                <a16:creationId xmlns:a16="http://schemas.microsoft.com/office/drawing/2014/main" id="{5F713DCE-4FDF-45E4-9AD0-4C6B24B7F7AF}"/>
              </a:ext>
            </a:extLst>
          </p:cNvPr>
          <p:cNvPicPr>
            <a:picLocks noChangeAspect="1"/>
          </p:cNvPicPr>
          <p:nvPr/>
        </p:nvPicPr>
        <p:blipFill>
          <a:blip r:embed="rId3"/>
          <a:stretch>
            <a:fillRect/>
          </a:stretch>
        </p:blipFill>
        <p:spPr>
          <a:xfrm>
            <a:off x="14833035" y="8646183"/>
            <a:ext cx="9697015" cy="3022164"/>
          </a:xfrm>
          <a:prstGeom prst="rect">
            <a:avLst/>
          </a:prstGeom>
        </p:spPr>
      </p:pic>
      <p:pic>
        <p:nvPicPr>
          <p:cNvPr id="6" name="Grafik 5">
            <a:extLst>
              <a:ext uri="{FF2B5EF4-FFF2-40B4-BE49-F238E27FC236}">
                <a16:creationId xmlns:a16="http://schemas.microsoft.com/office/drawing/2014/main" id="{A3626C9B-C394-4A30-86BD-7452A2BD4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3035" y="4017118"/>
            <a:ext cx="9697015" cy="1052499"/>
          </a:xfrm>
          <a:prstGeom prst="rect">
            <a:avLst/>
          </a:prstGeom>
        </p:spPr>
      </p:pic>
      <p:pic>
        <p:nvPicPr>
          <p:cNvPr id="7" name="Grafik 6">
            <a:extLst>
              <a:ext uri="{FF2B5EF4-FFF2-40B4-BE49-F238E27FC236}">
                <a16:creationId xmlns:a16="http://schemas.microsoft.com/office/drawing/2014/main" id="{9F177BB8-128E-45D6-98C9-7F24D4F47C76}"/>
              </a:ext>
            </a:extLst>
          </p:cNvPr>
          <p:cNvPicPr>
            <a:picLocks noChangeAspect="1"/>
          </p:cNvPicPr>
          <p:nvPr/>
        </p:nvPicPr>
        <p:blipFill>
          <a:blip r:embed="rId5"/>
          <a:stretch>
            <a:fillRect/>
          </a:stretch>
        </p:blipFill>
        <p:spPr>
          <a:xfrm>
            <a:off x="14680635" y="11835497"/>
            <a:ext cx="3374824" cy="797685"/>
          </a:xfrm>
          <a:prstGeom prst="rect">
            <a:avLst/>
          </a:prstGeom>
        </p:spPr>
      </p:pic>
      <p:grpSp>
        <p:nvGrpSpPr>
          <p:cNvPr id="8" name="Gruppieren 7">
            <a:extLst>
              <a:ext uri="{FF2B5EF4-FFF2-40B4-BE49-F238E27FC236}">
                <a16:creationId xmlns:a16="http://schemas.microsoft.com/office/drawing/2014/main" id="{596E853D-0C06-4136-8CD0-8BFDAB65BA42}"/>
              </a:ext>
            </a:extLst>
          </p:cNvPr>
          <p:cNvGrpSpPr/>
          <p:nvPr/>
        </p:nvGrpSpPr>
        <p:grpSpPr>
          <a:xfrm>
            <a:off x="301625" y="12335861"/>
            <a:ext cx="1019175" cy="1019175"/>
            <a:chOff x="301625" y="12335861"/>
            <a:chExt cx="1019175" cy="1019175"/>
          </a:xfrm>
        </p:grpSpPr>
        <p:sp>
          <p:nvSpPr>
            <p:cNvPr id="9" name="Ellipse 8">
              <a:extLst>
                <a:ext uri="{FF2B5EF4-FFF2-40B4-BE49-F238E27FC236}">
                  <a16:creationId xmlns:a16="http://schemas.microsoft.com/office/drawing/2014/main" id="{B2B30F4E-15D2-446D-9672-75BA0EDD73C7}"/>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Kolben">
              <a:extLst>
                <a:ext uri="{FF2B5EF4-FFF2-40B4-BE49-F238E27FC236}">
                  <a16:creationId xmlns:a16="http://schemas.microsoft.com/office/drawing/2014/main" id="{E0F75FF2-7738-4A7C-9921-80D0841D6840}"/>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1340191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ABF5398-8D0E-4695-9A91-E3AEFD5B8DD6}"/>
              </a:ext>
            </a:extLst>
          </p:cNvPr>
          <p:cNvSpPr>
            <a:spLocks noGrp="1"/>
          </p:cNvSpPr>
          <p:nvPr>
            <p:ph type="pic" sz="quarter" idx="10"/>
          </p:nvPr>
        </p:nvSpPr>
        <p:spPr/>
      </p:sp>
      <p:sp>
        <p:nvSpPr>
          <p:cNvPr id="40963" name="Rectangle 1">
            <a:extLst>
              <a:ext uri="{FF2B5EF4-FFF2-40B4-BE49-F238E27FC236}">
                <a16:creationId xmlns:a16="http://schemas.microsoft.com/office/drawing/2014/main" id="{7D268A94-BC1B-430B-AD84-5D0F02F20CE9}"/>
              </a:ext>
            </a:extLst>
          </p:cNvPr>
          <p:cNvSpPr>
            <a:spLocks noGrp="1" noChangeArrowheads="1"/>
          </p:cNvSpPr>
          <p:nvPr>
            <p:ph type="body" sz="quarter" idx="11"/>
          </p:nvPr>
        </p:nvSpPr>
        <p:spPr/>
        <p:txBody>
          <a:bodyPr>
            <a:normAutofit/>
          </a:bodyPr>
          <a:lstStyle/>
          <a:p>
            <a:pPr marL="914400" indent="-914400">
              <a:buFont typeface="+mj-lt"/>
              <a:buAutoNum type="arabicPeriod"/>
            </a:pPr>
            <a:r>
              <a:rPr lang="de-DE" altLang="de-DE" dirty="0"/>
              <a:t>Ersten n Zeile</a:t>
            </a:r>
          </a:p>
          <a:p>
            <a:pPr marL="914400" indent="-914400">
              <a:buFont typeface="+mj-lt"/>
              <a:buAutoNum type="arabicPeriod"/>
            </a:pPr>
            <a:r>
              <a:rPr lang="de-DE" altLang="de-DE" dirty="0"/>
              <a:t>Letzten n Zeilen</a:t>
            </a:r>
          </a:p>
          <a:p>
            <a:pPr marL="914400" indent="-914400">
              <a:buFont typeface="+mj-lt"/>
              <a:buAutoNum type="arabicPeriod"/>
            </a:pPr>
            <a:r>
              <a:rPr lang="de-DE" altLang="de-DE" dirty="0"/>
              <a:t>Anzahl Reihen und Spalten</a:t>
            </a:r>
          </a:p>
          <a:p>
            <a:pPr marL="914400" indent="-914400">
              <a:buFont typeface="+mj-lt"/>
              <a:buAutoNum type="arabicPeriod"/>
            </a:pPr>
            <a:r>
              <a:rPr lang="de-DE" altLang="de-DE" dirty="0"/>
              <a:t>Einzigartige Werte einer Spalte</a:t>
            </a:r>
          </a:p>
          <a:p>
            <a:pPr marL="914400" indent="-914400">
              <a:buFont typeface="+mj-lt"/>
              <a:buAutoNum type="arabicPeriod"/>
            </a:pPr>
            <a:r>
              <a:rPr lang="de-DE" altLang="de-DE" dirty="0"/>
              <a:t>Arithmetisches Mittel jeder Spalte</a:t>
            </a:r>
          </a:p>
          <a:p>
            <a:pPr marL="914400" indent="-914400">
              <a:buFont typeface="+mj-lt"/>
              <a:buAutoNum type="arabicPeriod"/>
            </a:pPr>
            <a:r>
              <a:rPr lang="de-DE" altLang="de-DE" dirty="0"/>
              <a:t>Median jeder Spalte</a:t>
            </a:r>
          </a:p>
          <a:p>
            <a:pPr marL="914400" indent="-914400">
              <a:buFont typeface="+mj-lt"/>
              <a:buAutoNum type="arabicPeriod"/>
            </a:pPr>
            <a:r>
              <a:rPr lang="de-DE" altLang="de-DE" dirty="0"/>
              <a:t>Anzahl aller nicht-null Werte</a:t>
            </a:r>
          </a:p>
          <a:p>
            <a:pPr marL="914400" indent="-914400">
              <a:buFont typeface="+mj-lt"/>
              <a:buAutoNum type="arabicPeriod"/>
            </a:pPr>
            <a:r>
              <a:rPr lang="de-DE" altLang="de-DE" dirty="0"/>
              <a:t>Höchster Wert jeder Spalte</a:t>
            </a:r>
          </a:p>
          <a:p>
            <a:pPr marL="914400" indent="-914400">
              <a:buFont typeface="+mj-lt"/>
              <a:buAutoNum type="arabicPeriod"/>
            </a:pPr>
            <a:r>
              <a:rPr lang="de-DE" altLang="de-DE" dirty="0"/>
              <a:t>Niedrigster Wert jeder Spalte</a:t>
            </a:r>
          </a:p>
          <a:p>
            <a:pPr marL="914400" indent="-914400">
              <a:buFont typeface="+mj-lt"/>
              <a:buAutoNum type="arabicPeriod"/>
            </a:pPr>
            <a:r>
              <a:rPr lang="de-DE" altLang="de-DE" dirty="0"/>
              <a:t>Korrelation der Spalten untereinander</a:t>
            </a:r>
          </a:p>
          <a:p>
            <a:pPr marL="914400" indent="-914400">
              <a:buFont typeface="+mj-lt"/>
              <a:buAutoNum type="arabicPeriod"/>
            </a:pPr>
            <a:r>
              <a:rPr lang="de-DE" altLang="de-DE" dirty="0"/>
              <a:t>Standardabweichung jeder Spalte</a:t>
            </a:r>
          </a:p>
        </p:txBody>
      </p:sp>
      <p:sp>
        <p:nvSpPr>
          <p:cNvPr id="40962" name="Titel 1">
            <a:extLst>
              <a:ext uri="{FF2B5EF4-FFF2-40B4-BE49-F238E27FC236}">
                <a16:creationId xmlns:a16="http://schemas.microsoft.com/office/drawing/2014/main" id="{EE694A6F-6DE2-4A6D-A286-8FC5335C36BB}"/>
              </a:ext>
            </a:extLst>
          </p:cNvPr>
          <p:cNvSpPr>
            <a:spLocks noGrp="1" noChangeArrowheads="1"/>
          </p:cNvSpPr>
          <p:nvPr>
            <p:ph type="title"/>
          </p:nvPr>
        </p:nvSpPr>
        <p:spPr/>
        <p:txBody>
          <a:bodyPr/>
          <a:lstStyle/>
          <a:p>
            <a:r>
              <a:rPr lang="de-DE" altLang="de-DE" dirty="0"/>
              <a:t>Pandas – </a:t>
            </a:r>
            <a:r>
              <a:rPr lang="de-DE" altLang="de-DE" dirty="0" err="1"/>
              <a:t>Inspect</a:t>
            </a:r>
            <a:endParaRPr lang="de-DE" altLang="de-DE" dirty="0"/>
          </a:p>
        </p:txBody>
      </p:sp>
      <p:sp>
        <p:nvSpPr>
          <p:cNvPr id="40965" name="Foliennummernplatzhalter 4">
            <a:extLst>
              <a:ext uri="{FF2B5EF4-FFF2-40B4-BE49-F238E27FC236}">
                <a16:creationId xmlns:a16="http://schemas.microsoft.com/office/drawing/2014/main" id="{A40E44EA-21C6-4799-A684-1DFA602DBBE9}"/>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BEED398E-EB95-4F9B-B329-11088275C048}" type="slidenum">
              <a:rPr lang="de-DE" altLang="de-DE" smtClean="0">
                <a:solidFill>
                  <a:schemeClr val="tx1"/>
                </a:solidFill>
              </a:rPr>
              <a:pPr/>
              <a:t>56</a:t>
            </a:fld>
            <a:endParaRPr lang="de-DE" altLang="de-DE">
              <a:solidFill>
                <a:schemeClr val="tx1"/>
              </a:solidFill>
            </a:endParaRPr>
          </a:p>
        </p:txBody>
      </p:sp>
      <p:pic>
        <p:nvPicPr>
          <p:cNvPr id="3" name="Grafik 2">
            <a:extLst>
              <a:ext uri="{FF2B5EF4-FFF2-40B4-BE49-F238E27FC236}">
                <a16:creationId xmlns:a16="http://schemas.microsoft.com/office/drawing/2014/main" id="{9B17946D-4EF2-486E-BCF4-816D3E383EE8}"/>
              </a:ext>
            </a:extLst>
          </p:cNvPr>
          <p:cNvPicPr>
            <a:picLocks noChangeAspect="1"/>
          </p:cNvPicPr>
          <p:nvPr/>
        </p:nvPicPr>
        <p:blipFill>
          <a:blip r:embed="rId3"/>
          <a:stretch>
            <a:fillRect/>
          </a:stretch>
        </p:blipFill>
        <p:spPr>
          <a:xfrm>
            <a:off x="15018690" y="3386994"/>
            <a:ext cx="9020904" cy="694201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01F28DE5-F347-4FEB-8996-9ADFADD93274}"/>
              </a:ext>
            </a:extLst>
          </p:cNvPr>
          <p:cNvSpPr>
            <a:spLocks noGrp="1"/>
          </p:cNvSpPr>
          <p:nvPr>
            <p:ph type="pic" sz="quarter" idx="10"/>
          </p:nvPr>
        </p:nvSpPr>
        <p:spPr/>
      </p:sp>
      <p:sp>
        <p:nvSpPr>
          <p:cNvPr id="43011" name="Rectangle 1">
            <a:extLst>
              <a:ext uri="{FF2B5EF4-FFF2-40B4-BE49-F238E27FC236}">
                <a16:creationId xmlns:a16="http://schemas.microsoft.com/office/drawing/2014/main" id="{341321ED-36CC-4E70-A00F-5EDC0A5E41E4}"/>
              </a:ext>
            </a:extLst>
          </p:cNvPr>
          <p:cNvSpPr>
            <a:spLocks noGrp="1" noChangeArrowheads="1"/>
          </p:cNvSpPr>
          <p:nvPr>
            <p:ph type="body" sz="quarter" idx="11"/>
          </p:nvPr>
        </p:nvSpPr>
        <p:spPr/>
        <p:txBody>
          <a:bodyPr>
            <a:normAutofit/>
          </a:bodyPr>
          <a:lstStyle/>
          <a:p>
            <a:r>
              <a:rPr lang="de-DE" altLang="de-DE" dirty="0"/>
              <a:t>Filter</a:t>
            </a:r>
          </a:p>
          <a:p>
            <a:pPr marL="1657121" lvl="1" indent="-742950">
              <a:buFont typeface="+mj-lt"/>
              <a:buAutoNum type="arabicPeriod"/>
            </a:pPr>
            <a:r>
              <a:rPr lang="de-DE" altLang="de-DE" dirty="0"/>
              <a:t>Alle Zeilen mit dem Alter größer 18</a:t>
            </a:r>
          </a:p>
          <a:p>
            <a:pPr marL="1657121" lvl="1" indent="-742950">
              <a:buFont typeface="+mj-lt"/>
              <a:buAutoNum type="arabicPeriod"/>
            </a:pPr>
            <a:r>
              <a:rPr lang="de-DE" altLang="de-DE" dirty="0"/>
              <a:t>Alle Zeilen, die Weiblich und über 18 sind</a:t>
            </a:r>
          </a:p>
          <a:p>
            <a:r>
              <a:rPr lang="de-DE" altLang="de-DE" dirty="0"/>
              <a:t>Sortieren</a:t>
            </a:r>
          </a:p>
          <a:p>
            <a:pPr marL="1657121" lvl="1" indent="-742950">
              <a:buFont typeface="+mj-lt"/>
              <a:buAutoNum type="arabicPeriod"/>
            </a:pPr>
            <a:r>
              <a:rPr lang="de-DE" altLang="de-DE" dirty="0"/>
              <a:t>Aufsteigend</a:t>
            </a:r>
          </a:p>
          <a:p>
            <a:pPr marL="1657121" lvl="1" indent="-742950">
              <a:buFont typeface="+mj-lt"/>
              <a:buAutoNum type="arabicPeriod"/>
            </a:pPr>
            <a:r>
              <a:rPr lang="de-DE" altLang="de-DE" dirty="0"/>
              <a:t>Absteigend</a:t>
            </a:r>
          </a:p>
          <a:p>
            <a:pPr marL="1657121" lvl="1" indent="-742950">
              <a:buFont typeface="+mj-lt"/>
              <a:buAutoNum type="arabicPeriod"/>
            </a:pPr>
            <a:r>
              <a:rPr lang="de-DE" altLang="de-DE" dirty="0"/>
              <a:t>Mehrere Spalten</a:t>
            </a:r>
          </a:p>
          <a:p>
            <a:r>
              <a:rPr lang="de-DE" altLang="de-DE" dirty="0"/>
              <a:t>Gruppieren</a:t>
            </a:r>
          </a:p>
          <a:p>
            <a:pPr marL="1657121" lvl="1" indent="-742950">
              <a:buFont typeface="+mj-lt"/>
              <a:buAutoNum type="arabicPeriod"/>
            </a:pPr>
            <a:r>
              <a:rPr lang="de-DE" altLang="de-DE" dirty="0"/>
              <a:t>Nach den Werten einer Spalte</a:t>
            </a:r>
          </a:p>
          <a:p>
            <a:pPr marL="1657121" lvl="1" indent="-742950">
              <a:buFont typeface="+mj-lt"/>
              <a:buAutoNum type="arabicPeriod"/>
            </a:pPr>
            <a:r>
              <a:rPr lang="de-DE" altLang="de-DE" dirty="0"/>
              <a:t>Nach Werten mehrerer Spalten</a:t>
            </a:r>
          </a:p>
        </p:txBody>
      </p:sp>
      <p:sp>
        <p:nvSpPr>
          <p:cNvPr id="43010" name="Titel 1">
            <a:extLst>
              <a:ext uri="{FF2B5EF4-FFF2-40B4-BE49-F238E27FC236}">
                <a16:creationId xmlns:a16="http://schemas.microsoft.com/office/drawing/2014/main" id="{8D9E19A0-700A-4322-8E38-F49C1945AB56}"/>
              </a:ext>
            </a:extLst>
          </p:cNvPr>
          <p:cNvSpPr>
            <a:spLocks noGrp="1" noChangeArrowheads="1"/>
          </p:cNvSpPr>
          <p:nvPr>
            <p:ph type="title"/>
          </p:nvPr>
        </p:nvSpPr>
        <p:spPr/>
        <p:txBody>
          <a:bodyPr/>
          <a:lstStyle/>
          <a:p>
            <a:r>
              <a:rPr lang="de-DE" altLang="de-DE" dirty="0"/>
              <a:t>Pandas – Filter, </a:t>
            </a:r>
            <a:r>
              <a:rPr lang="de-DE" altLang="de-DE" dirty="0" err="1"/>
              <a:t>Sort</a:t>
            </a:r>
            <a:r>
              <a:rPr lang="de-DE" altLang="de-DE" dirty="0"/>
              <a:t> and Group Data</a:t>
            </a:r>
          </a:p>
        </p:txBody>
      </p:sp>
      <p:sp>
        <p:nvSpPr>
          <p:cNvPr id="43013" name="Foliennummernplatzhalter 4">
            <a:extLst>
              <a:ext uri="{FF2B5EF4-FFF2-40B4-BE49-F238E27FC236}">
                <a16:creationId xmlns:a16="http://schemas.microsoft.com/office/drawing/2014/main" id="{F68B6EF9-8B72-48AD-96F7-76450AFEBEF8}"/>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D638EE15-70E4-4AC1-924E-1BCD3BE23DD5}" type="slidenum">
              <a:rPr lang="de-DE" altLang="de-DE" smtClean="0">
                <a:solidFill>
                  <a:schemeClr val="tx1"/>
                </a:solidFill>
              </a:rPr>
              <a:pPr/>
              <a:t>57</a:t>
            </a:fld>
            <a:endParaRPr lang="de-DE" altLang="de-DE">
              <a:solidFill>
                <a:schemeClr val="tx1"/>
              </a:solidFill>
            </a:endParaRPr>
          </a:p>
        </p:txBody>
      </p:sp>
      <p:pic>
        <p:nvPicPr>
          <p:cNvPr id="6" name="Grafik 5">
            <a:extLst>
              <a:ext uri="{FF2B5EF4-FFF2-40B4-BE49-F238E27FC236}">
                <a16:creationId xmlns:a16="http://schemas.microsoft.com/office/drawing/2014/main" id="{0B20BB3F-6AD1-4C96-BC71-F4D7DDA7BA69}"/>
              </a:ext>
            </a:extLst>
          </p:cNvPr>
          <p:cNvPicPr>
            <a:picLocks noChangeAspect="1"/>
          </p:cNvPicPr>
          <p:nvPr/>
        </p:nvPicPr>
        <p:blipFill>
          <a:blip r:embed="rId3"/>
          <a:stretch>
            <a:fillRect/>
          </a:stretch>
        </p:blipFill>
        <p:spPr>
          <a:xfrm>
            <a:off x="10017065" y="7090820"/>
            <a:ext cx="14157386" cy="1805530"/>
          </a:xfrm>
          <a:prstGeom prst="rect">
            <a:avLst/>
          </a:prstGeom>
        </p:spPr>
      </p:pic>
      <p:pic>
        <p:nvPicPr>
          <p:cNvPr id="7" name="Grafik 6">
            <a:extLst>
              <a:ext uri="{FF2B5EF4-FFF2-40B4-BE49-F238E27FC236}">
                <a16:creationId xmlns:a16="http://schemas.microsoft.com/office/drawing/2014/main" id="{13F0D7D2-E89D-4674-ADD2-F956B8A4E4AC}"/>
              </a:ext>
            </a:extLst>
          </p:cNvPr>
          <p:cNvPicPr>
            <a:picLocks noChangeAspect="1"/>
          </p:cNvPicPr>
          <p:nvPr/>
        </p:nvPicPr>
        <p:blipFill>
          <a:blip r:embed="rId4"/>
          <a:stretch>
            <a:fillRect/>
          </a:stretch>
        </p:blipFill>
        <p:spPr>
          <a:xfrm>
            <a:off x="10017065" y="9855691"/>
            <a:ext cx="7407739" cy="1214937"/>
          </a:xfrm>
          <a:prstGeom prst="rect">
            <a:avLst/>
          </a:prstGeom>
        </p:spPr>
      </p:pic>
      <p:pic>
        <p:nvPicPr>
          <p:cNvPr id="8" name="Grafik 7">
            <a:extLst>
              <a:ext uri="{FF2B5EF4-FFF2-40B4-BE49-F238E27FC236}">
                <a16:creationId xmlns:a16="http://schemas.microsoft.com/office/drawing/2014/main" id="{EFC3F047-1BC4-41BE-A3E6-CBD6F7E3A9AB}"/>
              </a:ext>
            </a:extLst>
          </p:cNvPr>
          <p:cNvPicPr>
            <a:picLocks noChangeAspect="1"/>
          </p:cNvPicPr>
          <p:nvPr/>
        </p:nvPicPr>
        <p:blipFill>
          <a:blip r:embed="rId5"/>
          <a:stretch>
            <a:fillRect/>
          </a:stretch>
        </p:blipFill>
        <p:spPr>
          <a:xfrm>
            <a:off x="9802447" y="4050761"/>
            <a:ext cx="12031531" cy="125997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01F28DE5-F347-4FEB-8996-9ADFADD93274}"/>
              </a:ext>
            </a:extLst>
          </p:cNvPr>
          <p:cNvSpPr>
            <a:spLocks noGrp="1"/>
          </p:cNvSpPr>
          <p:nvPr>
            <p:ph type="pic" sz="quarter" idx="10"/>
          </p:nvPr>
        </p:nvSpPr>
        <p:spPr/>
      </p:sp>
      <p:sp>
        <p:nvSpPr>
          <p:cNvPr id="43011" name="Rectangle 1">
            <a:extLst>
              <a:ext uri="{FF2B5EF4-FFF2-40B4-BE49-F238E27FC236}">
                <a16:creationId xmlns:a16="http://schemas.microsoft.com/office/drawing/2014/main" id="{341321ED-36CC-4E70-A00F-5EDC0A5E41E4}"/>
              </a:ext>
            </a:extLst>
          </p:cNvPr>
          <p:cNvSpPr>
            <a:spLocks noGrp="1" noChangeArrowheads="1"/>
          </p:cNvSpPr>
          <p:nvPr>
            <p:ph type="body" sz="quarter" idx="11"/>
          </p:nvPr>
        </p:nvSpPr>
        <p:spPr/>
        <p:txBody>
          <a:bodyPr>
            <a:normAutofit/>
          </a:bodyPr>
          <a:lstStyle/>
          <a:p>
            <a:pPr>
              <a:buFontTx/>
              <a:buChar char="•"/>
            </a:pPr>
            <a:endParaRPr lang="de-DE" altLang="de-DE" dirty="0"/>
          </a:p>
        </p:txBody>
      </p:sp>
      <p:sp>
        <p:nvSpPr>
          <p:cNvPr id="43010" name="Titel 1">
            <a:extLst>
              <a:ext uri="{FF2B5EF4-FFF2-40B4-BE49-F238E27FC236}">
                <a16:creationId xmlns:a16="http://schemas.microsoft.com/office/drawing/2014/main" id="{8D9E19A0-700A-4322-8E38-F49C1945AB56}"/>
              </a:ext>
            </a:extLst>
          </p:cNvPr>
          <p:cNvSpPr>
            <a:spLocks noGrp="1" noChangeArrowheads="1"/>
          </p:cNvSpPr>
          <p:nvPr>
            <p:ph type="title"/>
          </p:nvPr>
        </p:nvSpPr>
        <p:spPr/>
        <p:txBody>
          <a:bodyPr/>
          <a:lstStyle/>
          <a:p>
            <a:r>
              <a:rPr lang="de-DE" altLang="de-DE" dirty="0"/>
              <a:t>Pandas – Group Data</a:t>
            </a:r>
          </a:p>
        </p:txBody>
      </p:sp>
      <p:sp>
        <p:nvSpPr>
          <p:cNvPr id="43013" name="Foliennummernplatzhalter 4">
            <a:extLst>
              <a:ext uri="{FF2B5EF4-FFF2-40B4-BE49-F238E27FC236}">
                <a16:creationId xmlns:a16="http://schemas.microsoft.com/office/drawing/2014/main" id="{F68B6EF9-8B72-48AD-96F7-76450AFEBEF8}"/>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D638EE15-70E4-4AC1-924E-1BCD3BE23DD5}" type="slidenum">
              <a:rPr lang="de-DE" altLang="de-DE" smtClean="0">
                <a:solidFill>
                  <a:schemeClr val="tx1"/>
                </a:solidFill>
              </a:rPr>
              <a:pPr/>
              <a:t>58</a:t>
            </a:fld>
            <a:endParaRPr lang="de-DE" altLang="de-DE">
              <a:solidFill>
                <a:schemeClr val="tx1"/>
              </a:solidFill>
            </a:endParaRPr>
          </a:p>
        </p:txBody>
      </p:sp>
      <p:pic>
        <p:nvPicPr>
          <p:cNvPr id="2" name="Grafik 1">
            <a:extLst>
              <a:ext uri="{FF2B5EF4-FFF2-40B4-BE49-F238E27FC236}">
                <a16:creationId xmlns:a16="http://schemas.microsoft.com/office/drawing/2014/main" id="{A93CA18B-0B72-4797-A294-0B3871BD3D88}"/>
              </a:ext>
            </a:extLst>
          </p:cNvPr>
          <p:cNvPicPr>
            <a:picLocks noChangeAspect="1"/>
          </p:cNvPicPr>
          <p:nvPr/>
        </p:nvPicPr>
        <p:blipFill rotWithShape="1">
          <a:blip r:embed="rId3"/>
          <a:srcRect b="48496"/>
          <a:stretch/>
        </p:blipFill>
        <p:spPr>
          <a:xfrm>
            <a:off x="10710516" y="1533789"/>
            <a:ext cx="12286243" cy="1847587"/>
          </a:xfrm>
          <a:prstGeom prst="rect">
            <a:avLst/>
          </a:prstGeom>
        </p:spPr>
      </p:pic>
      <p:pic>
        <p:nvPicPr>
          <p:cNvPr id="3" name="Grafik 2">
            <a:extLst>
              <a:ext uri="{FF2B5EF4-FFF2-40B4-BE49-F238E27FC236}">
                <a16:creationId xmlns:a16="http://schemas.microsoft.com/office/drawing/2014/main" id="{C8524931-CA7A-423C-884B-C4DE30AC8720}"/>
              </a:ext>
            </a:extLst>
          </p:cNvPr>
          <p:cNvPicPr>
            <a:picLocks noChangeAspect="1"/>
          </p:cNvPicPr>
          <p:nvPr/>
        </p:nvPicPr>
        <p:blipFill rotWithShape="1">
          <a:blip r:embed="rId4"/>
          <a:srcRect b="60503"/>
          <a:stretch/>
        </p:blipFill>
        <p:spPr>
          <a:xfrm>
            <a:off x="10710516" y="3577877"/>
            <a:ext cx="10924728" cy="2822923"/>
          </a:xfrm>
          <a:prstGeom prst="rect">
            <a:avLst/>
          </a:prstGeom>
        </p:spPr>
      </p:pic>
      <p:pic>
        <p:nvPicPr>
          <p:cNvPr id="12" name="Grafik 11">
            <a:extLst>
              <a:ext uri="{FF2B5EF4-FFF2-40B4-BE49-F238E27FC236}">
                <a16:creationId xmlns:a16="http://schemas.microsoft.com/office/drawing/2014/main" id="{08D34A8A-F72D-43BA-9A98-853761418888}"/>
              </a:ext>
            </a:extLst>
          </p:cNvPr>
          <p:cNvPicPr>
            <a:picLocks noChangeAspect="1"/>
          </p:cNvPicPr>
          <p:nvPr/>
        </p:nvPicPr>
        <p:blipFill rotWithShape="1">
          <a:blip r:embed="rId3"/>
          <a:srcRect t="45500" b="2996"/>
          <a:stretch/>
        </p:blipFill>
        <p:spPr>
          <a:xfrm>
            <a:off x="10710515" y="6813812"/>
            <a:ext cx="12286243" cy="1847588"/>
          </a:xfrm>
          <a:prstGeom prst="rect">
            <a:avLst/>
          </a:prstGeom>
        </p:spPr>
      </p:pic>
      <p:pic>
        <p:nvPicPr>
          <p:cNvPr id="13" name="Grafik 12">
            <a:extLst>
              <a:ext uri="{FF2B5EF4-FFF2-40B4-BE49-F238E27FC236}">
                <a16:creationId xmlns:a16="http://schemas.microsoft.com/office/drawing/2014/main" id="{17E00035-656A-4658-804A-748EDCA0FF77}"/>
              </a:ext>
            </a:extLst>
          </p:cNvPr>
          <p:cNvPicPr>
            <a:picLocks noChangeAspect="1"/>
          </p:cNvPicPr>
          <p:nvPr/>
        </p:nvPicPr>
        <p:blipFill rotWithShape="1">
          <a:blip r:embed="rId4"/>
          <a:srcRect t="39511" b="-667"/>
          <a:stretch/>
        </p:blipFill>
        <p:spPr>
          <a:xfrm>
            <a:off x="10837516" y="8964091"/>
            <a:ext cx="10924728" cy="4370909"/>
          </a:xfrm>
          <a:prstGeom prst="rect">
            <a:avLst/>
          </a:prstGeom>
        </p:spPr>
      </p:pic>
      <p:grpSp>
        <p:nvGrpSpPr>
          <p:cNvPr id="10" name="Gruppieren 9">
            <a:extLst>
              <a:ext uri="{FF2B5EF4-FFF2-40B4-BE49-F238E27FC236}">
                <a16:creationId xmlns:a16="http://schemas.microsoft.com/office/drawing/2014/main" id="{C1BBE0C9-2B45-4B5D-9A18-9999F45CB985}"/>
              </a:ext>
            </a:extLst>
          </p:cNvPr>
          <p:cNvGrpSpPr/>
          <p:nvPr/>
        </p:nvGrpSpPr>
        <p:grpSpPr>
          <a:xfrm>
            <a:off x="301625" y="12335861"/>
            <a:ext cx="1019175" cy="1019175"/>
            <a:chOff x="301625" y="12335861"/>
            <a:chExt cx="1019175" cy="1019175"/>
          </a:xfrm>
        </p:grpSpPr>
        <p:sp>
          <p:nvSpPr>
            <p:cNvPr id="11" name="Ellipse 10">
              <a:extLst>
                <a:ext uri="{FF2B5EF4-FFF2-40B4-BE49-F238E27FC236}">
                  <a16:creationId xmlns:a16="http://schemas.microsoft.com/office/drawing/2014/main" id="{F9A64BC0-25D7-4E1B-BA8B-B6AA04F2677F}"/>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Kolben">
              <a:extLst>
                <a:ext uri="{FF2B5EF4-FFF2-40B4-BE49-F238E27FC236}">
                  <a16:creationId xmlns:a16="http://schemas.microsoft.com/office/drawing/2014/main" id="{3118627F-46A8-40AB-9DD8-5144A3AC3AE7}"/>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328005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581B0451-E007-447A-ADFB-582A05C02CA3}"/>
              </a:ext>
            </a:extLst>
          </p:cNvPr>
          <p:cNvSpPr>
            <a:spLocks noGrp="1"/>
          </p:cNvSpPr>
          <p:nvPr>
            <p:ph type="pic" sz="quarter" idx="10"/>
          </p:nvPr>
        </p:nvSpPr>
        <p:spPr/>
      </p:sp>
      <p:sp>
        <p:nvSpPr>
          <p:cNvPr id="30723" name="Inhaltsplatzhalter 2">
            <a:extLst>
              <a:ext uri="{FF2B5EF4-FFF2-40B4-BE49-F238E27FC236}">
                <a16:creationId xmlns:a16="http://schemas.microsoft.com/office/drawing/2014/main" id="{AA22B649-024D-4AC9-81A7-46A2BA244033}"/>
              </a:ext>
            </a:extLst>
          </p:cNvPr>
          <p:cNvSpPr>
            <a:spLocks noGrp="1" noChangeArrowheads="1"/>
          </p:cNvSpPr>
          <p:nvPr>
            <p:ph type="body" sz="quarter" idx="11"/>
          </p:nvPr>
        </p:nvSpPr>
        <p:spPr/>
        <p:txBody>
          <a:bodyPr/>
          <a:lstStyle/>
          <a:p>
            <a:r>
              <a:rPr lang="de-DE" altLang="de-DE" dirty="0"/>
              <a:t>Inside </a:t>
            </a:r>
            <a:r>
              <a:rPr lang="de-DE" altLang="de-DE" dirty="0" err="1"/>
              <a:t>Airbnb</a:t>
            </a:r>
            <a:endParaRPr lang="de-DE" altLang="de-DE" dirty="0"/>
          </a:p>
          <a:p>
            <a:r>
              <a:rPr lang="de-DE" altLang="de-DE" dirty="0"/>
              <a:t>Berlin</a:t>
            </a:r>
          </a:p>
          <a:p>
            <a:r>
              <a:rPr lang="de-DE" altLang="de-DE" dirty="0"/>
              <a:t>22.500 Einträge</a:t>
            </a:r>
          </a:p>
          <a:p>
            <a:r>
              <a:rPr lang="de-DE" altLang="de-DE" dirty="0"/>
              <a:t>Ca. 100 Kategorien</a:t>
            </a:r>
          </a:p>
          <a:p>
            <a:r>
              <a:rPr lang="de-DE" altLang="de-DE" dirty="0"/>
              <a:t>Rohdaten</a:t>
            </a:r>
          </a:p>
          <a:p>
            <a:endParaRPr lang="de-DE" altLang="de-DE" dirty="0"/>
          </a:p>
          <a:p>
            <a:endParaRPr lang="de-DE" altLang="de-DE" dirty="0"/>
          </a:p>
        </p:txBody>
      </p:sp>
      <p:sp>
        <p:nvSpPr>
          <p:cNvPr id="30722" name="Titel 1">
            <a:extLst>
              <a:ext uri="{FF2B5EF4-FFF2-40B4-BE49-F238E27FC236}">
                <a16:creationId xmlns:a16="http://schemas.microsoft.com/office/drawing/2014/main" id="{E8917D39-184A-4109-88A9-B6388969702E}"/>
              </a:ext>
            </a:extLst>
          </p:cNvPr>
          <p:cNvSpPr>
            <a:spLocks noGrp="1" noChangeArrowheads="1"/>
          </p:cNvSpPr>
          <p:nvPr>
            <p:ph type="title"/>
          </p:nvPr>
        </p:nvSpPr>
        <p:spPr/>
        <p:txBody>
          <a:bodyPr/>
          <a:lstStyle/>
          <a:p>
            <a:r>
              <a:rPr lang="de-DE" altLang="de-DE"/>
              <a:t>Modelldaten</a:t>
            </a:r>
          </a:p>
        </p:txBody>
      </p:sp>
      <p:sp>
        <p:nvSpPr>
          <p:cNvPr id="30725" name="Foliennummernplatzhalter 4">
            <a:extLst>
              <a:ext uri="{FF2B5EF4-FFF2-40B4-BE49-F238E27FC236}">
                <a16:creationId xmlns:a16="http://schemas.microsoft.com/office/drawing/2014/main" id="{DAF48787-E34D-480C-9499-BBC2E80A2DF2}"/>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029C4398-FCDC-4026-ACC4-E804CADC6695}" type="slidenum">
              <a:rPr lang="de-DE" altLang="de-DE" smtClean="0"/>
              <a:pPr>
                <a:spcBef>
                  <a:spcPct val="0"/>
                </a:spcBef>
              </a:pPr>
              <a:t>59</a:t>
            </a:fld>
            <a:endParaRPr lang="de-DE" altLang="de-DE"/>
          </a:p>
        </p:txBody>
      </p:sp>
      <p:pic>
        <p:nvPicPr>
          <p:cNvPr id="4" name="Grafik 3">
            <a:extLst>
              <a:ext uri="{FF2B5EF4-FFF2-40B4-BE49-F238E27FC236}">
                <a16:creationId xmlns:a16="http://schemas.microsoft.com/office/drawing/2014/main" id="{A1D495EA-E7EE-402E-8C80-32CACC32185C}"/>
              </a:ext>
            </a:extLst>
          </p:cNvPr>
          <p:cNvPicPr>
            <a:picLocks noChangeAspect="1"/>
          </p:cNvPicPr>
          <p:nvPr/>
        </p:nvPicPr>
        <p:blipFill rotWithShape="1">
          <a:blip r:embed="rId3"/>
          <a:srcRect r="22869"/>
          <a:stretch/>
        </p:blipFill>
        <p:spPr>
          <a:xfrm>
            <a:off x="9777047" y="972"/>
            <a:ext cx="14600603" cy="13714056"/>
          </a:xfrm>
          <a:prstGeom prst="rect">
            <a:avLst/>
          </a:prstGeom>
        </p:spPr>
      </p:pic>
      <p:pic>
        <p:nvPicPr>
          <p:cNvPr id="9" name="Grafik 8">
            <a:extLst>
              <a:ext uri="{FF2B5EF4-FFF2-40B4-BE49-F238E27FC236}">
                <a16:creationId xmlns:a16="http://schemas.microsoft.com/office/drawing/2014/main" id="{C257CB99-0E44-483F-981B-83C20D829EA2}"/>
              </a:ext>
            </a:extLst>
          </p:cNvPr>
          <p:cNvPicPr>
            <a:picLocks noChangeAspect="1"/>
          </p:cNvPicPr>
          <p:nvPr/>
        </p:nvPicPr>
        <p:blipFill rotWithShape="1">
          <a:blip r:embed="rId3"/>
          <a:srcRect l="63804" r="-22674"/>
          <a:stretch/>
        </p:blipFill>
        <p:spPr>
          <a:xfrm>
            <a:off x="17526000" y="26372"/>
            <a:ext cx="11143884" cy="137140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Bildergebnis für jaeger tracing logo">
            <a:extLst>
              <a:ext uri="{FF2B5EF4-FFF2-40B4-BE49-F238E27FC236}">
                <a16:creationId xmlns:a16="http://schemas.microsoft.com/office/drawing/2014/main" id="{42A7A63E-F714-4598-8114-F301EB073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9200" y="9979027"/>
            <a:ext cx="4730750"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itel 1">
            <a:extLst>
              <a:ext uri="{FF2B5EF4-FFF2-40B4-BE49-F238E27FC236}">
                <a16:creationId xmlns:a16="http://schemas.microsoft.com/office/drawing/2014/main" id="{F6DE1288-A6B7-44F7-A1EF-03BF9D0496D4}"/>
              </a:ext>
            </a:extLst>
          </p:cNvPr>
          <p:cNvSpPr>
            <a:spLocks noGrp="1" noChangeArrowheads="1"/>
          </p:cNvSpPr>
          <p:nvPr>
            <p:ph type="title"/>
          </p:nvPr>
        </p:nvSpPr>
        <p:spPr/>
        <p:txBody>
          <a:bodyPr/>
          <a:lstStyle/>
          <a:p>
            <a:r>
              <a:rPr lang="de-DE" altLang="de-DE"/>
              <a:t>Meine Schwerpunkte</a:t>
            </a:r>
          </a:p>
        </p:txBody>
      </p:sp>
      <p:sp>
        <p:nvSpPr>
          <p:cNvPr id="9220" name="Inhaltsplatzhalter 2">
            <a:extLst>
              <a:ext uri="{FF2B5EF4-FFF2-40B4-BE49-F238E27FC236}">
                <a16:creationId xmlns:a16="http://schemas.microsoft.com/office/drawing/2014/main" id="{1673A026-C574-497B-9BBF-338E7DD9B813}"/>
              </a:ext>
            </a:extLst>
          </p:cNvPr>
          <p:cNvSpPr>
            <a:spLocks noGrp="1" noChangeArrowheads="1"/>
          </p:cNvSpPr>
          <p:nvPr>
            <p:ph idx="1"/>
          </p:nvPr>
        </p:nvSpPr>
        <p:spPr/>
        <p:txBody>
          <a:bodyPr/>
          <a:lstStyle/>
          <a:p>
            <a:pPr marL="914400" indent="-914400">
              <a:buFontTx/>
              <a:buChar char="•"/>
            </a:pPr>
            <a:r>
              <a:rPr lang="de-DE" altLang="de-DE" dirty="0"/>
              <a:t>Software Engineering</a:t>
            </a:r>
          </a:p>
          <a:p>
            <a:pPr marL="914400" indent="-914400">
              <a:buFontTx/>
              <a:buChar char="•"/>
            </a:pPr>
            <a:r>
              <a:rPr lang="de-DE" altLang="de-DE" dirty="0"/>
              <a:t>Container</a:t>
            </a:r>
          </a:p>
          <a:p>
            <a:pPr marL="914400" indent="-914400">
              <a:buFontTx/>
              <a:buChar char="•"/>
            </a:pPr>
            <a:r>
              <a:rPr lang="de-DE" altLang="de-DE" dirty="0"/>
              <a:t>Kryptographie</a:t>
            </a:r>
          </a:p>
          <a:p>
            <a:pPr marL="914400" indent="-914400">
              <a:buFontTx/>
              <a:buChar char="•"/>
            </a:pPr>
            <a:r>
              <a:rPr lang="de-DE" altLang="de-DE" dirty="0"/>
              <a:t>Cloud</a:t>
            </a:r>
          </a:p>
          <a:p>
            <a:pPr marL="914400" indent="-914400">
              <a:buFontTx/>
              <a:buChar char="•"/>
            </a:pPr>
            <a:r>
              <a:rPr lang="de-DE" altLang="de-DE" dirty="0"/>
              <a:t>Security</a:t>
            </a:r>
          </a:p>
        </p:txBody>
      </p:sp>
      <p:sp>
        <p:nvSpPr>
          <p:cNvPr id="9222" name="Foliennummernplatzhalter 4">
            <a:extLst>
              <a:ext uri="{FF2B5EF4-FFF2-40B4-BE49-F238E27FC236}">
                <a16:creationId xmlns:a16="http://schemas.microsoft.com/office/drawing/2014/main" id="{F3C20FA5-86CC-4F17-A410-20114558CEAD}"/>
              </a:ext>
            </a:extLst>
          </p:cNvPr>
          <p:cNvSpPr>
            <a:spLocks noGrp="1"/>
          </p:cNvSpPr>
          <p:nvPr>
            <p:ph type="sldNum" sz="quarter" idx="4294967295"/>
          </p:nvPr>
        </p:nvSpPr>
        <p:spPr>
          <a:xfrm>
            <a:off x="17216715" y="12712701"/>
            <a:ext cx="5484971"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6C433BE8-C014-4D0C-B3DD-FE842DD49BC8}" type="slidenum">
              <a:rPr lang="de-DE" altLang="de-DE" smtClean="0"/>
              <a:pPr>
                <a:spcBef>
                  <a:spcPct val="0"/>
                </a:spcBef>
              </a:pPr>
              <a:t>6</a:t>
            </a:fld>
            <a:endParaRPr lang="de-DE" altLang="de-DE"/>
          </a:p>
        </p:txBody>
      </p:sp>
      <p:pic>
        <p:nvPicPr>
          <p:cNvPr id="9223" name="Picture 4" descr="Bildergebnis für docker logo">
            <a:extLst>
              <a:ext uri="{FF2B5EF4-FFF2-40B4-BE49-F238E27FC236}">
                <a16:creationId xmlns:a16="http://schemas.microsoft.com/office/drawing/2014/main" id="{4D994F53-ADD2-4F61-941E-671E39916D1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083676" y="6143627"/>
            <a:ext cx="4899026" cy="437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descr="Bildergebnis für kubernetes logo">
            <a:extLst>
              <a:ext uri="{FF2B5EF4-FFF2-40B4-BE49-F238E27FC236}">
                <a16:creationId xmlns:a16="http://schemas.microsoft.com/office/drawing/2014/main" id="{DD77E854-25B8-4521-AE8E-FF45E5D2A6D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087602" y="8128000"/>
            <a:ext cx="45021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6" descr="Bildergebnis für ibm logo">
            <a:extLst>
              <a:ext uri="{FF2B5EF4-FFF2-40B4-BE49-F238E27FC236}">
                <a16:creationId xmlns:a16="http://schemas.microsoft.com/office/drawing/2014/main" id="{D1F10E74-8517-442B-A310-61BC9D9EA901}"/>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l="17377" t="30058" r="17377" b="27727"/>
          <a:stretch>
            <a:fillRect/>
          </a:stretch>
        </p:blipFill>
        <p:spPr bwMode="auto">
          <a:xfrm>
            <a:off x="13157202" y="2360615"/>
            <a:ext cx="54800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8" descr="Bildergebnis für golanglogo">
            <a:extLst>
              <a:ext uri="{FF2B5EF4-FFF2-40B4-BE49-F238E27FC236}">
                <a16:creationId xmlns:a16="http://schemas.microsoft.com/office/drawing/2014/main" id="{447E0260-3026-4494-978A-C5A8B76DC0DC}"/>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l="19200" t="17450" r="16487" b="18501"/>
          <a:stretch>
            <a:fillRect/>
          </a:stretch>
        </p:blipFill>
        <p:spPr bwMode="auto">
          <a:xfrm>
            <a:off x="4235451" y="8899523"/>
            <a:ext cx="2803524" cy="372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1D2A7F6-1554-4931-B081-8113262E2530}"/>
              </a:ext>
            </a:extLst>
          </p:cNvPr>
          <p:cNvSpPr>
            <a:spLocks noGrp="1"/>
          </p:cNvSpPr>
          <p:nvPr>
            <p:ph type="body" sz="quarter" idx="11"/>
          </p:nvPr>
        </p:nvSpPr>
        <p:spPr/>
        <p:txBody>
          <a:bodyPr/>
          <a:lstStyle/>
          <a:p>
            <a:r>
              <a:rPr lang="de-DE" dirty="0"/>
              <a:t>Daten Cleanen</a:t>
            </a:r>
          </a:p>
          <a:p>
            <a:pPr lvl="1"/>
            <a:r>
              <a:rPr lang="de-DE" dirty="0"/>
              <a:t>Formatierung säubern</a:t>
            </a:r>
          </a:p>
          <a:p>
            <a:pPr lvl="1"/>
            <a:r>
              <a:rPr lang="de-DE" dirty="0"/>
              <a:t>Fehlende Werte eliminieren</a:t>
            </a:r>
          </a:p>
          <a:p>
            <a:pPr lvl="1"/>
            <a:r>
              <a:rPr lang="de-DE" dirty="0"/>
              <a:t>Notwendige Daten selektieren</a:t>
            </a:r>
          </a:p>
          <a:p>
            <a:r>
              <a:rPr lang="de-DE" dirty="0"/>
              <a:t>Daten erzeugen</a:t>
            </a:r>
          </a:p>
          <a:p>
            <a:pPr lvl="1"/>
            <a:r>
              <a:rPr lang="de-DE" dirty="0"/>
              <a:t>Fehlende Werte berechnen</a:t>
            </a:r>
          </a:p>
          <a:p>
            <a:pPr lvl="1"/>
            <a:r>
              <a:rPr lang="de-DE" dirty="0"/>
              <a:t>Neue Werte berechnen</a:t>
            </a:r>
          </a:p>
        </p:txBody>
      </p:sp>
      <p:sp>
        <p:nvSpPr>
          <p:cNvPr id="4" name="Titel 3">
            <a:extLst>
              <a:ext uri="{FF2B5EF4-FFF2-40B4-BE49-F238E27FC236}">
                <a16:creationId xmlns:a16="http://schemas.microsoft.com/office/drawing/2014/main" id="{4FB8B8EC-B50B-4D47-BBB3-D80E81920B81}"/>
              </a:ext>
            </a:extLst>
          </p:cNvPr>
          <p:cNvSpPr>
            <a:spLocks noGrp="1"/>
          </p:cNvSpPr>
          <p:nvPr>
            <p:ph type="title"/>
          </p:nvPr>
        </p:nvSpPr>
        <p:spPr/>
        <p:txBody>
          <a:bodyPr/>
          <a:lstStyle/>
          <a:p>
            <a:r>
              <a:rPr lang="de-DE" dirty="0"/>
              <a:t>Schritt 3: Daten Transformieren</a:t>
            </a:r>
          </a:p>
        </p:txBody>
      </p:sp>
      <p:sp>
        <p:nvSpPr>
          <p:cNvPr id="5" name="Textplatzhalter 4">
            <a:extLst>
              <a:ext uri="{FF2B5EF4-FFF2-40B4-BE49-F238E27FC236}">
                <a16:creationId xmlns:a16="http://schemas.microsoft.com/office/drawing/2014/main" id="{8D2F1B92-9372-427A-A134-EFA7B4A7D25A}"/>
              </a:ext>
            </a:extLst>
          </p:cNvPr>
          <p:cNvSpPr>
            <a:spLocks noGrp="1"/>
          </p:cNvSpPr>
          <p:nvPr>
            <p:ph type="body" sz="quarter" idx="12"/>
          </p:nvPr>
        </p:nvSpPr>
        <p:spPr/>
        <p:txBody>
          <a:bodyPr/>
          <a:lstStyle/>
          <a:p>
            <a:r>
              <a:rPr lang="de-DE" dirty="0">
                <a:hlinkClick r:id="rId3"/>
              </a:rPr>
              <a:t>https://www.pexels.com/de-de/foto/blume-saat-farben-spielzeug-434163/</a:t>
            </a:r>
            <a:endParaRPr lang="de-DE" dirty="0"/>
          </a:p>
        </p:txBody>
      </p:sp>
      <p:pic>
        <p:nvPicPr>
          <p:cNvPr id="12292" name="Picture 4" descr="blühen, blume, blüte">
            <a:extLst>
              <a:ext uri="{FF2B5EF4-FFF2-40B4-BE49-F238E27FC236}">
                <a16:creationId xmlns:a16="http://schemas.microsoft.com/office/drawing/2014/main" id="{1E269619-EAD3-4652-9809-9F123AD6FD3C}"/>
              </a:ext>
            </a:extLst>
          </p:cNvPr>
          <p:cNvPicPr>
            <a:picLocks noGrp="1" noChangeAspect="1" noChangeArrowheads="1"/>
          </p:cNvPicPr>
          <p:nvPr>
            <p:ph type="pic" sz="quarter" idx="10"/>
          </p:nvPr>
        </p:nvPicPr>
        <p:blipFill>
          <a:blip r:embed="rId4" cstate="email">
            <a:extLst>
              <a:ext uri="{28A0092B-C50C-407E-A947-70E740481C1C}">
                <a14:useLocalDpi xmlns:a14="http://schemas.microsoft.com/office/drawing/2010/main" val="0"/>
              </a:ext>
            </a:extLst>
          </a:blip>
          <a:srcRect l="26435" r="264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360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7499B0C1-6D97-467A-A386-6D39B04769E2}"/>
              </a:ext>
            </a:extLst>
          </p:cNvPr>
          <p:cNvSpPr>
            <a:spLocks noGrp="1"/>
          </p:cNvSpPr>
          <p:nvPr>
            <p:ph type="pic" sz="quarter" idx="10"/>
          </p:nvPr>
        </p:nvSpPr>
        <p:spPr/>
      </p:sp>
      <p:sp>
        <p:nvSpPr>
          <p:cNvPr id="45059" name="Rectangle 1">
            <a:extLst>
              <a:ext uri="{FF2B5EF4-FFF2-40B4-BE49-F238E27FC236}">
                <a16:creationId xmlns:a16="http://schemas.microsoft.com/office/drawing/2014/main" id="{B81B9BA8-DC89-4672-97D0-31C4F6B13696}"/>
              </a:ext>
            </a:extLst>
          </p:cNvPr>
          <p:cNvSpPr>
            <a:spLocks noGrp="1" noChangeArrowheads="1"/>
          </p:cNvSpPr>
          <p:nvPr>
            <p:ph type="body" sz="quarter" idx="11"/>
          </p:nvPr>
        </p:nvSpPr>
        <p:spPr/>
        <p:txBody>
          <a:bodyPr>
            <a:normAutofit/>
          </a:bodyPr>
          <a:lstStyle/>
          <a:p>
            <a:pPr marL="914400" indent="-914400">
              <a:buFont typeface="+mj-lt"/>
              <a:buAutoNum type="arabicPeriod"/>
            </a:pPr>
            <a:r>
              <a:rPr lang="de-DE" altLang="de-DE" dirty="0"/>
              <a:t>Alle Null Werte</a:t>
            </a:r>
          </a:p>
          <a:p>
            <a:pPr marL="914400" indent="-914400">
              <a:buFont typeface="+mj-lt"/>
              <a:buAutoNum type="arabicPeriod"/>
            </a:pPr>
            <a:r>
              <a:rPr lang="de-DE" altLang="de-DE" dirty="0"/>
              <a:t>Alle nicht-Null Werte</a:t>
            </a:r>
          </a:p>
          <a:p>
            <a:pPr marL="914400" indent="-914400">
              <a:buFont typeface="+mj-lt"/>
              <a:buAutoNum type="arabicPeriod"/>
            </a:pPr>
            <a:r>
              <a:rPr lang="de-DE" altLang="de-DE" dirty="0"/>
              <a:t>Summe aller Null-Werte</a:t>
            </a:r>
          </a:p>
          <a:p>
            <a:pPr marL="914400" indent="-914400">
              <a:buFont typeface="+mj-lt"/>
              <a:buAutoNum type="arabicPeriod"/>
            </a:pPr>
            <a:r>
              <a:rPr lang="de-DE" altLang="de-DE" dirty="0"/>
              <a:t>Entfernt alle Zeilen mit Null-Werten</a:t>
            </a:r>
          </a:p>
          <a:p>
            <a:pPr marL="914400" indent="-914400">
              <a:buFont typeface="+mj-lt"/>
              <a:buAutoNum type="arabicPeriod"/>
            </a:pPr>
            <a:r>
              <a:rPr lang="de-DE" altLang="de-DE" dirty="0"/>
              <a:t>Entfernt alle Spalten mit Null Werten</a:t>
            </a:r>
          </a:p>
          <a:p>
            <a:pPr marL="914400" indent="-914400">
              <a:buFont typeface="+mj-lt"/>
              <a:buAutoNum type="arabicPeriod"/>
            </a:pPr>
            <a:r>
              <a:rPr lang="de-DE" altLang="de-DE" dirty="0"/>
              <a:t>Ersetzt Null-Werte durch fixen Wert x</a:t>
            </a:r>
          </a:p>
          <a:p>
            <a:pPr marL="914400" indent="-914400">
              <a:buFont typeface="+mj-lt"/>
              <a:buAutoNum type="arabicPeriod"/>
            </a:pPr>
            <a:r>
              <a:rPr lang="de-DE" altLang="de-DE" dirty="0"/>
              <a:t>Ersetzt Null-Werte durch Funktion</a:t>
            </a:r>
          </a:p>
          <a:p>
            <a:pPr marL="914400" indent="-914400">
              <a:buFont typeface="+mj-lt"/>
              <a:buAutoNum type="arabicPeriod"/>
            </a:pPr>
            <a:r>
              <a:rPr lang="de-DE" altLang="de-DE" dirty="0"/>
              <a:t>Ersetzt in der Serie alle 1 durch </a:t>
            </a:r>
            <a:r>
              <a:rPr lang="de-DE" altLang="de-DE" i="1" dirty="0" err="1"/>
              <a:t>one</a:t>
            </a:r>
            <a:endParaRPr lang="de-DE" altLang="de-DE" i="1" dirty="0"/>
          </a:p>
          <a:p>
            <a:pPr marL="914400" indent="-914400">
              <a:buFont typeface="+mj-lt"/>
              <a:buAutoNum type="arabicPeriod"/>
            </a:pPr>
            <a:r>
              <a:rPr lang="de-DE" altLang="de-DE" dirty="0"/>
              <a:t>Benennt Spalte um</a:t>
            </a:r>
          </a:p>
          <a:p>
            <a:pPr marL="914400" indent="-914400">
              <a:buFont typeface="+mj-lt"/>
              <a:buAutoNum type="arabicPeriod"/>
            </a:pPr>
            <a:r>
              <a:rPr lang="de-DE" altLang="de-DE" dirty="0"/>
              <a:t>Weist Serie Datentyp zu</a:t>
            </a:r>
          </a:p>
          <a:p>
            <a:pPr>
              <a:buFontTx/>
              <a:buChar char="•"/>
            </a:pPr>
            <a:endParaRPr lang="de-DE" altLang="de-DE" dirty="0"/>
          </a:p>
          <a:p>
            <a:pPr>
              <a:buFontTx/>
              <a:buChar char="•"/>
            </a:pPr>
            <a:endParaRPr lang="de-DE" altLang="de-DE" dirty="0"/>
          </a:p>
          <a:p>
            <a:pPr>
              <a:buFontTx/>
              <a:buChar char="•"/>
            </a:pPr>
            <a:endParaRPr lang="de-DE" altLang="de-DE" dirty="0"/>
          </a:p>
        </p:txBody>
      </p:sp>
      <p:sp>
        <p:nvSpPr>
          <p:cNvPr id="45058" name="Titel 1">
            <a:extLst>
              <a:ext uri="{FF2B5EF4-FFF2-40B4-BE49-F238E27FC236}">
                <a16:creationId xmlns:a16="http://schemas.microsoft.com/office/drawing/2014/main" id="{B705E476-D959-4440-A7E3-ECA135A29011}"/>
              </a:ext>
            </a:extLst>
          </p:cNvPr>
          <p:cNvSpPr>
            <a:spLocks noGrp="1" noChangeArrowheads="1"/>
          </p:cNvSpPr>
          <p:nvPr>
            <p:ph type="title"/>
          </p:nvPr>
        </p:nvSpPr>
        <p:spPr/>
        <p:txBody>
          <a:bodyPr/>
          <a:lstStyle/>
          <a:p>
            <a:r>
              <a:rPr lang="de-DE" altLang="de-DE"/>
              <a:t>Pandas – Cleaning Data</a:t>
            </a:r>
          </a:p>
        </p:txBody>
      </p:sp>
      <p:sp>
        <p:nvSpPr>
          <p:cNvPr id="45061" name="Foliennummernplatzhalter 4">
            <a:extLst>
              <a:ext uri="{FF2B5EF4-FFF2-40B4-BE49-F238E27FC236}">
                <a16:creationId xmlns:a16="http://schemas.microsoft.com/office/drawing/2014/main" id="{D7C56017-C51B-44A7-A07A-8D898441A841}"/>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F0166459-A222-4AD8-B8DB-8F24AC26F14D}" type="slidenum">
              <a:rPr lang="de-DE" altLang="de-DE" smtClean="0">
                <a:solidFill>
                  <a:schemeClr val="tx1"/>
                </a:solidFill>
              </a:rPr>
              <a:pPr/>
              <a:t>61</a:t>
            </a:fld>
            <a:endParaRPr lang="de-DE" altLang="de-DE">
              <a:solidFill>
                <a:schemeClr val="tx1"/>
              </a:solidFill>
            </a:endParaRPr>
          </a:p>
        </p:txBody>
      </p:sp>
      <p:pic>
        <p:nvPicPr>
          <p:cNvPr id="4" name="Grafik 3">
            <a:extLst>
              <a:ext uri="{FF2B5EF4-FFF2-40B4-BE49-F238E27FC236}">
                <a16:creationId xmlns:a16="http://schemas.microsoft.com/office/drawing/2014/main" id="{5FC6FB58-10F7-483E-BFF0-866DC3510EB6}"/>
              </a:ext>
            </a:extLst>
          </p:cNvPr>
          <p:cNvPicPr>
            <a:picLocks noChangeAspect="1"/>
          </p:cNvPicPr>
          <p:nvPr/>
        </p:nvPicPr>
        <p:blipFill>
          <a:blip r:embed="rId3"/>
          <a:stretch>
            <a:fillRect/>
          </a:stretch>
        </p:blipFill>
        <p:spPr>
          <a:xfrm>
            <a:off x="14860917" y="3925278"/>
            <a:ext cx="9336449" cy="5865445"/>
          </a:xfrm>
          <a:prstGeom prst="rect">
            <a:avLst/>
          </a:prstGeom>
        </p:spPr>
      </p:pic>
      <p:pic>
        <p:nvPicPr>
          <p:cNvPr id="6" name="Grafik 5">
            <a:extLst>
              <a:ext uri="{FF2B5EF4-FFF2-40B4-BE49-F238E27FC236}">
                <a16:creationId xmlns:a16="http://schemas.microsoft.com/office/drawing/2014/main" id="{A77E56CA-B1BC-4F17-9DEC-4035FC5A08DE}"/>
              </a:ext>
            </a:extLst>
          </p:cNvPr>
          <p:cNvPicPr>
            <a:picLocks noChangeAspect="1"/>
          </p:cNvPicPr>
          <p:nvPr/>
        </p:nvPicPr>
        <p:blipFill>
          <a:blip r:embed="rId4"/>
          <a:stretch>
            <a:fillRect/>
          </a:stretch>
        </p:blipFill>
        <p:spPr>
          <a:xfrm>
            <a:off x="14860917" y="9811643"/>
            <a:ext cx="5188134" cy="741162"/>
          </a:xfrm>
          <a:prstGeom prst="rect">
            <a:avLst/>
          </a:prstGeom>
        </p:spPr>
      </p:pic>
      <p:grpSp>
        <p:nvGrpSpPr>
          <p:cNvPr id="8" name="Gruppieren 7">
            <a:extLst>
              <a:ext uri="{FF2B5EF4-FFF2-40B4-BE49-F238E27FC236}">
                <a16:creationId xmlns:a16="http://schemas.microsoft.com/office/drawing/2014/main" id="{CD1BE0E6-6DD6-4964-B297-E044FC4E344E}"/>
              </a:ext>
            </a:extLst>
          </p:cNvPr>
          <p:cNvGrpSpPr/>
          <p:nvPr/>
        </p:nvGrpSpPr>
        <p:grpSpPr>
          <a:xfrm>
            <a:off x="301625" y="12335861"/>
            <a:ext cx="1019175" cy="1019175"/>
            <a:chOff x="301625" y="12335861"/>
            <a:chExt cx="1019175" cy="1019175"/>
          </a:xfrm>
        </p:grpSpPr>
        <p:sp>
          <p:nvSpPr>
            <p:cNvPr id="9" name="Ellipse 8">
              <a:extLst>
                <a:ext uri="{FF2B5EF4-FFF2-40B4-BE49-F238E27FC236}">
                  <a16:creationId xmlns:a16="http://schemas.microsoft.com/office/drawing/2014/main" id="{F31F9DD8-A4DC-47C7-B2FC-56A43E3E00FF}"/>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Kolben">
              <a:extLst>
                <a:ext uri="{FF2B5EF4-FFF2-40B4-BE49-F238E27FC236}">
                  <a16:creationId xmlns:a16="http://schemas.microsoft.com/office/drawing/2014/main" id="{3855E0E1-9F90-449E-884A-53420807987E}"/>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711" y="12501946"/>
              <a:ext cx="687003" cy="687003"/>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F8397-9B55-4B79-A858-F6FF2F38D13B}"/>
              </a:ext>
            </a:extLst>
          </p:cNvPr>
          <p:cNvSpPr>
            <a:spLocks noGrp="1"/>
          </p:cNvSpPr>
          <p:nvPr>
            <p:ph type="title"/>
          </p:nvPr>
        </p:nvSpPr>
        <p:spPr>
          <a:xfrm>
            <a:off x="982389" y="730251"/>
            <a:ext cx="22412869" cy="2651126"/>
          </a:xfrm>
        </p:spPr>
        <p:txBody>
          <a:bodyPr/>
          <a:lstStyle/>
          <a:p>
            <a:r>
              <a:rPr lang="de-DE" dirty="0" err="1"/>
              <a:t>Four</a:t>
            </a:r>
            <a:r>
              <a:rPr lang="de-DE" dirty="0"/>
              <a:t> Stages </a:t>
            </a:r>
            <a:r>
              <a:rPr lang="de-DE" dirty="0" err="1"/>
              <a:t>of</a:t>
            </a:r>
            <a:r>
              <a:rPr lang="de-DE" dirty="0"/>
              <a:t> </a:t>
            </a:r>
            <a:r>
              <a:rPr lang="de-DE" dirty="0" err="1"/>
              <a:t>the</a:t>
            </a:r>
            <a:r>
              <a:rPr lang="de-DE" dirty="0"/>
              <a:t> Data </a:t>
            </a:r>
            <a:r>
              <a:rPr lang="de-DE" dirty="0" err="1"/>
              <a:t>Visualization</a:t>
            </a:r>
            <a:r>
              <a:rPr lang="de-DE" dirty="0"/>
              <a:t> Design </a:t>
            </a:r>
            <a:r>
              <a:rPr lang="de-DE" dirty="0" err="1"/>
              <a:t>Process</a:t>
            </a:r>
            <a:endParaRPr lang="de-DE" dirty="0"/>
          </a:p>
        </p:txBody>
      </p:sp>
      <p:sp>
        <p:nvSpPr>
          <p:cNvPr id="3" name="Textplatzhalter 2">
            <a:extLst>
              <a:ext uri="{FF2B5EF4-FFF2-40B4-BE49-F238E27FC236}">
                <a16:creationId xmlns:a16="http://schemas.microsoft.com/office/drawing/2014/main" id="{0D1C5D01-93DC-403E-AC05-F476C9154788}"/>
              </a:ext>
            </a:extLst>
          </p:cNvPr>
          <p:cNvSpPr>
            <a:spLocks noGrp="1"/>
          </p:cNvSpPr>
          <p:nvPr>
            <p:ph type="body" sz="quarter" idx="12"/>
          </p:nvPr>
        </p:nvSpPr>
        <p:spPr/>
        <p:txBody>
          <a:bodyPr/>
          <a:lstStyle/>
          <a:p>
            <a:endParaRPr lang="de-DE" dirty="0"/>
          </a:p>
        </p:txBody>
      </p:sp>
      <p:sp>
        <p:nvSpPr>
          <p:cNvPr id="4" name="Rechteck 3">
            <a:extLst>
              <a:ext uri="{FF2B5EF4-FFF2-40B4-BE49-F238E27FC236}">
                <a16:creationId xmlns:a16="http://schemas.microsoft.com/office/drawing/2014/main" id="{2DAE2EF8-D643-493A-804C-E2AA8A0937F5}"/>
              </a:ext>
            </a:extLst>
          </p:cNvPr>
          <p:cNvSpPr/>
          <p:nvPr/>
        </p:nvSpPr>
        <p:spPr>
          <a:xfrm>
            <a:off x="4263960"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Formulating</a:t>
            </a:r>
            <a:r>
              <a:rPr lang="de-DE" dirty="0"/>
              <a:t> </a:t>
            </a:r>
            <a:r>
              <a:rPr lang="de-DE" dirty="0" err="1"/>
              <a:t>your</a:t>
            </a:r>
            <a:r>
              <a:rPr lang="de-DE" dirty="0"/>
              <a:t> </a:t>
            </a:r>
            <a:r>
              <a:rPr lang="de-DE" dirty="0" err="1"/>
              <a:t>brief</a:t>
            </a:r>
            <a:endParaRPr lang="de-DE" dirty="0"/>
          </a:p>
        </p:txBody>
      </p:sp>
      <p:sp>
        <p:nvSpPr>
          <p:cNvPr id="5" name="Rechteck 4">
            <a:extLst>
              <a:ext uri="{FF2B5EF4-FFF2-40B4-BE49-F238E27FC236}">
                <a16:creationId xmlns:a16="http://schemas.microsoft.com/office/drawing/2014/main" id="{114FD9B4-6706-4395-8080-DFBC46A8A062}"/>
              </a:ext>
            </a:extLst>
          </p:cNvPr>
          <p:cNvSpPr/>
          <p:nvPr/>
        </p:nvSpPr>
        <p:spPr>
          <a:xfrm>
            <a:off x="8204135"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Working with </a:t>
            </a:r>
            <a:r>
              <a:rPr lang="de-DE" dirty="0" err="1"/>
              <a:t>data</a:t>
            </a:r>
            <a:endParaRPr lang="de-DE" dirty="0"/>
          </a:p>
        </p:txBody>
      </p:sp>
      <p:sp>
        <p:nvSpPr>
          <p:cNvPr id="6" name="Rechteck 5">
            <a:extLst>
              <a:ext uri="{FF2B5EF4-FFF2-40B4-BE49-F238E27FC236}">
                <a16:creationId xmlns:a16="http://schemas.microsoft.com/office/drawing/2014/main" id="{6447EF27-67DF-410D-933C-565F0C8FCF18}"/>
              </a:ext>
            </a:extLst>
          </p:cNvPr>
          <p:cNvSpPr/>
          <p:nvPr/>
        </p:nvSpPr>
        <p:spPr>
          <a:xfrm>
            <a:off x="12144310" y="5667408"/>
            <a:ext cx="3454400" cy="3454400"/>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Establish</a:t>
            </a:r>
            <a:r>
              <a:rPr lang="de-DE" dirty="0"/>
              <a:t> </a:t>
            </a:r>
            <a:r>
              <a:rPr lang="de-DE" dirty="0" err="1"/>
              <a:t>your</a:t>
            </a:r>
            <a:r>
              <a:rPr lang="de-DE" dirty="0"/>
              <a:t> </a:t>
            </a:r>
            <a:r>
              <a:rPr lang="de-DE" dirty="0" err="1"/>
              <a:t>editorial</a:t>
            </a:r>
            <a:r>
              <a:rPr lang="de-DE" dirty="0"/>
              <a:t> </a:t>
            </a:r>
            <a:r>
              <a:rPr lang="de-DE" dirty="0" err="1"/>
              <a:t>thinking</a:t>
            </a:r>
            <a:endParaRPr lang="de-DE" dirty="0"/>
          </a:p>
        </p:txBody>
      </p:sp>
      <p:sp>
        <p:nvSpPr>
          <p:cNvPr id="7" name="Rechteck 6">
            <a:extLst>
              <a:ext uri="{FF2B5EF4-FFF2-40B4-BE49-F238E27FC236}">
                <a16:creationId xmlns:a16="http://schemas.microsoft.com/office/drawing/2014/main" id="{B683F6DF-1451-473C-9AC9-841632E1E660}"/>
              </a:ext>
            </a:extLst>
          </p:cNvPr>
          <p:cNvSpPr/>
          <p:nvPr/>
        </p:nvSpPr>
        <p:spPr>
          <a:xfrm>
            <a:off x="16084485"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Develop</a:t>
            </a:r>
            <a:r>
              <a:rPr lang="de-DE" dirty="0"/>
              <a:t> </a:t>
            </a:r>
            <a:r>
              <a:rPr lang="de-DE" dirty="0" err="1"/>
              <a:t>the</a:t>
            </a:r>
            <a:r>
              <a:rPr lang="de-DE" dirty="0"/>
              <a:t> design </a:t>
            </a:r>
            <a:r>
              <a:rPr lang="de-DE" dirty="0" err="1"/>
              <a:t>solution</a:t>
            </a:r>
            <a:endParaRPr lang="de-DE" dirty="0"/>
          </a:p>
        </p:txBody>
      </p:sp>
      <p:pic>
        <p:nvPicPr>
          <p:cNvPr id="9" name="Grafik 8" descr="Pfeil Kreis">
            <a:extLst>
              <a:ext uri="{FF2B5EF4-FFF2-40B4-BE49-F238E27FC236}">
                <a16:creationId xmlns:a16="http://schemas.microsoft.com/office/drawing/2014/main" id="{783961A0-B448-44CB-A772-3AE4359C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95702">
            <a:off x="7213810" y="8439458"/>
            <a:ext cx="1472650" cy="1472650"/>
          </a:xfrm>
          <a:prstGeom prst="rect">
            <a:avLst/>
          </a:prstGeom>
        </p:spPr>
      </p:pic>
      <p:pic>
        <p:nvPicPr>
          <p:cNvPr id="10" name="Grafik 9" descr="Pfeil Kreis">
            <a:extLst>
              <a:ext uri="{FF2B5EF4-FFF2-40B4-BE49-F238E27FC236}">
                <a16:creationId xmlns:a16="http://schemas.microsoft.com/office/drawing/2014/main" id="{789A7F25-32C4-4A39-87FB-99859C870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1174061" y="8385483"/>
            <a:ext cx="1472650" cy="1472650"/>
          </a:xfrm>
          <a:prstGeom prst="rect">
            <a:avLst/>
          </a:prstGeom>
        </p:spPr>
      </p:pic>
      <p:pic>
        <p:nvPicPr>
          <p:cNvPr id="11" name="Grafik 10" descr="Pfeil Kreis">
            <a:extLst>
              <a:ext uri="{FF2B5EF4-FFF2-40B4-BE49-F238E27FC236}">
                <a16:creationId xmlns:a16="http://schemas.microsoft.com/office/drawing/2014/main" id="{BBF74811-BD1C-426E-84B8-F9812D4DD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5088837" y="8352130"/>
            <a:ext cx="1472650" cy="1472650"/>
          </a:xfrm>
          <a:prstGeom prst="rect">
            <a:avLst/>
          </a:prstGeom>
        </p:spPr>
      </p:pic>
      <p:sp>
        <p:nvSpPr>
          <p:cNvPr id="12" name="Rechteck 11">
            <a:extLst>
              <a:ext uri="{FF2B5EF4-FFF2-40B4-BE49-F238E27FC236}">
                <a16:creationId xmlns:a16="http://schemas.microsoft.com/office/drawing/2014/main" id="{CCE6EA43-D9A7-4060-8982-53EA8E1A8822}"/>
              </a:ext>
            </a:extLst>
          </p:cNvPr>
          <p:cNvSpPr/>
          <p:nvPr/>
        </p:nvSpPr>
        <p:spPr>
          <a:xfrm>
            <a:off x="3962400" y="5384800"/>
            <a:ext cx="11861800" cy="3962400"/>
          </a:xfrm>
          <a:prstGeom prst="rect">
            <a:avLst/>
          </a:prstGeom>
          <a:noFill/>
          <a:ln>
            <a:solidFill>
              <a:srgbClr val="BFBFB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3C89D0F-B0A7-4BEB-9FD7-38299DB5BC06}"/>
              </a:ext>
            </a:extLst>
          </p:cNvPr>
          <p:cNvSpPr txBox="1"/>
          <p:nvPr/>
        </p:nvSpPr>
        <p:spPr>
          <a:xfrm>
            <a:off x="3962400" y="4728116"/>
            <a:ext cx="11861800" cy="646331"/>
          </a:xfrm>
          <a:prstGeom prst="rect">
            <a:avLst/>
          </a:prstGeom>
          <a:noFill/>
        </p:spPr>
        <p:txBody>
          <a:bodyPr wrap="square" rtlCol="0" anchor="b">
            <a:spAutoFit/>
          </a:bodyPr>
          <a:lstStyle/>
          <a:p>
            <a:r>
              <a:rPr lang="de-DE" dirty="0">
                <a:solidFill>
                  <a:srgbClr val="BFBFBF"/>
                </a:solidFill>
              </a:rPr>
              <a:t>Hidden </a:t>
            </a:r>
            <a:r>
              <a:rPr lang="de-DE" dirty="0" err="1">
                <a:solidFill>
                  <a:srgbClr val="BFBFBF"/>
                </a:solidFill>
              </a:rPr>
              <a:t>Thinking</a:t>
            </a:r>
            <a:endParaRPr lang="de-DE" dirty="0">
              <a:solidFill>
                <a:srgbClr val="BFBFBF"/>
              </a:solidFill>
            </a:endParaRPr>
          </a:p>
        </p:txBody>
      </p:sp>
    </p:spTree>
    <p:extLst>
      <p:ext uri="{BB962C8B-B14F-4D97-AF65-F5344CB8AC3E}">
        <p14:creationId xmlns:p14="http://schemas.microsoft.com/office/powerpoint/2010/main" val="1552054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3A987A6-CA29-455F-A3A7-CCD77B8F94EB}"/>
              </a:ext>
            </a:extLst>
          </p:cNvPr>
          <p:cNvSpPr>
            <a:spLocks noGrp="1"/>
          </p:cNvSpPr>
          <p:nvPr>
            <p:ph type="body" sz="quarter" idx="11"/>
          </p:nvPr>
        </p:nvSpPr>
        <p:spPr/>
        <p:txBody>
          <a:bodyPr/>
          <a:lstStyle/>
          <a:p>
            <a:r>
              <a:rPr lang="de-DE" dirty="0"/>
              <a:t>Blickwinkel</a:t>
            </a:r>
          </a:p>
          <a:p>
            <a:pPr lvl="1"/>
            <a:r>
              <a:rPr lang="de-DE" dirty="0"/>
              <a:t>Welche Daten?</a:t>
            </a:r>
          </a:p>
          <a:p>
            <a:r>
              <a:rPr lang="de-DE" dirty="0"/>
              <a:t>Ausschnitt </a:t>
            </a:r>
          </a:p>
          <a:p>
            <a:pPr lvl="1"/>
            <a:r>
              <a:rPr lang="de-DE" dirty="0"/>
              <a:t>Welchen Ausschnitt der Daten?</a:t>
            </a:r>
          </a:p>
          <a:p>
            <a:r>
              <a:rPr lang="de-DE" dirty="0"/>
              <a:t>Fokus</a:t>
            </a:r>
          </a:p>
          <a:p>
            <a:pPr lvl="1"/>
            <a:r>
              <a:rPr lang="de-DE" dirty="0"/>
              <a:t>Welche Daten hervorheben?</a:t>
            </a:r>
          </a:p>
        </p:txBody>
      </p:sp>
      <p:sp>
        <p:nvSpPr>
          <p:cNvPr id="4" name="Titel 3">
            <a:extLst>
              <a:ext uri="{FF2B5EF4-FFF2-40B4-BE49-F238E27FC236}">
                <a16:creationId xmlns:a16="http://schemas.microsoft.com/office/drawing/2014/main" id="{189D5A3D-D0D2-4849-9EE9-81B9D2AC1138}"/>
              </a:ext>
            </a:extLst>
          </p:cNvPr>
          <p:cNvSpPr>
            <a:spLocks noGrp="1"/>
          </p:cNvSpPr>
          <p:nvPr>
            <p:ph type="title"/>
          </p:nvPr>
        </p:nvSpPr>
        <p:spPr/>
        <p:txBody>
          <a:bodyPr/>
          <a:lstStyle/>
          <a:p>
            <a:r>
              <a:rPr lang="de-DE" dirty="0"/>
              <a:t>Data Science ist wie Fotografie</a:t>
            </a:r>
          </a:p>
        </p:txBody>
      </p:sp>
      <p:sp>
        <p:nvSpPr>
          <p:cNvPr id="5" name="Textplatzhalter 4">
            <a:extLst>
              <a:ext uri="{FF2B5EF4-FFF2-40B4-BE49-F238E27FC236}">
                <a16:creationId xmlns:a16="http://schemas.microsoft.com/office/drawing/2014/main" id="{3B0F6DC9-4741-435B-BE89-69BEB93E5F71}"/>
              </a:ext>
            </a:extLst>
          </p:cNvPr>
          <p:cNvSpPr>
            <a:spLocks noGrp="1"/>
          </p:cNvSpPr>
          <p:nvPr>
            <p:ph type="body" sz="quarter" idx="12"/>
          </p:nvPr>
        </p:nvSpPr>
        <p:spPr/>
        <p:txBody>
          <a:bodyPr/>
          <a:lstStyle/>
          <a:p>
            <a:endParaRPr lang="de-DE"/>
          </a:p>
        </p:txBody>
      </p:sp>
      <p:pic>
        <p:nvPicPr>
          <p:cNvPr id="1026" name="Picture 2" descr="berg, dslr, foto machen">
            <a:extLst>
              <a:ext uri="{FF2B5EF4-FFF2-40B4-BE49-F238E27FC236}">
                <a16:creationId xmlns:a16="http://schemas.microsoft.com/office/drawing/2014/main" id="{FCCF47FA-50A1-4A4D-A51C-4C1F8326A603}"/>
              </a:ext>
            </a:extLst>
          </p:cNvPr>
          <p:cNvPicPr>
            <a:picLocks noGrp="1" noChangeAspect="1" noChangeArrowheads="1"/>
          </p:cNvPicPr>
          <p:nvPr>
            <p:ph type="pic" sz="quarter" idx="10"/>
          </p:nvPr>
        </p:nvPicPr>
        <p:blipFill rotWithShape="1">
          <a:blip r:embed="rId3" cstate="email">
            <a:extLst>
              <a:ext uri="{28A0092B-C50C-407E-A947-70E740481C1C}">
                <a14:useLocalDpi xmlns:a14="http://schemas.microsoft.com/office/drawing/2010/main" val="0"/>
              </a:ext>
            </a:extLst>
          </a:blip>
          <a:srcRect l="34413" r="8658"/>
          <a:stretch/>
        </p:blipFill>
        <p:spPr bwMode="auto">
          <a:xfrm>
            <a:off x="12664441" y="0"/>
            <a:ext cx="1171321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881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79A335-A157-4960-949F-29F47F7168B0}"/>
              </a:ext>
            </a:extLst>
          </p:cNvPr>
          <p:cNvSpPr>
            <a:spLocks noGrp="1"/>
          </p:cNvSpPr>
          <p:nvPr>
            <p:ph type="title"/>
          </p:nvPr>
        </p:nvSpPr>
        <p:spPr/>
        <p:txBody>
          <a:bodyPr/>
          <a:lstStyle/>
          <a:p>
            <a:r>
              <a:rPr lang="de-DE" dirty="0"/>
              <a:t>Beispiel</a:t>
            </a:r>
          </a:p>
        </p:txBody>
      </p:sp>
      <p:sp>
        <p:nvSpPr>
          <p:cNvPr id="3" name="Textplatzhalter 2">
            <a:extLst>
              <a:ext uri="{FF2B5EF4-FFF2-40B4-BE49-F238E27FC236}">
                <a16:creationId xmlns:a16="http://schemas.microsoft.com/office/drawing/2014/main" id="{5D490F07-8AB4-48D8-BE89-613879A81630}"/>
              </a:ext>
            </a:extLst>
          </p:cNvPr>
          <p:cNvSpPr>
            <a:spLocks noGrp="1"/>
          </p:cNvSpPr>
          <p:nvPr>
            <p:ph type="body" sz="quarter" idx="12"/>
          </p:nvPr>
        </p:nvSpPr>
        <p:spPr/>
        <p:txBody>
          <a:bodyPr/>
          <a:lstStyle/>
          <a:p>
            <a:r>
              <a:rPr lang="de-DE" dirty="0">
                <a:hlinkClick r:id="rId3"/>
              </a:rPr>
              <a:t>https://www.npr.org/sections/money/2015/02/11/384988128/the-fall-and-rise-of-u-s-inequality-in-2-graphs?t=1580711902514</a:t>
            </a:r>
            <a:endParaRPr lang="de-DE" dirty="0"/>
          </a:p>
        </p:txBody>
      </p:sp>
      <p:pic>
        <p:nvPicPr>
          <p:cNvPr id="4" name="Grafik 3">
            <a:extLst>
              <a:ext uri="{FF2B5EF4-FFF2-40B4-BE49-F238E27FC236}">
                <a16:creationId xmlns:a16="http://schemas.microsoft.com/office/drawing/2014/main" id="{633ABCA1-E00F-4933-82BC-84AD9463F04C}"/>
              </a:ext>
            </a:extLst>
          </p:cNvPr>
          <p:cNvPicPr>
            <a:picLocks noChangeAspect="1"/>
          </p:cNvPicPr>
          <p:nvPr/>
        </p:nvPicPr>
        <p:blipFill>
          <a:blip r:embed="rId4"/>
          <a:stretch>
            <a:fillRect/>
          </a:stretch>
        </p:blipFill>
        <p:spPr>
          <a:xfrm>
            <a:off x="9126881" y="0"/>
            <a:ext cx="15250769" cy="13716000"/>
          </a:xfrm>
          <a:prstGeom prst="rect">
            <a:avLst/>
          </a:prstGeom>
        </p:spPr>
      </p:pic>
      <p:sp>
        <p:nvSpPr>
          <p:cNvPr id="5" name="Textplatzhalter 2">
            <a:extLst>
              <a:ext uri="{FF2B5EF4-FFF2-40B4-BE49-F238E27FC236}">
                <a16:creationId xmlns:a16="http://schemas.microsoft.com/office/drawing/2014/main" id="{D56722E9-069C-48B7-B0B0-A8C8E3B7747D}"/>
              </a:ext>
            </a:extLst>
          </p:cNvPr>
          <p:cNvSpPr txBox="1">
            <a:spLocks/>
          </p:cNvSpPr>
          <p:nvPr/>
        </p:nvSpPr>
        <p:spPr>
          <a:xfrm>
            <a:off x="982390" y="3381376"/>
            <a:ext cx="12857435" cy="9807573"/>
          </a:xfrm>
          <a:prstGeom prst="rect">
            <a:avLst/>
          </a:prstGeom>
        </p:spPr>
        <p:txBody>
          <a:bodyPr/>
          <a:lst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Lato Light" charset="0"/>
                <a:ea typeface="Lato Light" charset="0"/>
                <a:cs typeface="Lato Light"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Lato Light" charset="0"/>
                <a:ea typeface="Lato Light" charset="0"/>
                <a:cs typeface="Lato Light"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Lato Light" charset="0"/>
                <a:ea typeface="Lato Light" charset="0"/>
                <a:cs typeface="Lato Light"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de-DE" dirty="0"/>
              <a:t>Blickwinkel</a:t>
            </a:r>
          </a:p>
          <a:p>
            <a:r>
              <a:rPr lang="de-DE" dirty="0"/>
              <a:t>Ausschnitt </a:t>
            </a:r>
          </a:p>
          <a:p>
            <a:r>
              <a:rPr lang="de-DE" dirty="0"/>
              <a:t>Fokus</a:t>
            </a:r>
          </a:p>
        </p:txBody>
      </p:sp>
    </p:spTree>
    <p:extLst>
      <p:ext uri="{BB962C8B-B14F-4D97-AF65-F5344CB8AC3E}">
        <p14:creationId xmlns:p14="http://schemas.microsoft.com/office/powerpoint/2010/main" val="2261384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F8397-9B55-4B79-A858-F6FF2F38D13B}"/>
              </a:ext>
            </a:extLst>
          </p:cNvPr>
          <p:cNvSpPr>
            <a:spLocks noGrp="1"/>
          </p:cNvSpPr>
          <p:nvPr>
            <p:ph type="title"/>
          </p:nvPr>
        </p:nvSpPr>
        <p:spPr>
          <a:xfrm>
            <a:off x="982389" y="730251"/>
            <a:ext cx="22412869" cy="2651126"/>
          </a:xfrm>
        </p:spPr>
        <p:txBody>
          <a:bodyPr/>
          <a:lstStyle/>
          <a:p>
            <a:r>
              <a:rPr lang="de-DE" dirty="0" err="1"/>
              <a:t>Four</a:t>
            </a:r>
            <a:r>
              <a:rPr lang="de-DE" dirty="0"/>
              <a:t> Stages </a:t>
            </a:r>
            <a:r>
              <a:rPr lang="de-DE" dirty="0" err="1"/>
              <a:t>of</a:t>
            </a:r>
            <a:r>
              <a:rPr lang="de-DE" dirty="0"/>
              <a:t> </a:t>
            </a:r>
            <a:r>
              <a:rPr lang="de-DE" dirty="0" err="1"/>
              <a:t>the</a:t>
            </a:r>
            <a:r>
              <a:rPr lang="de-DE" dirty="0"/>
              <a:t> Data </a:t>
            </a:r>
            <a:r>
              <a:rPr lang="de-DE" dirty="0" err="1"/>
              <a:t>Visualization</a:t>
            </a:r>
            <a:r>
              <a:rPr lang="de-DE" dirty="0"/>
              <a:t> Design </a:t>
            </a:r>
            <a:r>
              <a:rPr lang="de-DE" dirty="0" err="1"/>
              <a:t>Process</a:t>
            </a:r>
            <a:endParaRPr lang="de-DE" dirty="0"/>
          </a:p>
        </p:txBody>
      </p:sp>
      <p:sp>
        <p:nvSpPr>
          <p:cNvPr id="3" name="Textplatzhalter 2">
            <a:extLst>
              <a:ext uri="{FF2B5EF4-FFF2-40B4-BE49-F238E27FC236}">
                <a16:creationId xmlns:a16="http://schemas.microsoft.com/office/drawing/2014/main" id="{0D1C5D01-93DC-403E-AC05-F476C9154788}"/>
              </a:ext>
            </a:extLst>
          </p:cNvPr>
          <p:cNvSpPr>
            <a:spLocks noGrp="1"/>
          </p:cNvSpPr>
          <p:nvPr>
            <p:ph type="body" sz="quarter" idx="12"/>
          </p:nvPr>
        </p:nvSpPr>
        <p:spPr/>
        <p:txBody>
          <a:bodyPr/>
          <a:lstStyle/>
          <a:p>
            <a:endParaRPr lang="de-DE" dirty="0"/>
          </a:p>
        </p:txBody>
      </p:sp>
      <p:sp>
        <p:nvSpPr>
          <p:cNvPr id="4" name="Rechteck 3">
            <a:extLst>
              <a:ext uri="{FF2B5EF4-FFF2-40B4-BE49-F238E27FC236}">
                <a16:creationId xmlns:a16="http://schemas.microsoft.com/office/drawing/2014/main" id="{2DAE2EF8-D643-493A-804C-E2AA8A0937F5}"/>
              </a:ext>
            </a:extLst>
          </p:cNvPr>
          <p:cNvSpPr/>
          <p:nvPr/>
        </p:nvSpPr>
        <p:spPr>
          <a:xfrm>
            <a:off x="4263960"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Formulating</a:t>
            </a:r>
            <a:r>
              <a:rPr lang="de-DE" dirty="0"/>
              <a:t> </a:t>
            </a:r>
            <a:r>
              <a:rPr lang="de-DE" dirty="0" err="1"/>
              <a:t>your</a:t>
            </a:r>
            <a:r>
              <a:rPr lang="de-DE" dirty="0"/>
              <a:t> </a:t>
            </a:r>
            <a:r>
              <a:rPr lang="de-DE" dirty="0" err="1"/>
              <a:t>brief</a:t>
            </a:r>
            <a:endParaRPr lang="de-DE" dirty="0"/>
          </a:p>
        </p:txBody>
      </p:sp>
      <p:sp>
        <p:nvSpPr>
          <p:cNvPr id="5" name="Rechteck 4">
            <a:extLst>
              <a:ext uri="{FF2B5EF4-FFF2-40B4-BE49-F238E27FC236}">
                <a16:creationId xmlns:a16="http://schemas.microsoft.com/office/drawing/2014/main" id="{114FD9B4-6706-4395-8080-DFBC46A8A062}"/>
              </a:ext>
            </a:extLst>
          </p:cNvPr>
          <p:cNvSpPr/>
          <p:nvPr/>
        </p:nvSpPr>
        <p:spPr>
          <a:xfrm>
            <a:off x="8204135"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Working with </a:t>
            </a:r>
            <a:r>
              <a:rPr lang="de-DE" dirty="0" err="1"/>
              <a:t>data</a:t>
            </a:r>
            <a:endParaRPr lang="de-DE" dirty="0"/>
          </a:p>
        </p:txBody>
      </p:sp>
      <p:sp>
        <p:nvSpPr>
          <p:cNvPr id="6" name="Rechteck 5">
            <a:extLst>
              <a:ext uri="{FF2B5EF4-FFF2-40B4-BE49-F238E27FC236}">
                <a16:creationId xmlns:a16="http://schemas.microsoft.com/office/drawing/2014/main" id="{6447EF27-67DF-410D-933C-565F0C8FCF18}"/>
              </a:ext>
            </a:extLst>
          </p:cNvPr>
          <p:cNvSpPr/>
          <p:nvPr/>
        </p:nvSpPr>
        <p:spPr>
          <a:xfrm>
            <a:off x="12144310" y="5667408"/>
            <a:ext cx="3454400" cy="3454400"/>
          </a:xfrm>
          <a:prstGeom prst="rect">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Establish</a:t>
            </a:r>
            <a:r>
              <a:rPr lang="de-DE" dirty="0"/>
              <a:t> </a:t>
            </a:r>
            <a:r>
              <a:rPr lang="de-DE" dirty="0" err="1"/>
              <a:t>your</a:t>
            </a:r>
            <a:r>
              <a:rPr lang="de-DE" dirty="0"/>
              <a:t> </a:t>
            </a:r>
            <a:r>
              <a:rPr lang="de-DE" dirty="0" err="1"/>
              <a:t>editorial</a:t>
            </a:r>
            <a:r>
              <a:rPr lang="de-DE" dirty="0"/>
              <a:t> </a:t>
            </a:r>
            <a:r>
              <a:rPr lang="de-DE" dirty="0" err="1"/>
              <a:t>thinking</a:t>
            </a:r>
            <a:endParaRPr lang="de-DE" dirty="0"/>
          </a:p>
        </p:txBody>
      </p:sp>
      <p:sp>
        <p:nvSpPr>
          <p:cNvPr id="7" name="Rechteck 6">
            <a:extLst>
              <a:ext uri="{FF2B5EF4-FFF2-40B4-BE49-F238E27FC236}">
                <a16:creationId xmlns:a16="http://schemas.microsoft.com/office/drawing/2014/main" id="{B683F6DF-1451-473C-9AC9-841632E1E660}"/>
              </a:ext>
            </a:extLst>
          </p:cNvPr>
          <p:cNvSpPr/>
          <p:nvPr/>
        </p:nvSpPr>
        <p:spPr>
          <a:xfrm>
            <a:off x="16084485" y="5667408"/>
            <a:ext cx="3454400" cy="3454400"/>
          </a:xfrm>
          <a:prstGeom prst="rect">
            <a:avLst/>
          </a:prstGeom>
          <a:solidFill>
            <a:srgbClr val="2C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Develop</a:t>
            </a:r>
            <a:r>
              <a:rPr lang="de-DE" dirty="0"/>
              <a:t> </a:t>
            </a:r>
            <a:r>
              <a:rPr lang="de-DE" dirty="0" err="1"/>
              <a:t>the</a:t>
            </a:r>
            <a:r>
              <a:rPr lang="de-DE" dirty="0"/>
              <a:t> design </a:t>
            </a:r>
            <a:r>
              <a:rPr lang="de-DE" dirty="0" err="1"/>
              <a:t>solution</a:t>
            </a:r>
            <a:endParaRPr lang="de-DE" dirty="0"/>
          </a:p>
        </p:txBody>
      </p:sp>
      <p:pic>
        <p:nvPicPr>
          <p:cNvPr id="9" name="Grafik 8" descr="Pfeil Kreis">
            <a:extLst>
              <a:ext uri="{FF2B5EF4-FFF2-40B4-BE49-F238E27FC236}">
                <a16:creationId xmlns:a16="http://schemas.microsoft.com/office/drawing/2014/main" id="{783961A0-B448-44CB-A772-3AE4359C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95702">
            <a:off x="7213810" y="8439458"/>
            <a:ext cx="1472650" cy="1472650"/>
          </a:xfrm>
          <a:prstGeom prst="rect">
            <a:avLst/>
          </a:prstGeom>
        </p:spPr>
      </p:pic>
      <p:pic>
        <p:nvPicPr>
          <p:cNvPr id="10" name="Grafik 9" descr="Pfeil Kreis">
            <a:extLst>
              <a:ext uri="{FF2B5EF4-FFF2-40B4-BE49-F238E27FC236}">
                <a16:creationId xmlns:a16="http://schemas.microsoft.com/office/drawing/2014/main" id="{789A7F25-32C4-4A39-87FB-99859C870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1174061" y="8385483"/>
            <a:ext cx="1472650" cy="1472650"/>
          </a:xfrm>
          <a:prstGeom prst="rect">
            <a:avLst/>
          </a:prstGeom>
        </p:spPr>
      </p:pic>
      <p:pic>
        <p:nvPicPr>
          <p:cNvPr id="11" name="Grafik 10" descr="Pfeil Kreis">
            <a:extLst>
              <a:ext uri="{FF2B5EF4-FFF2-40B4-BE49-F238E27FC236}">
                <a16:creationId xmlns:a16="http://schemas.microsoft.com/office/drawing/2014/main" id="{BBF74811-BD1C-426E-84B8-F9812D4DD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29731">
            <a:off x="15088837" y="8352130"/>
            <a:ext cx="1472650" cy="1472650"/>
          </a:xfrm>
          <a:prstGeom prst="rect">
            <a:avLst/>
          </a:prstGeom>
        </p:spPr>
      </p:pic>
      <p:sp>
        <p:nvSpPr>
          <p:cNvPr id="12" name="Rechteck 11">
            <a:extLst>
              <a:ext uri="{FF2B5EF4-FFF2-40B4-BE49-F238E27FC236}">
                <a16:creationId xmlns:a16="http://schemas.microsoft.com/office/drawing/2014/main" id="{CCE6EA43-D9A7-4060-8982-53EA8E1A8822}"/>
              </a:ext>
            </a:extLst>
          </p:cNvPr>
          <p:cNvSpPr/>
          <p:nvPr/>
        </p:nvSpPr>
        <p:spPr>
          <a:xfrm>
            <a:off x="3962400" y="5384800"/>
            <a:ext cx="11861800" cy="3962400"/>
          </a:xfrm>
          <a:prstGeom prst="rect">
            <a:avLst/>
          </a:prstGeom>
          <a:noFill/>
          <a:ln>
            <a:solidFill>
              <a:srgbClr val="BFBFB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3C89D0F-B0A7-4BEB-9FD7-38299DB5BC06}"/>
              </a:ext>
            </a:extLst>
          </p:cNvPr>
          <p:cNvSpPr txBox="1"/>
          <p:nvPr/>
        </p:nvSpPr>
        <p:spPr>
          <a:xfrm>
            <a:off x="3962400" y="4728116"/>
            <a:ext cx="11861800" cy="646331"/>
          </a:xfrm>
          <a:prstGeom prst="rect">
            <a:avLst/>
          </a:prstGeom>
          <a:noFill/>
        </p:spPr>
        <p:txBody>
          <a:bodyPr wrap="square" rtlCol="0" anchor="b">
            <a:spAutoFit/>
          </a:bodyPr>
          <a:lstStyle/>
          <a:p>
            <a:r>
              <a:rPr lang="de-DE" dirty="0">
                <a:solidFill>
                  <a:srgbClr val="BFBFBF"/>
                </a:solidFill>
              </a:rPr>
              <a:t>Hidden </a:t>
            </a:r>
            <a:r>
              <a:rPr lang="de-DE" dirty="0" err="1">
                <a:solidFill>
                  <a:srgbClr val="BFBFBF"/>
                </a:solidFill>
              </a:rPr>
              <a:t>Thinking</a:t>
            </a:r>
            <a:endParaRPr lang="de-DE" dirty="0">
              <a:solidFill>
                <a:srgbClr val="BFBFBF"/>
              </a:solidFill>
            </a:endParaRPr>
          </a:p>
        </p:txBody>
      </p:sp>
    </p:spTree>
    <p:extLst>
      <p:ext uri="{BB962C8B-B14F-4D97-AF65-F5344CB8AC3E}">
        <p14:creationId xmlns:p14="http://schemas.microsoft.com/office/powerpoint/2010/main" val="3013605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D4ABA7F-C451-4332-9EE2-A0A6550C4E88}"/>
              </a:ext>
            </a:extLst>
          </p:cNvPr>
          <p:cNvSpPr>
            <a:spLocks noGrp="1"/>
          </p:cNvSpPr>
          <p:nvPr>
            <p:ph type="body" sz="quarter" idx="11"/>
          </p:nvPr>
        </p:nvSpPr>
        <p:spPr/>
        <p:txBody>
          <a:bodyPr/>
          <a:lstStyle/>
          <a:p>
            <a:pPr marL="914400" indent="-914400">
              <a:buFont typeface="+mj-lt"/>
              <a:buAutoNum type="arabicPeriod"/>
            </a:pPr>
            <a:r>
              <a:rPr lang="de-DE" dirty="0"/>
              <a:t>Datenrepräsentation</a:t>
            </a:r>
          </a:p>
          <a:p>
            <a:pPr marL="914400" indent="-914400">
              <a:buFont typeface="+mj-lt"/>
              <a:buAutoNum type="arabicPeriod"/>
            </a:pPr>
            <a:r>
              <a:rPr lang="de-DE" dirty="0"/>
              <a:t>Interaktivität</a:t>
            </a:r>
          </a:p>
          <a:p>
            <a:pPr marL="914400" indent="-914400">
              <a:buFont typeface="+mj-lt"/>
              <a:buAutoNum type="arabicPeriod"/>
            </a:pPr>
            <a:r>
              <a:rPr lang="de-DE" dirty="0"/>
              <a:t>Farbe</a:t>
            </a:r>
          </a:p>
        </p:txBody>
      </p:sp>
      <p:sp>
        <p:nvSpPr>
          <p:cNvPr id="4" name="Titel 3">
            <a:extLst>
              <a:ext uri="{FF2B5EF4-FFF2-40B4-BE49-F238E27FC236}">
                <a16:creationId xmlns:a16="http://schemas.microsoft.com/office/drawing/2014/main" id="{2FDA7628-8A18-4559-8162-DBD304D115A2}"/>
              </a:ext>
            </a:extLst>
          </p:cNvPr>
          <p:cNvSpPr>
            <a:spLocks noGrp="1"/>
          </p:cNvSpPr>
          <p:nvPr>
            <p:ph type="title"/>
          </p:nvPr>
        </p:nvSpPr>
        <p:spPr/>
        <p:txBody>
          <a:bodyPr/>
          <a:lstStyle/>
          <a:p>
            <a:r>
              <a:rPr lang="de-DE" dirty="0" err="1"/>
              <a:t>Develop</a:t>
            </a:r>
            <a:r>
              <a:rPr lang="de-DE" dirty="0"/>
              <a:t> </a:t>
            </a:r>
            <a:r>
              <a:rPr lang="de-DE" dirty="0" err="1"/>
              <a:t>the</a:t>
            </a:r>
            <a:r>
              <a:rPr lang="de-DE" dirty="0"/>
              <a:t> Design Solution</a:t>
            </a:r>
          </a:p>
        </p:txBody>
      </p:sp>
      <p:sp>
        <p:nvSpPr>
          <p:cNvPr id="5" name="Textplatzhalter 4">
            <a:extLst>
              <a:ext uri="{FF2B5EF4-FFF2-40B4-BE49-F238E27FC236}">
                <a16:creationId xmlns:a16="http://schemas.microsoft.com/office/drawing/2014/main" id="{BD4F94DF-390E-4885-8903-EBC3F93978CD}"/>
              </a:ext>
            </a:extLst>
          </p:cNvPr>
          <p:cNvSpPr>
            <a:spLocks noGrp="1"/>
          </p:cNvSpPr>
          <p:nvPr>
            <p:ph type="body" sz="quarter" idx="12"/>
          </p:nvPr>
        </p:nvSpPr>
        <p:spPr/>
        <p:txBody>
          <a:bodyPr/>
          <a:lstStyle/>
          <a:p>
            <a:r>
              <a:rPr lang="de-DE" dirty="0">
                <a:hlinkClick r:id="rId3"/>
              </a:rPr>
              <a:t>https://www.pexels.com/de-de/foto/betta-splendens-bewegung-bunt-farbe-325045/</a:t>
            </a:r>
            <a:endParaRPr lang="de-DE" dirty="0"/>
          </a:p>
        </p:txBody>
      </p:sp>
      <p:pic>
        <p:nvPicPr>
          <p:cNvPr id="7172" name="Picture 4" descr="betta splendens, bewegung, bunt">
            <a:extLst>
              <a:ext uri="{FF2B5EF4-FFF2-40B4-BE49-F238E27FC236}">
                <a16:creationId xmlns:a16="http://schemas.microsoft.com/office/drawing/2014/main" id="{FB040404-700A-44D7-AE8C-9D0149C926ED}"/>
              </a:ext>
            </a:extLst>
          </p:cNvPr>
          <p:cNvPicPr>
            <a:picLocks noGrp="1" noChangeAspect="1" noChangeArrowheads="1"/>
          </p:cNvPicPr>
          <p:nvPr>
            <p:ph type="pic" sz="quarter" idx="10"/>
          </p:nvPr>
        </p:nvPicPr>
        <p:blipFill>
          <a:blip r:embed="rId4"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100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EBD63-8F00-40F5-BCFB-BF7A239D5652}"/>
              </a:ext>
            </a:extLst>
          </p:cNvPr>
          <p:cNvSpPr>
            <a:spLocks noGrp="1"/>
          </p:cNvSpPr>
          <p:nvPr>
            <p:ph type="title"/>
          </p:nvPr>
        </p:nvSpPr>
        <p:spPr/>
        <p:txBody>
          <a:bodyPr/>
          <a:lstStyle/>
          <a:p>
            <a:r>
              <a:rPr lang="de-DE" dirty="0"/>
              <a:t>Datenrepräsentation</a:t>
            </a:r>
          </a:p>
        </p:txBody>
      </p:sp>
      <p:sp>
        <p:nvSpPr>
          <p:cNvPr id="3" name="Textplatzhalter 2">
            <a:extLst>
              <a:ext uri="{FF2B5EF4-FFF2-40B4-BE49-F238E27FC236}">
                <a16:creationId xmlns:a16="http://schemas.microsoft.com/office/drawing/2014/main" id="{E6280F0E-1F8C-4E63-BC15-55979A0BAC1E}"/>
              </a:ext>
            </a:extLst>
          </p:cNvPr>
          <p:cNvSpPr>
            <a:spLocks noGrp="1"/>
          </p:cNvSpPr>
          <p:nvPr>
            <p:ph type="body" idx="1"/>
          </p:nvPr>
        </p:nvSpPr>
        <p:spPr/>
        <p:txBody>
          <a:bodyPr/>
          <a:lstStyle/>
          <a:p>
            <a:r>
              <a:rPr lang="de-DE" dirty="0"/>
              <a:t>Data </a:t>
            </a:r>
            <a:r>
              <a:rPr lang="de-DE" dirty="0" err="1"/>
              <a:t>Visualisation</a:t>
            </a:r>
            <a:endParaRPr lang="de-DE" dirty="0"/>
          </a:p>
        </p:txBody>
      </p:sp>
    </p:spTree>
    <p:extLst>
      <p:ext uri="{BB962C8B-B14F-4D97-AF65-F5344CB8AC3E}">
        <p14:creationId xmlns:p14="http://schemas.microsoft.com/office/powerpoint/2010/main" val="3638631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04C9503-BBA6-41B1-B603-40C94F7F80D7}"/>
              </a:ext>
            </a:extLst>
          </p:cNvPr>
          <p:cNvSpPr>
            <a:spLocks noGrp="1"/>
          </p:cNvSpPr>
          <p:nvPr>
            <p:ph type="body" sz="quarter" idx="11"/>
          </p:nvPr>
        </p:nvSpPr>
        <p:spPr/>
        <p:txBody>
          <a:bodyPr/>
          <a:lstStyle/>
          <a:p>
            <a:r>
              <a:rPr lang="de-DE" dirty="0"/>
              <a:t>Bar Chart</a:t>
            </a:r>
          </a:p>
          <a:p>
            <a:r>
              <a:rPr lang="de-DE" dirty="0"/>
              <a:t>Radar Chart</a:t>
            </a:r>
          </a:p>
          <a:p>
            <a:r>
              <a:rPr lang="de-DE" dirty="0"/>
              <a:t>Line Chart</a:t>
            </a:r>
          </a:p>
          <a:p>
            <a:endParaRPr lang="de-DE" dirty="0"/>
          </a:p>
          <a:p>
            <a:endParaRPr lang="de-DE" dirty="0"/>
          </a:p>
        </p:txBody>
      </p:sp>
      <p:sp>
        <p:nvSpPr>
          <p:cNvPr id="4" name="Titel 3">
            <a:extLst>
              <a:ext uri="{FF2B5EF4-FFF2-40B4-BE49-F238E27FC236}">
                <a16:creationId xmlns:a16="http://schemas.microsoft.com/office/drawing/2014/main" id="{79C8BBB7-AF68-45C1-B281-D470158546D3}"/>
              </a:ext>
            </a:extLst>
          </p:cNvPr>
          <p:cNvSpPr>
            <a:spLocks noGrp="1"/>
          </p:cNvSpPr>
          <p:nvPr>
            <p:ph type="title"/>
          </p:nvPr>
        </p:nvSpPr>
        <p:spPr/>
        <p:txBody>
          <a:bodyPr/>
          <a:lstStyle/>
          <a:p>
            <a:r>
              <a:rPr lang="de-DE" dirty="0"/>
              <a:t>Diagrammtypen: Vergleich</a:t>
            </a:r>
          </a:p>
        </p:txBody>
      </p:sp>
      <p:sp>
        <p:nvSpPr>
          <p:cNvPr id="5" name="Textplatzhalter 4">
            <a:extLst>
              <a:ext uri="{FF2B5EF4-FFF2-40B4-BE49-F238E27FC236}">
                <a16:creationId xmlns:a16="http://schemas.microsoft.com/office/drawing/2014/main" id="{ABABDF57-A319-4035-B7A6-80DFA27C7C37}"/>
              </a:ext>
            </a:extLst>
          </p:cNvPr>
          <p:cNvSpPr>
            <a:spLocks noGrp="1"/>
          </p:cNvSpPr>
          <p:nvPr>
            <p:ph type="body" sz="quarter" idx="12"/>
          </p:nvPr>
        </p:nvSpPr>
        <p:spPr/>
        <p:txBody>
          <a:bodyPr/>
          <a:lstStyle/>
          <a:p>
            <a:r>
              <a:rPr lang="de-DE" dirty="0">
                <a:hlinkClick r:id="rId3"/>
              </a:rPr>
              <a:t>https://upload.wikimedia.org/wikipedia/commons/1/18/Spider_Chart2.jpg</a:t>
            </a:r>
            <a:endParaRPr lang="de-DE" dirty="0"/>
          </a:p>
        </p:txBody>
      </p:sp>
      <p:pic>
        <p:nvPicPr>
          <p:cNvPr id="5122" name="Picture 2">
            <a:extLst>
              <a:ext uri="{FF2B5EF4-FFF2-40B4-BE49-F238E27FC236}">
                <a16:creationId xmlns:a16="http://schemas.microsoft.com/office/drawing/2014/main" id="{EA1476C0-16BE-442E-B4A0-4DB939C37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6992" y="2854325"/>
            <a:ext cx="14620658" cy="801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406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04C9503-BBA6-41B1-B603-40C94F7F80D7}"/>
              </a:ext>
            </a:extLst>
          </p:cNvPr>
          <p:cNvSpPr>
            <a:spLocks noGrp="1"/>
          </p:cNvSpPr>
          <p:nvPr>
            <p:ph type="body" sz="quarter" idx="11"/>
          </p:nvPr>
        </p:nvSpPr>
        <p:spPr/>
        <p:txBody>
          <a:bodyPr/>
          <a:lstStyle/>
          <a:p>
            <a:r>
              <a:rPr lang="de-DE" dirty="0" err="1"/>
              <a:t>Scatter</a:t>
            </a:r>
            <a:r>
              <a:rPr lang="de-DE" dirty="0"/>
              <a:t> Plot</a:t>
            </a:r>
          </a:p>
          <a:p>
            <a:r>
              <a:rPr lang="de-DE" dirty="0"/>
              <a:t>Histogramm</a:t>
            </a:r>
          </a:p>
          <a:p>
            <a:r>
              <a:rPr lang="de-DE" dirty="0"/>
              <a:t>Boxplot</a:t>
            </a:r>
          </a:p>
          <a:p>
            <a:endParaRPr lang="de-DE" dirty="0"/>
          </a:p>
        </p:txBody>
      </p:sp>
      <p:sp>
        <p:nvSpPr>
          <p:cNvPr id="4" name="Titel 3">
            <a:extLst>
              <a:ext uri="{FF2B5EF4-FFF2-40B4-BE49-F238E27FC236}">
                <a16:creationId xmlns:a16="http://schemas.microsoft.com/office/drawing/2014/main" id="{79C8BBB7-AF68-45C1-B281-D470158546D3}"/>
              </a:ext>
            </a:extLst>
          </p:cNvPr>
          <p:cNvSpPr>
            <a:spLocks noGrp="1"/>
          </p:cNvSpPr>
          <p:nvPr>
            <p:ph type="title"/>
          </p:nvPr>
        </p:nvSpPr>
        <p:spPr/>
        <p:txBody>
          <a:bodyPr/>
          <a:lstStyle/>
          <a:p>
            <a:r>
              <a:rPr lang="de-DE" dirty="0"/>
              <a:t>Diagrammtypen: Verteilung</a:t>
            </a:r>
          </a:p>
        </p:txBody>
      </p:sp>
      <p:sp>
        <p:nvSpPr>
          <p:cNvPr id="5" name="Textplatzhalter 4">
            <a:extLst>
              <a:ext uri="{FF2B5EF4-FFF2-40B4-BE49-F238E27FC236}">
                <a16:creationId xmlns:a16="http://schemas.microsoft.com/office/drawing/2014/main" id="{ABABDF57-A319-4035-B7A6-80DFA27C7C37}"/>
              </a:ext>
            </a:extLst>
          </p:cNvPr>
          <p:cNvSpPr>
            <a:spLocks noGrp="1"/>
          </p:cNvSpPr>
          <p:nvPr>
            <p:ph type="body" sz="quarter" idx="12"/>
          </p:nvPr>
        </p:nvSpPr>
        <p:spPr/>
        <p:txBody>
          <a:bodyPr/>
          <a:lstStyle/>
          <a:p>
            <a:pPr>
              <a:spcBef>
                <a:spcPts val="0"/>
              </a:spcBef>
            </a:pPr>
            <a:r>
              <a:rPr lang="de-DE" dirty="0">
                <a:hlinkClick r:id="rId3"/>
              </a:rPr>
              <a:t>https://upload.wikimedia.org/wikipedia/commons/5/5f/Hobbs_Pearson_Trials_Using_the_WebGL_Polar_chart.jpg</a:t>
            </a:r>
            <a:endParaRPr lang="de-DE" dirty="0"/>
          </a:p>
          <a:p>
            <a:pPr>
              <a:spcBef>
                <a:spcPts val="0"/>
              </a:spcBef>
            </a:pPr>
            <a:r>
              <a:rPr lang="de-DE" dirty="0">
                <a:hlinkClick r:id="rId4"/>
              </a:rPr>
              <a:t>https://upload.wikimedia.org/wikipedia/commons/0/0f/Oldfaithful3.png</a:t>
            </a:r>
            <a:endParaRPr lang="de-DE" dirty="0"/>
          </a:p>
          <a:p>
            <a:pPr>
              <a:spcBef>
                <a:spcPts val="0"/>
              </a:spcBef>
            </a:pPr>
            <a:r>
              <a:rPr lang="de-DE" dirty="0">
                <a:hlinkClick r:id="rId5"/>
              </a:rPr>
              <a:t>https://en.wikipedia.org/wiki/Histogram#/media/File:Histogram_of_arrivals_per_minute.svg</a:t>
            </a:r>
            <a:endParaRPr lang="de-DE" dirty="0"/>
          </a:p>
        </p:txBody>
      </p:sp>
      <p:pic>
        <p:nvPicPr>
          <p:cNvPr id="6146" name="Picture 2">
            <a:extLst>
              <a:ext uri="{FF2B5EF4-FFF2-40B4-BE49-F238E27FC236}">
                <a16:creationId xmlns:a16="http://schemas.microsoft.com/office/drawing/2014/main" id="{C6137CC4-0EDD-45E2-93BD-D3BF8FE7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15" r="34536"/>
          <a:stretch/>
        </p:blipFill>
        <p:spPr bwMode="auto">
          <a:xfrm>
            <a:off x="18385323" y="-2"/>
            <a:ext cx="6023864" cy="67192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D55A17A-ACAD-4EB4-9222-956129E2AD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33225" y="-1"/>
            <a:ext cx="6766524" cy="674964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0C4BA6B-DE1B-466A-8D62-A719AC51CB8D}"/>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869068" y="6386368"/>
            <a:ext cx="8866909" cy="750743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39AA835-5951-4800-BAE3-E3CB91DB54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34695" y="7613250"/>
            <a:ext cx="7227861" cy="287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39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7E7266B-9AF5-464A-B4FB-C8554FD866D8}"/>
              </a:ext>
            </a:extLst>
          </p:cNvPr>
          <p:cNvSpPr>
            <a:spLocks noGrp="1"/>
          </p:cNvSpPr>
          <p:nvPr>
            <p:ph type="body" sz="quarter" idx="11"/>
          </p:nvPr>
        </p:nvSpPr>
        <p:spPr/>
        <p:txBody>
          <a:bodyPr/>
          <a:lstStyle/>
          <a:p>
            <a:r>
              <a:rPr lang="de-DE" dirty="0"/>
              <a:t>Andy Kirk, Data </a:t>
            </a:r>
            <a:r>
              <a:rPr lang="de-DE" dirty="0" err="1"/>
              <a:t>Visualisation</a:t>
            </a:r>
            <a:r>
              <a:rPr lang="de-DE" dirty="0"/>
              <a:t>: A Handbook </a:t>
            </a:r>
            <a:r>
              <a:rPr lang="de-DE" dirty="0" err="1"/>
              <a:t>for</a:t>
            </a:r>
            <a:r>
              <a:rPr lang="de-DE" dirty="0"/>
              <a:t> Data Driven Design, 2019 2. Auflage</a:t>
            </a:r>
          </a:p>
          <a:p>
            <a:r>
              <a:rPr lang="de-DE" dirty="0"/>
              <a:t>David </a:t>
            </a:r>
            <a:r>
              <a:rPr lang="de-DE" dirty="0" err="1"/>
              <a:t>Kriesel</a:t>
            </a:r>
            <a:endParaRPr lang="de-DE" dirty="0"/>
          </a:p>
          <a:p>
            <a:pPr lvl="1"/>
            <a:r>
              <a:rPr lang="de-DE" dirty="0" err="1"/>
              <a:t>SpiegelMining</a:t>
            </a:r>
            <a:r>
              <a:rPr lang="de-DE" dirty="0"/>
              <a:t>: </a:t>
            </a:r>
            <a:br>
              <a:rPr lang="de-DE" dirty="0"/>
            </a:br>
            <a:r>
              <a:rPr lang="de-DE" dirty="0">
                <a:hlinkClick r:id="rId3"/>
              </a:rPr>
              <a:t>https://www.youtube.com/watch?v=-YpwsdRKt8Q</a:t>
            </a:r>
            <a:endParaRPr lang="de-DE" dirty="0"/>
          </a:p>
          <a:p>
            <a:pPr lvl="1"/>
            <a:r>
              <a:rPr lang="de-DE" dirty="0" err="1"/>
              <a:t>BahnMining</a:t>
            </a:r>
            <a:r>
              <a:rPr lang="de-DE" dirty="0"/>
              <a:t>: </a:t>
            </a:r>
            <a:r>
              <a:rPr lang="de-DE" dirty="0">
                <a:hlinkClick r:id="rId4"/>
              </a:rPr>
              <a:t>https://www.youtube.com/watch?v=0rb9CfOvojk</a:t>
            </a:r>
            <a:endParaRPr lang="de-DE" dirty="0"/>
          </a:p>
        </p:txBody>
      </p:sp>
      <p:sp>
        <p:nvSpPr>
          <p:cNvPr id="4" name="Titel 3">
            <a:extLst>
              <a:ext uri="{FF2B5EF4-FFF2-40B4-BE49-F238E27FC236}">
                <a16:creationId xmlns:a16="http://schemas.microsoft.com/office/drawing/2014/main" id="{0EA54736-8146-488B-9E0C-655C38B0E563}"/>
              </a:ext>
            </a:extLst>
          </p:cNvPr>
          <p:cNvSpPr>
            <a:spLocks noGrp="1"/>
          </p:cNvSpPr>
          <p:nvPr>
            <p:ph type="title"/>
          </p:nvPr>
        </p:nvSpPr>
        <p:spPr/>
        <p:txBody>
          <a:bodyPr/>
          <a:lstStyle/>
          <a:p>
            <a:r>
              <a:rPr lang="de-DE" dirty="0"/>
              <a:t>Literatur</a:t>
            </a:r>
          </a:p>
        </p:txBody>
      </p:sp>
      <p:sp>
        <p:nvSpPr>
          <p:cNvPr id="5" name="Textplatzhalter 4">
            <a:extLst>
              <a:ext uri="{FF2B5EF4-FFF2-40B4-BE49-F238E27FC236}">
                <a16:creationId xmlns:a16="http://schemas.microsoft.com/office/drawing/2014/main" id="{183BDB73-7382-422B-BC67-C0BFE01CFF6F}"/>
              </a:ext>
            </a:extLst>
          </p:cNvPr>
          <p:cNvSpPr>
            <a:spLocks noGrp="1"/>
          </p:cNvSpPr>
          <p:nvPr>
            <p:ph type="body" sz="quarter" idx="12"/>
          </p:nvPr>
        </p:nvSpPr>
        <p:spPr/>
        <p:txBody>
          <a:bodyPr/>
          <a:lstStyle/>
          <a:p>
            <a:r>
              <a:rPr lang="de-DE" dirty="0"/>
              <a:t>https://www.pexels.com/de-de/foto/abstrakt-blau-blauer-stift-bleistifte-1762851/</a:t>
            </a:r>
          </a:p>
        </p:txBody>
      </p:sp>
      <p:pic>
        <p:nvPicPr>
          <p:cNvPr id="10242" name="Picture 2" descr="blau, blauer stift, bleistifte">
            <a:extLst>
              <a:ext uri="{FF2B5EF4-FFF2-40B4-BE49-F238E27FC236}">
                <a16:creationId xmlns:a16="http://schemas.microsoft.com/office/drawing/2014/main" id="{9E223FBE-0C11-4071-A710-DA64967FD7CF}"/>
              </a:ext>
            </a:extLst>
          </p:cNvPr>
          <p:cNvPicPr>
            <a:picLocks noGrp="1" noChangeAspect="1" noChangeArrowheads="1"/>
          </p:cNvPicPr>
          <p:nvPr>
            <p:ph type="pic" sz="quarter" idx="10"/>
          </p:nvPr>
        </p:nvPicPr>
        <p:blipFill>
          <a:blip r:embed="rId5"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810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04C9503-BBA6-41B1-B603-40C94F7F80D7}"/>
              </a:ext>
            </a:extLst>
          </p:cNvPr>
          <p:cNvSpPr>
            <a:spLocks noGrp="1"/>
          </p:cNvSpPr>
          <p:nvPr>
            <p:ph type="body" sz="quarter" idx="11"/>
          </p:nvPr>
        </p:nvSpPr>
        <p:spPr/>
        <p:txBody>
          <a:bodyPr/>
          <a:lstStyle/>
          <a:p>
            <a:r>
              <a:rPr lang="de-DE" dirty="0" err="1"/>
              <a:t>Scatter</a:t>
            </a:r>
            <a:r>
              <a:rPr lang="de-DE" dirty="0"/>
              <a:t> Plot</a:t>
            </a:r>
          </a:p>
          <a:p>
            <a:r>
              <a:rPr lang="de-DE" dirty="0"/>
              <a:t>Bubble Plot</a:t>
            </a:r>
          </a:p>
          <a:p>
            <a:r>
              <a:rPr lang="de-DE" dirty="0" err="1"/>
              <a:t>Sankey</a:t>
            </a:r>
            <a:r>
              <a:rPr lang="de-DE" dirty="0"/>
              <a:t> </a:t>
            </a:r>
            <a:r>
              <a:rPr lang="de-DE" dirty="0" err="1"/>
              <a:t>Diagram</a:t>
            </a:r>
            <a:endParaRPr lang="de-DE" dirty="0"/>
          </a:p>
          <a:p>
            <a:r>
              <a:rPr lang="de-DE" dirty="0" err="1"/>
              <a:t>Chord</a:t>
            </a:r>
            <a:r>
              <a:rPr lang="de-DE" dirty="0"/>
              <a:t> </a:t>
            </a:r>
            <a:r>
              <a:rPr lang="de-DE" dirty="0" err="1"/>
              <a:t>Diagram</a:t>
            </a:r>
            <a:endParaRPr lang="de-DE" dirty="0"/>
          </a:p>
        </p:txBody>
      </p:sp>
      <p:sp>
        <p:nvSpPr>
          <p:cNvPr id="4" name="Titel 3">
            <a:extLst>
              <a:ext uri="{FF2B5EF4-FFF2-40B4-BE49-F238E27FC236}">
                <a16:creationId xmlns:a16="http://schemas.microsoft.com/office/drawing/2014/main" id="{79C8BBB7-AF68-45C1-B281-D470158546D3}"/>
              </a:ext>
            </a:extLst>
          </p:cNvPr>
          <p:cNvSpPr>
            <a:spLocks noGrp="1"/>
          </p:cNvSpPr>
          <p:nvPr>
            <p:ph type="title"/>
          </p:nvPr>
        </p:nvSpPr>
        <p:spPr/>
        <p:txBody>
          <a:bodyPr/>
          <a:lstStyle/>
          <a:p>
            <a:r>
              <a:rPr lang="de-DE" dirty="0"/>
              <a:t>Diagrammtypen: Beziehung</a:t>
            </a:r>
          </a:p>
        </p:txBody>
      </p:sp>
      <p:sp>
        <p:nvSpPr>
          <p:cNvPr id="5" name="Textplatzhalter 4">
            <a:extLst>
              <a:ext uri="{FF2B5EF4-FFF2-40B4-BE49-F238E27FC236}">
                <a16:creationId xmlns:a16="http://schemas.microsoft.com/office/drawing/2014/main" id="{ABABDF57-A319-4035-B7A6-80DFA27C7C37}"/>
              </a:ext>
            </a:extLst>
          </p:cNvPr>
          <p:cNvSpPr>
            <a:spLocks noGrp="1"/>
          </p:cNvSpPr>
          <p:nvPr>
            <p:ph type="body" sz="quarter" idx="12"/>
          </p:nvPr>
        </p:nvSpPr>
        <p:spPr/>
        <p:txBody>
          <a:bodyPr/>
          <a:lstStyle/>
          <a:p>
            <a:pPr>
              <a:spcBef>
                <a:spcPts val="0"/>
              </a:spcBef>
            </a:pPr>
            <a:r>
              <a:rPr lang="de-DE" dirty="0">
                <a:hlinkClick r:id="rId3"/>
              </a:rPr>
              <a:t>https://www.researchgate.net/figure/Chord-diagram-displaying-the-network-of-selected-12-co-occurring-specialists-in_fig3_310836279</a:t>
            </a:r>
            <a:endParaRPr lang="de-DE" dirty="0"/>
          </a:p>
          <a:p>
            <a:pPr>
              <a:spcBef>
                <a:spcPts val="0"/>
              </a:spcBef>
            </a:pPr>
            <a:r>
              <a:rPr lang="de-DE" dirty="0">
                <a:hlinkClick r:id="rId4"/>
              </a:rPr>
              <a:t>https://en.m.wikipedia.org/wiki/File:Sankey_Diagram_-_Income_Statement.jpg</a:t>
            </a:r>
            <a:endParaRPr lang="de-DE" dirty="0"/>
          </a:p>
        </p:txBody>
      </p:sp>
      <p:pic>
        <p:nvPicPr>
          <p:cNvPr id="7170" name="Picture 2">
            <a:extLst>
              <a:ext uri="{FF2B5EF4-FFF2-40B4-BE49-F238E27FC236}">
                <a16:creationId xmlns:a16="http://schemas.microsoft.com/office/drawing/2014/main" id="{F6EF7064-2D0F-4C3A-8E98-8F09ADB924A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868061" y="0"/>
            <a:ext cx="12509589" cy="62547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hord diagram displaying the network of selected (12) co-occurring specialists in uncontaminated permafrost samples. Each sector of the circle represents one node (i.e. taxon) of the network, and its width indicates the total amount of co-occurrence that connects a certain bacterial taxon A (e.g. Clostridium) to the other taxa, together with the total amount of co-occurrence that connects all the other taxa to bacterial taxon A. The width of each link represents the total co-occurrence of e.g. bacterial taxon A (e.g. Clostridium) with taxon B (e.g. Geobacter) specifically, i.e. the total number of samples in which the co-occurring taxa pairwise is detected. The Chord diagram was generated using the circlize package in R based on the adjacency matrix for the genera of interest. ">
            <a:extLst>
              <a:ext uri="{FF2B5EF4-FFF2-40B4-BE49-F238E27FC236}">
                <a16:creationId xmlns:a16="http://schemas.microsoft.com/office/drawing/2014/main" id="{86DC51FA-9D7C-4508-8125-3D4E7F2B5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3590" y="5584848"/>
            <a:ext cx="8096250" cy="7886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4A13D5-204A-4423-BB72-DA2754C6777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07114" y="6489832"/>
            <a:ext cx="7423906" cy="6495918"/>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46B2BE02-B687-460A-AB1F-ACB19F407587}"/>
              </a:ext>
            </a:extLst>
          </p:cNvPr>
          <p:cNvSpPr txBox="1"/>
          <p:nvPr/>
        </p:nvSpPr>
        <p:spPr>
          <a:xfrm>
            <a:off x="0" y="12464505"/>
            <a:ext cx="14550906" cy="646331"/>
          </a:xfrm>
          <a:prstGeom prst="rect">
            <a:avLst/>
          </a:prstGeom>
          <a:noFill/>
        </p:spPr>
        <p:txBody>
          <a:bodyPr wrap="none" rtlCol="0">
            <a:spAutoFit/>
          </a:bodyPr>
          <a:lstStyle/>
          <a:p>
            <a:r>
              <a:rPr lang="de-DE" dirty="0">
                <a:hlinkClick r:id="rId8"/>
              </a:rPr>
              <a:t>https://www.ted.com/talks/hans_rosling_the_best_stats_you_ve_ever_seen</a:t>
            </a:r>
            <a:endParaRPr lang="de-DE" dirty="0"/>
          </a:p>
        </p:txBody>
      </p:sp>
    </p:spTree>
    <p:extLst>
      <p:ext uri="{BB962C8B-B14F-4D97-AF65-F5344CB8AC3E}">
        <p14:creationId xmlns:p14="http://schemas.microsoft.com/office/powerpoint/2010/main" val="10579253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04C9503-BBA6-41B1-B603-40C94F7F80D7}"/>
              </a:ext>
            </a:extLst>
          </p:cNvPr>
          <p:cNvSpPr>
            <a:spLocks noGrp="1"/>
          </p:cNvSpPr>
          <p:nvPr>
            <p:ph type="body" sz="quarter" idx="11"/>
          </p:nvPr>
        </p:nvSpPr>
        <p:spPr/>
        <p:txBody>
          <a:bodyPr/>
          <a:lstStyle/>
          <a:p>
            <a:r>
              <a:rPr lang="de-DE" dirty="0" err="1"/>
              <a:t>Waterfall</a:t>
            </a:r>
            <a:endParaRPr lang="de-DE" dirty="0"/>
          </a:p>
          <a:p>
            <a:r>
              <a:rPr lang="de-DE" dirty="0" err="1"/>
              <a:t>Pie</a:t>
            </a:r>
            <a:r>
              <a:rPr lang="de-DE" dirty="0"/>
              <a:t> Chart</a:t>
            </a:r>
          </a:p>
        </p:txBody>
      </p:sp>
      <p:sp>
        <p:nvSpPr>
          <p:cNvPr id="4" name="Titel 3">
            <a:extLst>
              <a:ext uri="{FF2B5EF4-FFF2-40B4-BE49-F238E27FC236}">
                <a16:creationId xmlns:a16="http://schemas.microsoft.com/office/drawing/2014/main" id="{79C8BBB7-AF68-45C1-B281-D470158546D3}"/>
              </a:ext>
            </a:extLst>
          </p:cNvPr>
          <p:cNvSpPr>
            <a:spLocks noGrp="1"/>
          </p:cNvSpPr>
          <p:nvPr>
            <p:ph type="title"/>
          </p:nvPr>
        </p:nvSpPr>
        <p:spPr/>
        <p:txBody>
          <a:bodyPr/>
          <a:lstStyle/>
          <a:p>
            <a:r>
              <a:rPr lang="de-DE" dirty="0"/>
              <a:t>Diagrammtypen: Zusammensetzung</a:t>
            </a:r>
          </a:p>
        </p:txBody>
      </p:sp>
      <p:sp>
        <p:nvSpPr>
          <p:cNvPr id="5" name="Textplatzhalter 4">
            <a:extLst>
              <a:ext uri="{FF2B5EF4-FFF2-40B4-BE49-F238E27FC236}">
                <a16:creationId xmlns:a16="http://schemas.microsoft.com/office/drawing/2014/main" id="{ABABDF57-A319-4035-B7A6-80DFA27C7C37}"/>
              </a:ext>
            </a:extLst>
          </p:cNvPr>
          <p:cNvSpPr>
            <a:spLocks noGrp="1"/>
          </p:cNvSpPr>
          <p:nvPr>
            <p:ph type="body" sz="quarter" idx="12"/>
          </p:nvPr>
        </p:nvSpPr>
        <p:spPr/>
        <p:txBody>
          <a:bodyPr/>
          <a:lstStyle/>
          <a:p>
            <a:pPr>
              <a:spcBef>
                <a:spcPts val="0"/>
              </a:spcBef>
            </a:pPr>
            <a:r>
              <a:rPr lang="de-DE" dirty="0">
                <a:hlinkClick r:id="rId3"/>
              </a:rPr>
              <a:t>https://upload.wikimedia.org/wikipedia/commons/9/96/Waterfall-chart.jpg</a:t>
            </a:r>
            <a:endParaRPr lang="de-DE" dirty="0"/>
          </a:p>
          <a:p>
            <a:pPr>
              <a:spcBef>
                <a:spcPts val="0"/>
              </a:spcBef>
            </a:pPr>
            <a:r>
              <a:rPr lang="de-DE" dirty="0">
                <a:hlinkClick r:id="rId4"/>
              </a:rPr>
              <a:t>https://de.wikipedia.org/wiki/Datei:CO2_emission_pie_chart.svg</a:t>
            </a:r>
            <a:endParaRPr lang="de-DE" dirty="0"/>
          </a:p>
        </p:txBody>
      </p:sp>
      <p:pic>
        <p:nvPicPr>
          <p:cNvPr id="4098" name="Picture 2">
            <a:extLst>
              <a:ext uri="{FF2B5EF4-FFF2-40B4-BE49-F238E27FC236}">
                <a16:creationId xmlns:a16="http://schemas.microsoft.com/office/drawing/2014/main" id="{6935A1CA-8EDA-41C8-B13C-254E83B2F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0405" y="0"/>
            <a:ext cx="10257473" cy="69843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ldergebnis für pie chart&quot;">
            <a:extLst>
              <a:ext uri="{FF2B5EF4-FFF2-40B4-BE49-F238E27FC236}">
                <a16:creationId xmlns:a16="http://schemas.microsoft.com/office/drawing/2014/main" id="{78497A6B-3F93-4261-8433-3A200CC6F468}"/>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5427323" y="6858000"/>
            <a:ext cx="7038477" cy="703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347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04C9503-BBA6-41B1-B603-40C94F7F80D7}"/>
              </a:ext>
            </a:extLst>
          </p:cNvPr>
          <p:cNvSpPr>
            <a:spLocks noGrp="1"/>
          </p:cNvSpPr>
          <p:nvPr>
            <p:ph type="body" sz="quarter" idx="11"/>
          </p:nvPr>
        </p:nvSpPr>
        <p:spPr/>
        <p:txBody>
          <a:bodyPr/>
          <a:lstStyle/>
          <a:p>
            <a:r>
              <a:rPr lang="de-DE" dirty="0" err="1"/>
              <a:t>Choropleth</a:t>
            </a:r>
            <a:endParaRPr lang="de-DE" dirty="0"/>
          </a:p>
        </p:txBody>
      </p:sp>
      <p:sp>
        <p:nvSpPr>
          <p:cNvPr id="4" name="Titel 3">
            <a:extLst>
              <a:ext uri="{FF2B5EF4-FFF2-40B4-BE49-F238E27FC236}">
                <a16:creationId xmlns:a16="http://schemas.microsoft.com/office/drawing/2014/main" id="{79C8BBB7-AF68-45C1-B281-D470158546D3}"/>
              </a:ext>
            </a:extLst>
          </p:cNvPr>
          <p:cNvSpPr>
            <a:spLocks noGrp="1"/>
          </p:cNvSpPr>
          <p:nvPr>
            <p:ph type="title"/>
          </p:nvPr>
        </p:nvSpPr>
        <p:spPr/>
        <p:txBody>
          <a:bodyPr/>
          <a:lstStyle/>
          <a:p>
            <a:r>
              <a:rPr lang="de-DE" dirty="0"/>
              <a:t>Diagrammtypen: Spezial</a:t>
            </a:r>
          </a:p>
        </p:txBody>
      </p:sp>
      <p:sp>
        <p:nvSpPr>
          <p:cNvPr id="5" name="Textplatzhalter 4">
            <a:extLst>
              <a:ext uri="{FF2B5EF4-FFF2-40B4-BE49-F238E27FC236}">
                <a16:creationId xmlns:a16="http://schemas.microsoft.com/office/drawing/2014/main" id="{ABABDF57-A319-4035-B7A6-80DFA27C7C37}"/>
              </a:ext>
            </a:extLst>
          </p:cNvPr>
          <p:cNvSpPr>
            <a:spLocks noGrp="1"/>
          </p:cNvSpPr>
          <p:nvPr>
            <p:ph type="body" sz="quarter" idx="12"/>
          </p:nvPr>
        </p:nvSpPr>
        <p:spPr/>
        <p:txBody>
          <a:bodyPr/>
          <a:lstStyle/>
          <a:p>
            <a:pPr>
              <a:spcBef>
                <a:spcPts val="0"/>
              </a:spcBef>
            </a:pPr>
            <a:endParaRPr lang="de-DE" dirty="0"/>
          </a:p>
        </p:txBody>
      </p:sp>
      <p:pic>
        <p:nvPicPr>
          <p:cNvPr id="7" name="Grafik 6">
            <a:extLst>
              <a:ext uri="{FF2B5EF4-FFF2-40B4-BE49-F238E27FC236}">
                <a16:creationId xmlns:a16="http://schemas.microsoft.com/office/drawing/2014/main" id="{3509D61F-60E5-443D-AF92-75C7436AE112}"/>
              </a:ext>
            </a:extLst>
          </p:cNvPr>
          <p:cNvPicPr>
            <a:picLocks noChangeAspect="1"/>
          </p:cNvPicPr>
          <p:nvPr/>
        </p:nvPicPr>
        <p:blipFill rotWithShape="1">
          <a:blip r:embed="rId3"/>
          <a:srcRect l="12616" r="12616"/>
          <a:stretch/>
        </p:blipFill>
        <p:spPr>
          <a:xfrm>
            <a:off x="9777046" y="-1920"/>
            <a:ext cx="14600604" cy="13821438"/>
          </a:xfrm>
          <a:prstGeom prst="rect">
            <a:avLst/>
          </a:prstGeom>
        </p:spPr>
      </p:pic>
    </p:spTree>
    <p:extLst>
      <p:ext uri="{BB962C8B-B14F-4D97-AF65-F5344CB8AC3E}">
        <p14:creationId xmlns:p14="http://schemas.microsoft.com/office/powerpoint/2010/main" val="3259940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1A089C-00AC-407D-9BE1-06F0DF294704}"/>
              </a:ext>
            </a:extLst>
          </p:cNvPr>
          <p:cNvSpPr>
            <a:spLocks noGrp="1"/>
          </p:cNvSpPr>
          <p:nvPr>
            <p:ph type="title"/>
          </p:nvPr>
        </p:nvSpPr>
        <p:spPr/>
        <p:txBody>
          <a:bodyPr/>
          <a:lstStyle/>
          <a:p>
            <a:r>
              <a:rPr lang="de-DE" dirty="0"/>
              <a:t>Welches Chart?</a:t>
            </a:r>
          </a:p>
        </p:txBody>
      </p:sp>
      <p:sp>
        <p:nvSpPr>
          <p:cNvPr id="3" name="Textplatzhalter 2">
            <a:extLst>
              <a:ext uri="{FF2B5EF4-FFF2-40B4-BE49-F238E27FC236}">
                <a16:creationId xmlns:a16="http://schemas.microsoft.com/office/drawing/2014/main" id="{B9C22EB0-5338-416A-AF77-B92C0D4D84BC}"/>
              </a:ext>
            </a:extLst>
          </p:cNvPr>
          <p:cNvSpPr>
            <a:spLocks noGrp="1"/>
          </p:cNvSpPr>
          <p:nvPr>
            <p:ph type="body" sz="quarter" idx="12"/>
          </p:nvPr>
        </p:nvSpPr>
        <p:spPr/>
        <p:txBody>
          <a:bodyPr/>
          <a:lstStyle/>
          <a:p>
            <a:r>
              <a:rPr lang="de-DE" dirty="0">
                <a:hlinkClick r:id="rId3"/>
              </a:rPr>
              <a:t>https://multimedia.journalism.berkeley.edu/wp-content/uploads/Screen-Shot-2016-08-11-at-1.34.23-PM.png</a:t>
            </a:r>
            <a:endParaRPr lang="de-DE" dirty="0"/>
          </a:p>
        </p:txBody>
      </p:sp>
      <p:pic>
        <p:nvPicPr>
          <p:cNvPr id="2050" name="Picture 2">
            <a:extLst>
              <a:ext uri="{FF2B5EF4-FFF2-40B4-BE49-F238E27FC236}">
                <a16:creationId xmlns:a16="http://schemas.microsoft.com/office/drawing/2014/main" id="{6DEB98B9-1F88-424C-B0B1-6CE65DC0B0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7" t="9563" r="4713" b="5958"/>
          <a:stretch/>
        </p:blipFill>
        <p:spPr bwMode="auto">
          <a:xfrm>
            <a:off x="8385868" y="1783344"/>
            <a:ext cx="15926955" cy="11081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2">
            <a:extLst>
              <a:ext uri="{FF2B5EF4-FFF2-40B4-BE49-F238E27FC236}">
                <a16:creationId xmlns:a16="http://schemas.microsoft.com/office/drawing/2014/main" id="{88ECC676-EEE1-46D1-9AAC-635A389E35EE}"/>
              </a:ext>
            </a:extLst>
          </p:cNvPr>
          <p:cNvSpPr txBox="1">
            <a:spLocks/>
          </p:cNvSpPr>
          <p:nvPr/>
        </p:nvSpPr>
        <p:spPr>
          <a:xfrm>
            <a:off x="982391" y="3381376"/>
            <a:ext cx="7590110" cy="9807573"/>
          </a:xfrm>
          <a:prstGeom prst="rect">
            <a:avLst/>
          </a:prstGeom>
        </p:spPr>
        <p:txBody>
          <a:bodyPr/>
          <a:lst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Lato Light" charset="0"/>
                <a:ea typeface="Lato Light" charset="0"/>
                <a:cs typeface="Lato Light"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Lato Light" charset="0"/>
                <a:ea typeface="Lato Light" charset="0"/>
                <a:cs typeface="Lato Light"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Lato Light" charset="0"/>
                <a:ea typeface="Lato Light" charset="0"/>
                <a:cs typeface="Lato Light"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de-DE" sz="4400" dirty="0"/>
              <a:t>Wie viele Variablen in einem Chart?</a:t>
            </a:r>
          </a:p>
          <a:p>
            <a:r>
              <a:rPr lang="de-DE" sz="4400" dirty="0"/>
              <a:t>Wie viele Datenpunkte?</a:t>
            </a:r>
          </a:p>
          <a:p>
            <a:r>
              <a:rPr lang="de-DE" sz="4400" dirty="0"/>
              <a:t>Gibt es eine zeitliche Dimension oder Gruppierung?</a:t>
            </a:r>
          </a:p>
        </p:txBody>
      </p:sp>
    </p:spTree>
    <p:extLst>
      <p:ext uri="{BB962C8B-B14F-4D97-AF65-F5344CB8AC3E}">
        <p14:creationId xmlns:p14="http://schemas.microsoft.com/office/powerpoint/2010/main" val="4065177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BE1FE0C-2371-434F-9C5F-968C4F22A13F}"/>
              </a:ext>
            </a:extLst>
          </p:cNvPr>
          <p:cNvSpPr>
            <a:spLocks noGrp="1"/>
          </p:cNvSpPr>
          <p:nvPr>
            <p:ph type="title"/>
          </p:nvPr>
        </p:nvSpPr>
        <p:spPr/>
        <p:txBody>
          <a:bodyPr/>
          <a:lstStyle/>
          <a:p>
            <a:r>
              <a:rPr lang="de-DE" dirty="0" err="1"/>
              <a:t>Matplotlib</a:t>
            </a:r>
            <a:endParaRPr lang="de-DE" dirty="0"/>
          </a:p>
        </p:txBody>
      </p:sp>
      <p:sp>
        <p:nvSpPr>
          <p:cNvPr id="7" name="Textplatzhalter 6">
            <a:extLst>
              <a:ext uri="{FF2B5EF4-FFF2-40B4-BE49-F238E27FC236}">
                <a16:creationId xmlns:a16="http://schemas.microsoft.com/office/drawing/2014/main" id="{C45A1C39-8818-4195-A6A8-9EF6F9CDC023}"/>
              </a:ext>
            </a:extLst>
          </p:cNvPr>
          <p:cNvSpPr>
            <a:spLocks noGrp="1"/>
          </p:cNvSpPr>
          <p:nvPr>
            <p:ph type="body" idx="1"/>
          </p:nvPr>
        </p:nvSpPr>
        <p:spPr/>
        <p:txBody>
          <a:bodyPr/>
          <a:lstStyle/>
          <a:p>
            <a:endParaRPr lang="de-DE"/>
          </a:p>
        </p:txBody>
      </p:sp>
      <p:sp>
        <p:nvSpPr>
          <p:cNvPr id="8" name="Inhaltsplatzhalter 7">
            <a:extLst>
              <a:ext uri="{FF2B5EF4-FFF2-40B4-BE49-F238E27FC236}">
                <a16:creationId xmlns:a16="http://schemas.microsoft.com/office/drawing/2014/main" id="{1F63ABD1-43E0-4426-83A6-E280EDE6A826}"/>
              </a:ext>
            </a:extLst>
          </p:cNvPr>
          <p:cNvSpPr>
            <a:spLocks noGrp="1"/>
          </p:cNvSpPr>
          <p:nvPr>
            <p:ph sz="half" idx="2"/>
          </p:nvPr>
        </p:nvSpPr>
        <p:spPr/>
        <p:txBody>
          <a:bodyPr/>
          <a:lstStyle/>
          <a:p>
            <a:endParaRPr lang="de-DE"/>
          </a:p>
        </p:txBody>
      </p:sp>
      <p:sp>
        <p:nvSpPr>
          <p:cNvPr id="9" name="Textplatzhalter 8">
            <a:extLst>
              <a:ext uri="{FF2B5EF4-FFF2-40B4-BE49-F238E27FC236}">
                <a16:creationId xmlns:a16="http://schemas.microsoft.com/office/drawing/2014/main" id="{7AB4EEF5-8F0B-4D16-BFB7-D67D7593B071}"/>
              </a:ext>
            </a:extLst>
          </p:cNvPr>
          <p:cNvSpPr>
            <a:spLocks noGrp="1"/>
          </p:cNvSpPr>
          <p:nvPr>
            <p:ph type="body" sz="quarter" idx="3"/>
          </p:nvPr>
        </p:nvSpPr>
        <p:spPr/>
        <p:txBody>
          <a:bodyPr/>
          <a:lstStyle/>
          <a:p>
            <a:endParaRPr lang="de-DE"/>
          </a:p>
        </p:txBody>
      </p:sp>
      <p:sp>
        <p:nvSpPr>
          <p:cNvPr id="10" name="Inhaltsplatzhalter 9">
            <a:extLst>
              <a:ext uri="{FF2B5EF4-FFF2-40B4-BE49-F238E27FC236}">
                <a16:creationId xmlns:a16="http://schemas.microsoft.com/office/drawing/2014/main" id="{80919540-E4D5-436D-978E-EFF3711A57A9}"/>
              </a:ext>
            </a:extLst>
          </p:cNvPr>
          <p:cNvSpPr>
            <a:spLocks noGrp="1"/>
          </p:cNvSpPr>
          <p:nvPr>
            <p:ph sz="quarter" idx="4"/>
          </p:nvPr>
        </p:nvSpPr>
        <p:spPr/>
        <p:txBody>
          <a:bodyPr/>
          <a:lstStyle/>
          <a:p>
            <a:endParaRPr lang="de-DE" dirty="0"/>
          </a:p>
        </p:txBody>
      </p:sp>
      <p:pic>
        <p:nvPicPr>
          <p:cNvPr id="11" name="Grafik 10">
            <a:extLst>
              <a:ext uri="{FF2B5EF4-FFF2-40B4-BE49-F238E27FC236}">
                <a16:creationId xmlns:a16="http://schemas.microsoft.com/office/drawing/2014/main" id="{2CE4DC0B-56B5-427E-BDD9-C135907FB6D3}"/>
              </a:ext>
            </a:extLst>
          </p:cNvPr>
          <p:cNvPicPr>
            <a:picLocks noChangeAspect="1"/>
          </p:cNvPicPr>
          <p:nvPr/>
        </p:nvPicPr>
        <p:blipFill>
          <a:blip r:embed="rId3"/>
          <a:stretch>
            <a:fillRect/>
          </a:stretch>
        </p:blipFill>
        <p:spPr>
          <a:xfrm>
            <a:off x="336550" y="2835276"/>
            <a:ext cx="10801350" cy="5162550"/>
          </a:xfrm>
          <a:prstGeom prst="rect">
            <a:avLst/>
          </a:prstGeom>
        </p:spPr>
      </p:pic>
      <p:pic>
        <p:nvPicPr>
          <p:cNvPr id="14" name="Grafik 13">
            <a:extLst>
              <a:ext uri="{FF2B5EF4-FFF2-40B4-BE49-F238E27FC236}">
                <a16:creationId xmlns:a16="http://schemas.microsoft.com/office/drawing/2014/main" id="{272F254A-1A17-4E15-8E0F-83E50494FD54}"/>
              </a:ext>
            </a:extLst>
          </p:cNvPr>
          <p:cNvPicPr>
            <a:picLocks noChangeAspect="1"/>
          </p:cNvPicPr>
          <p:nvPr/>
        </p:nvPicPr>
        <p:blipFill>
          <a:blip r:embed="rId4"/>
          <a:stretch>
            <a:fillRect/>
          </a:stretch>
        </p:blipFill>
        <p:spPr>
          <a:xfrm>
            <a:off x="10987059" y="3149600"/>
            <a:ext cx="13123971" cy="9626600"/>
          </a:xfrm>
          <a:prstGeom prst="rect">
            <a:avLst/>
          </a:prstGeom>
        </p:spPr>
      </p:pic>
      <p:pic>
        <p:nvPicPr>
          <p:cNvPr id="12" name="Grafik 11">
            <a:extLst>
              <a:ext uri="{FF2B5EF4-FFF2-40B4-BE49-F238E27FC236}">
                <a16:creationId xmlns:a16="http://schemas.microsoft.com/office/drawing/2014/main" id="{388D458A-38B5-4A24-9E36-76794E800210}"/>
              </a:ext>
            </a:extLst>
          </p:cNvPr>
          <p:cNvPicPr>
            <a:picLocks noChangeAspect="1"/>
          </p:cNvPicPr>
          <p:nvPr/>
        </p:nvPicPr>
        <p:blipFill>
          <a:blip r:embed="rId5"/>
          <a:stretch>
            <a:fillRect/>
          </a:stretch>
        </p:blipFill>
        <p:spPr>
          <a:xfrm>
            <a:off x="2028461" y="8093074"/>
            <a:ext cx="6772275" cy="5105400"/>
          </a:xfrm>
          <a:prstGeom prst="rect">
            <a:avLst/>
          </a:prstGeom>
        </p:spPr>
      </p:pic>
    </p:spTree>
    <p:extLst>
      <p:ext uri="{BB962C8B-B14F-4D97-AF65-F5344CB8AC3E}">
        <p14:creationId xmlns:p14="http://schemas.microsoft.com/office/powerpoint/2010/main" val="2580704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1D9DB6D-7ACA-47A8-9165-8E79E01824E8}"/>
              </a:ext>
            </a:extLst>
          </p:cNvPr>
          <p:cNvSpPr>
            <a:spLocks noGrp="1"/>
          </p:cNvSpPr>
          <p:nvPr>
            <p:ph type="pic" sz="quarter" idx="10"/>
          </p:nvPr>
        </p:nvSpPr>
        <p:spPr/>
      </p:sp>
      <p:sp>
        <p:nvSpPr>
          <p:cNvPr id="47107" name="Rectangle 1">
            <a:extLst>
              <a:ext uri="{FF2B5EF4-FFF2-40B4-BE49-F238E27FC236}">
                <a16:creationId xmlns:a16="http://schemas.microsoft.com/office/drawing/2014/main" id="{3F8C08F8-D462-4BE7-ABBF-8379D58CBF01}"/>
              </a:ext>
            </a:extLst>
          </p:cNvPr>
          <p:cNvSpPr>
            <a:spLocks noGrp="1" noChangeArrowheads="1"/>
          </p:cNvSpPr>
          <p:nvPr>
            <p:ph type="body" sz="quarter" idx="11"/>
          </p:nvPr>
        </p:nvSpPr>
        <p:spPr/>
        <p:txBody>
          <a:bodyPr/>
          <a:lstStyle/>
          <a:p>
            <a:pPr>
              <a:buFontTx/>
              <a:buChar char="•"/>
            </a:pPr>
            <a:r>
              <a:rPr lang="de-DE" altLang="de-DE" dirty="0"/>
              <a:t>https://github.com/plotly/plotly.py</a:t>
            </a:r>
          </a:p>
          <a:p>
            <a:pPr>
              <a:buFontTx/>
              <a:buChar char="•"/>
            </a:pPr>
            <a:r>
              <a:rPr lang="en-US" altLang="de-DE" dirty="0"/>
              <a:t>Python Open Source Graphing Library</a:t>
            </a:r>
          </a:p>
          <a:p>
            <a:pPr>
              <a:buFontTx/>
              <a:buChar char="•"/>
            </a:pPr>
            <a:r>
              <a:rPr lang="en-US" altLang="de-DE" dirty="0" err="1"/>
              <a:t>Interaktiv</a:t>
            </a:r>
            <a:endParaRPr lang="en-US" altLang="de-DE" dirty="0"/>
          </a:p>
          <a:p>
            <a:pPr>
              <a:buFontTx/>
              <a:buChar char="•"/>
            </a:pPr>
            <a:r>
              <a:rPr lang="de-DE" altLang="de-DE" dirty="0"/>
              <a:t>HTML &amp; </a:t>
            </a:r>
            <a:r>
              <a:rPr lang="de-DE" altLang="de-DE" dirty="0" err="1"/>
              <a:t>Javascript</a:t>
            </a:r>
            <a:endParaRPr lang="de-DE" altLang="de-DE" dirty="0"/>
          </a:p>
        </p:txBody>
      </p:sp>
      <p:sp>
        <p:nvSpPr>
          <p:cNvPr id="47106" name="Titel 1">
            <a:extLst>
              <a:ext uri="{FF2B5EF4-FFF2-40B4-BE49-F238E27FC236}">
                <a16:creationId xmlns:a16="http://schemas.microsoft.com/office/drawing/2014/main" id="{65F2B0AF-32D7-441A-8A83-077975801BB4}"/>
              </a:ext>
            </a:extLst>
          </p:cNvPr>
          <p:cNvSpPr>
            <a:spLocks noGrp="1" noChangeArrowheads="1"/>
          </p:cNvSpPr>
          <p:nvPr>
            <p:ph type="title"/>
          </p:nvPr>
        </p:nvSpPr>
        <p:spPr/>
        <p:txBody>
          <a:bodyPr/>
          <a:lstStyle/>
          <a:p>
            <a:r>
              <a:rPr lang="de-DE" altLang="de-DE"/>
              <a:t>Plotly</a:t>
            </a:r>
          </a:p>
        </p:txBody>
      </p:sp>
      <p:sp>
        <p:nvSpPr>
          <p:cNvPr id="47109" name="Foliennummernplatzhalter 4">
            <a:extLst>
              <a:ext uri="{FF2B5EF4-FFF2-40B4-BE49-F238E27FC236}">
                <a16:creationId xmlns:a16="http://schemas.microsoft.com/office/drawing/2014/main" id="{0CF306B4-40FA-4164-B60E-37FCB967FD43}"/>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7F184F8F-7828-42EB-9D89-23020022B84E}" type="slidenum">
              <a:rPr lang="de-DE" altLang="de-DE" smtClean="0">
                <a:solidFill>
                  <a:schemeClr val="tx1"/>
                </a:solidFill>
              </a:rPr>
              <a:pPr/>
              <a:t>75</a:t>
            </a:fld>
            <a:endParaRPr lang="de-DE" altLang="de-DE">
              <a:solidFill>
                <a:schemeClr val="tx1"/>
              </a:solidFill>
            </a:endParaRPr>
          </a:p>
        </p:txBody>
      </p:sp>
      <p:pic>
        <p:nvPicPr>
          <p:cNvPr id="3" name="Grafik 2">
            <a:extLst>
              <a:ext uri="{FF2B5EF4-FFF2-40B4-BE49-F238E27FC236}">
                <a16:creationId xmlns:a16="http://schemas.microsoft.com/office/drawing/2014/main" id="{4D5E5803-53B4-4CCE-8984-EDC5FF47EE59}"/>
              </a:ext>
            </a:extLst>
          </p:cNvPr>
          <p:cNvPicPr>
            <a:picLocks noChangeAspect="1"/>
          </p:cNvPicPr>
          <p:nvPr/>
        </p:nvPicPr>
        <p:blipFill rotWithShape="1">
          <a:blip r:embed="rId3"/>
          <a:srcRect r="5764"/>
          <a:stretch/>
        </p:blipFill>
        <p:spPr>
          <a:xfrm>
            <a:off x="14680636" y="0"/>
            <a:ext cx="9810750" cy="5133975"/>
          </a:xfrm>
          <a:prstGeom prst="rect">
            <a:avLst/>
          </a:prstGeom>
        </p:spPr>
      </p:pic>
      <p:pic>
        <p:nvPicPr>
          <p:cNvPr id="5" name="Grafik 4">
            <a:extLst>
              <a:ext uri="{FF2B5EF4-FFF2-40B4-BE49-F238E27FC236}">
                <a16:creationId xmlns:a16="http://schemas.microsoft.com/office/drawing/2014/main" id="{B8554C07-0AA5-4C31-9F8C-7E3DF592AC65}"/>
              </a:ext>
            </a:extLst>
          </p:cNvPr>
          <p:cNvPicPr>
            <a:picLocks noChangeAspect="1"/>
          </p:cNvPicPr>
          <p:nvPr/>
        </p:nvPicPr>
        <p:blipFill rotWithShape="1">
          <a:blip r:embed="rId4"/>
          <a:srcRect l="6825" r="6825" b="26789"/>
          <a:stretch/>
        </p:blipFill>
        <p:spPr>
          <a:xfrm>
            <a:off x="14680635" y="9169400"/>
            <a:ext cx="9697015" cy="4546600"/>
          </a:xfrm>
          <a:prstGeom prst="rect">
            <a:avLst/>
          </a:prstGeom>
        </p:spPr>
      </p:pic>
      <p:pic>
        <p:nvPicPr>
          <p:cNvPr id="6" name="Grafik 5">
            <a:extLst>
              <a:ext uri="{FF2B5EF4-FFF2-40B4-BE49-F238E27FC236}">
                <a16:creationId xmlns:a16="http://schemas.microsoft.com/office/drawing/2014/main" id="{E6993942-24A5-4708-9DEE-1B42E6CCBE97}"/>
              </a:ext>
            </a:extLst>
          </p:cNvPr>
          <p:cNvPicPr>
            <a:picLocks noChangeAspect="1"/>
          </p:cNvPicPr>
          <p:nvPr/>
        </p:nvPicPr>
        <p:blipFill rotWithShape="1">
          <a:blip r:embed="rId5"/>
          <a:srcRect r="24360"/>
          <a:stretch/>
        </p:blipFill>
        <p:spPr>
          <a:xfrm>
            <a:off x="14652342" y="5133974"/>
            <a:ext cx="9725308" cy="409328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usse, hongkong, innenstadt">
            <a:extLst>
              <a:ext uri="{FF2B5EF4-FFF2-40B4-BE49-F238E27FC236}">
                <a16:creationId xmlns:a16="http://schemas.microsoft.com/office/drawing/2014/main" id="{CAB23AA9-C38B-4389-B38B-3A81AB57D368}"/>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9155" name="Rectangle 1">
            <a:extLst>
              <a:ext uri="{FF2B5EF4-FFF2-40B4-BE49-F238E27FC236}">
                <a16:creationId xmlns:a16="http://schemas.microsoft.com/office/drawing/2014/main" id="{883D6A1D-8184-4129-A5DA-AA7B1D43B412}"/>
              </a:ext>
            </a:extLst>
          </p:cNvPr>
          <p:cNvSpPr>
            <a:spLocks noGrp="1" noChangeArrowheads="1"/>
          </p:cNvSpPr>
          <p:nvPr>
            <p:ph type="body" sz="quarter" idx="11"/>
          </p:nvPr>
        </p:nvSpPr>
        <p:spPr/>
        <p:txBody>
          <a:bodyPr/>
          <a:lstStyle/>
          <a:p>
            <a:r>
              <a:rPr lang="de-DE" altLang="de-DE" dirty="0"/>
              <a:t>Express</a:t>
            </a:r>
          </a:p>
          <a:p>
            <a:pPr lvl="1"/>
            <a:r>
              <a:rPr lang="de-DE" altLang="de-DE" dirty="0"/>
              <a:t>High-Level Interface für einige Diagrammtypen</a:t>
            </a:r>
          </a:p>
          <a:p>
            <a:pPr lvl="1"/>
            <a:r>
              <a:rPr lang="de-DE" altLang="de-DE" dirty="0"/>
              <a:t>https://plot.ly/python-api-reference/plotly.express.html#px</a:t>
            </a:r>
          </a:p>
          <a:p>
            <a:pPr lvl="1"/>
            <a:r>
              <a:rPr lang="de-DE" altLang="de-DE" dirty="0"/>
              <a:t>Verwenden wir nicht</a:t>
            </a:r>
          </a:p>
          <a:p>
            <a:r>
              <a:rPr lang="de-DE" altLang="de-DE" dirty="0"/>
              <a:t>Graph Objects</a:t>
            </a:r>
          </a:p>
          <a:p>
            <a:pPr lvl="1"/>
            <a:r>
              <a:rPr lang="de-DE" altLang="de-DE" dirty="0"/>
              <a:t>Low-Level Interface für alle Diagrammtypen</a:t>
            </a:r>
          </a:p>
          <a:p>
            <a:pPr lvl="1"/>
            <a:r>
              <a:rPr lang="de-DE" altLang="de-DE" dirty="0"/>
              <a:t>Sehr mächtig</a:t>
            </a:r>
          </a:p>
          <a:p>
            <a:pPr lvl="1"/>
            <a:r>
              <a:rPr lang="de-DE" altLang="de-DE" dirty="0"/>
              <a:t>https://plot.ly/python-api-reference/plotly.graph_objects.html</a:t>
            </a:r>
          </a:p>
          <a:p>
            <a:pPr lvl="1"/>
            <a:endParaRPr lang="de-DE" altLang="de-DE" dirty="0"/>
          </a:p>
        </p:txBody>
      </p:sp>
      <p:sp>
        <p:nvSpPr>
          <p:cNvPr id="49154" name="Titel 1">
            <a:extLst>
              <a:ext uri="{FF2B5EF4-FFF2-40B4-BE49-F238E27FC236}">
                <a16:creationId xmlns:a16="http://schemas.microsoft.com/office/drawing/2014/main" id="{21E1B367-8238-432B-A19E-90C9548B3FDA}"/>
              </a:ext>
            </a:extLst>
          </p:cNvPr>
          <p:cNvSpPr>
            <a:spLocks noGrp="1" noChangeArrowheads="1"/>
          </p:cNvSpPr>
          <p:nvPr>
            <p:ph type="title"/>
          </p:nvPr>
        </p:nvSpPr>
        <p:spPr/>
        <p:txBody>
          <a:bodyPr/>
          <a:lstStyle/>
          <a:p>
            <a:r>
              <a:rPr lang="de-DE" altLang="de-DE"/>
              <a:t>Plotly Wichtigste Interfaces</a:t>
            </a:r>
          </a:p>
        </p:txBody>
      </p:sp>
      <p:sp>
        <p:nvSpPr>
          <p:cNvPr id="3" name="Textplatzhalter 2">
            <a:extLst>
              <a:ext uri="{FF2B5EF4-FFF2-40B4-BE49-F238E27FC236}">
                <a16:creationId xmlns:a16="http://schemas.microsoft.com/office/drawing/2014/main" id="{FBCB3D3E-375F-44D4-A88C-9F8DD2B9DCEF}"/>
              </a:ext>
            </a:extLst>
          </p:cNvPr>
          <p:cNvSpPr>
            <a:spLocks noGrp="1"/>
          </p:cNvSpPr>
          <p:nvPr>
            <p:ph type="body" sz="quarter" idx="12"/>
          </p:nvPr>
        </p:nvSpPr>
        <p:spPr/>
        <p:txBody>
          <a:bodyPr/>
          <a:lstStyle/>
          <a:p>
            <a:r>
              <a:rPr lang="de-DE" dirty="0">
                <a:hlinkClick r:id="rId4"/>
              </a:rPr>
              <a:t>https://www.pexels.com/de-de/foto/busse-hongkong-innenstadt-langzeitbelichtung-1738991/</a:t>
            </a:r>
            <a:endParaRPr lang="de-DE"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C07DC067-0EC7-45C1-B332-01D177150BF3}"/>
              </a:ext>
            </a:extLst>
          </p:cNvPr>
          <p:cNvSpPr>
            <a:spLocks noGrp="1"/>
          </p:cNvSpPr>
          <p:nvPr>
            <p:ph type="pic" sz="quarter" idx="10"/>
          </p:nvPr>
        </p:nvSpPr>
        <p:spPr/>
      </p:sp>
      <p:sp>
        <p:nvSpPr>
          <p:cNvPr id="51203" name="Rectangle 1">
            <a:extLst>
              <a:ext uri="{FF2B5EF4-FFF2-40B4-BE49-F238E27FC236}">
                <a16:creationId xmlns:a16="http://schemas.microsoft.com/office/drawing/2014/main" id="{74A5B68F-EE30-4728-90FC-D7890B403C57}"/>
              </a:ext>
            </a:extLst>
          </p:cNvPr>
          <p:cNvSpPr>
            <a:spLocks noGrp="1" noChangeArrowheads="1"/>
          </p:cNvSpPr>
          <p:nvPr>
            <p:ph type="body" sz="quarter" idx="11"/>
          </p:nvPr>
        </p:nvSpPr>
        <p:spPr/>
        <p:txBody>
          <a:bodyPr/>
          <a:lstStyle/>
          <a:p>
            <a:r>
              <a:rPr lang="de-DE" altLang="de-DE" dirty="0"/>
              <a:t>Vorgehen</a:t>
            </a:r>
          </a:p>
          <a:p>
            <a:pPr marL="1828571" lvl="1" indent="-914400">
              <a:buFont typeface="+mj-lt"/>
              <a:buAutoNum type="arabicPeriod"/>
            </a:pPr>
            <a:r>
              <a:rPr lang="de-DE" altLang="de-DE" dirty="0"/>
              <a:t>Figure erzeugen</a:t>
            </a:r>
          </a:p>
          <a:p>
            <a:pPr marL="1828571" lvl="1" indent="-914400">
              <a:buFont typeface="+mj-lt"/>
              <a:buAutoNum type="arabicPeriod"/>
            </a:pPr>
            <a:r>
              <a:rPr lang="de-DE" altLang="de-DE" dirty="0"/>
              <a:t>Trace erzeugen</a:t>
            </a:r>
          </a:p>
          <a:p>
            <a:pPr marL="1828571" lvl="1" indent="-914400">
              <a:buFont typeface="+mj-lt"/>
              <a:buAutoNum type="arabicPeriod"/>
            </a:pPr>
            <a:r>
              <a:rPr lang="de-DE" altLang="de-DE" dirty="0"/>
              <a:t>Trace hinzufügen</a:t>
            </a:r>
          </a:p>
          <a:p>
            <a:pPr marL="1828571" lvl="1" indent="-914400">
              <a:buFont typeface="+mj-lt"/>
              <a:buAutoNum type="arabicPeriod"/>
            </a:pPr>
            <a:r>
              <a:rPr lang="de-DE" altLang="de-DE" dirty="0"/>
              <a:t>Figure anzeigen</a:t>
            </a:r>
          </a:p>
          <a:p>
            <a:pPr marL="1828571" lvl="1" indent="-914400">
              <a:buFont typeface="+mj-lt"/>
              <a:buAutoNum type="arabicPeriod"/>
            </a:pPr>
            <a:endParaRPr lang="de-DE" altLang="de-DE" dirty="0"/>
          </a:p>
          <a:p>
            <a:r>
              <a:rPr lang="de-DE" altLang="de-DE" dirty="0"/>
              <a:t>Mit Pandas Dataframe als Datengrundlage</a:t>
            </a:r>
          </a:p>
        </p:txBody>
      </p:sp>
      <p:sp>
        <p:nvSpPr>
          <p:cNvPr id="51202" name="Titel 1">
            <a:extLst>
              <a:ext uri="{FF2B5EF4-FFF2-40B4-BE49-F238E27FC236}">
                <a16:creationId xmlns:a16="http://schemas.microsoft.com/office/drawing/2014/main" id="{DB3BE30B-86A6-4CA0-A3F5-0361AE222AE9}"/>
              </a:ext>
            </a:extLst>
          </p:cNvPr>
          <p:cNvSpPr>
            <a:spLocks noGrp="1" noChangeArrowheads="1"/>
          </p:cNvSpPr>
          <p:nvPr>
            <p:ph type="title"/>
          </p:nvPr>
        </p:nvSpPr>
        <p:spPr/>
        <p:txBody>
          <a:bodyPr/>
          <a:lstStyle/>
          <a:p>
            <a:r>
              <a:rPr lang="de-DE" altLang="de-DE" dirty="0" err="1"/>
              <a:t>Plotly</a:t>
            </a:r>
            <a:r>
              <a:rPr lang="de-DE" altLang="de-DE" dirty="0"/>
              <a:t> Grundlagen</a:t>
            </a:r>
          </a:p>
        </p:txBody>
      </p:sp>
      <p:sp>
        <p:nvSpPr>
          <p:cNvPr id="51205" name="Foliennummernplatzhalter 4">
            <a:extLst>
              <a:ext uri="{FF2B5EF4-FFF2-40B4-BE49-F238E27FC236}">
                <a16:creationId xmlns:a16="http://schemas.microsoft.com/office/drawing/2014/main" id="{09F3CFE5-90E0-4327-B3D8-CC52B539C883}"/>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t>Seite </a:t>
            </a:r>
            <a:fld id="{36A336DB-917F-4175-8C16-687B4245FD1A}" type="slidenum">
              <a:rPr lang="de-DE" altLang="de-DE" smtClean="0"/>
              <a:pPr/>
              <a:t>77</a:t>
            </a:fld>
            <a:endParaRPr lang="de-DE" altLang="de-DE"/>
          </a:p>
        </p:txBody>
      </p:sp>
      <p:pic>
        <p:nvPicPr>
          <p:cNvPr id="3" name="Grafik 2">
            <a:extLst>
              <a:ext uri="{FF2B5EF4-FFF2-40B4-BE49-F238E27FC236}">
                <a16:creationId xmlns:a16="http://schemas.microsoft.com/office/drawing/2014/main" id="{FCAD2C27-6BB2-4E9B-8B68-7D7D5C68D246}"/>
              </a:ext>
            </a:extLst>
          </p:cNvPr>
          <p:cNvPicPr>
            <a:picLocks noChangeAspect="1"/>
          </p:cNvPicPr>
          <p:nvPr/>
        </p:nvPicPr>
        <p:blipFill>
          <a:blip r:embed="rId3"/>
          <a:stretch>
            <a:fillRect/>
          </a:stretch>
        </p:blipFill>
        <p:spPr>
          <a:xfrm>
            <a:off x="14718662" y="3847477"/>
            <a:ext cx="7399211" cy="2835212"/>
          </a:xfrm>
          <a:prstGeom prst="rect">
            <a:avLst/>
          </a:prstGeom>
        </p:spPr>
      </p:pic>
      <p:pic>
        <p:nvPicPr>
          <p:cNvPr id="4" name="Grafik 3">
            <a:extLst>
              <a:ext uri="{FF2B5EF4-FFF2-40B4-BE49-F238E27FC236}">
                <a16:creationId xmlns:a16="http://schemas.microsoft.com/office/drawing/2014/main" id="{9096F38C-A834-483A-A58F-75B9434E0DE1}"/>
              </a:ext>
            </a:extLst>
          </p:cNvPr>
          <p:cNvPicPr>
            <a:picLocks noChangeAspect="1"/>
          </p:cNvPicPr>
          <p:nvPr/>
        </p:nvPicPr>
        <p:blipFill>
          <a:blip r:embed="rId4"/>
          <a:stretch>
            <a:fillRect/>
          </a:stretch>
        </p:blipFill>
        <p:spPr>
          <a:xfrm>
            <a:off x="14696331" y="7797070"/>
            <a:ext cx="9685820" cy="537537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3184644D-878F-478F-875F-7B62893C9D9F}"/>
              </a:ext>
            </a:extLst>
          </p:cNvPr>
          <p:cNvSpPr>
            <a:spLocks noGrp="1"/>
          </p:cNvSpPr>
          <p:nvPr>
            <p:ph type="pic" sz="quarter" idx="10"/>
          </p:nvPr>
        </p:nvSpPr>
        <p:spPr/>
      </p:sp>
      <p:sp>
        <p:nvSpPr>
          <p:cNvPr id="53251" name="Rectangle 1">
            <a:extLst>
              <a:ext uri="{FF2B5EF4-FFF2-40B4-BE49-F238E27FC236}">
                <a16:creationId xmlns:a16="http://schemas.microsoft.com/office/drawing/2014/main" id="{36380FDC-F2A0-40C1-80E3-8F0493E51604}"/>
              </a:ext>
            </a:extLst>
          </p:cNvPr>
          <p:cNvSpPr>
            <a:spLocks noGrp="1" noChangeArrowheads="1"/>
          </p:cNvSpPr>
          <p:nvPr>
            <p:ph type="body" sz="quarter" idx="11"/>
          </p:nvPr>
        </p:nvSpPr>
        <p:spPr/>
        <p:txBody>
          <a:bodyPr/>
          <a:lstStyle/>
          <a:p>
            <a:pPr>
              <a:buFontTx/>
              <a:buChar char="•"/>
            </a:pPr>
            <a:r>
              <a:rPr lang="de-DE" altLang="de-DE" dirty="0"/>
              <a:t>Line</a:t>
            </a:r>
          </a:p>
          <a:p>
            <a:pPr>
              <a:buFontTx/>
              <a:buChar char="•"/>
            </a:pPr>
            <a:r>
              <a:rPr lang="de-DE" altLang="de-DE" dirty="0"/>
              <a:t>Bar</a:t>
            </a:r>
          </a:p>
          <a:p>
            <a:pPr>
              <a:buFontTx/>
              <a:buChar char="•"/>
            </a:pPr>
            <a:r>
              <a:rPr lang="de-DE" altLang="de-DE" dirty="0" err="1"/>
              <a:t>Pie</a:t>
            </a:r>
            <a:r>
              <a:rPr lang="de-DE" altLang="de-DE" dirty="0"/>
              <a:t> Charts</a:t>
            </a:r>
          </a:p>
          <a:p>
            <a:pPr>
              <a:buFontTx/>
              <a:buChar char="•"/>
            </a:pPr>
            <a:r>
              <a:rPr lang="de-DE" altLang="de-DE" dirty="0" err="1"/>
              <a:t>Scatter</a:t>
            </a:r>
            <a:r>
              <a:rPr lang="de-DE" altLang="de-DE" dirty="0"/>
              <a:t> &amp; Bubble</a:t>
            </a:r>
          </a:p>
          <a:p>
            <a:pPr>
              <a:buFontTx/>
              <a:buChar char="•"/>
            </a:pPr>
            <a:endParaRPr lang="de-DE" altLang="de-DE" dirty="0"/>
          </a:p>
          <a:p>
            <a:pPr>
              <a:buFontTx/>
              <a:buChar char="•"/>
            </a:pPr>
            <a:r>
              <a:rPr lang="de-DE" dirty="0"/>
              <a:t>Hilfe: https://plot.ly/python/</a:t>
            </a:r>
            <a:endParaRPr lang="de-DE" altLang="de-DE" dirty="0"/>
          </a:p>
        </p:txBody>
      </p:sp>
      <p:sp>
        <p:nvSpPr>
          <p:cNvPr id="53250" name="Titel 1">
            <a:extLst>
              <a:ext uri="{FF2B5EF4-FFF2-40B4-BE49-F238E27FC236}">
                <a16:creationId xmlns:a16="http://schemas.microsoft.com/office/drawing/2014/main" id="{735090C9-5ECC-4E8E-9419-0D0A4332E250}"/>
              </a:ext>
            </a:extLst>
          </p:cNvPr>
          <p:cNvSpPr>
            <a:spLocks noGrp="1" noChangeArrowheads="1"/>
          </p:cNvSpPr>
          <p:nvPr>
            <p:ph type="title"/>
          </p:nvPr>
        </p:nvSpPr>
        <p:spPr/>
        <p:txBody>
          <a:bodyPr/>
          <a:lstStyle/>
          <a:p>
            <a:r>
              <a:rPr lang="de-DE" altLang="de-DE"/>
              <a:t>Plotly – Basic Charts</a:t>
            </a:r>
          </a:p>
        </p:txBody>
      </p:sp>
      <p:sp>
        <p:nvSpPr>
          <p:cNvPr id="7" name="Textplatzhalter 6">
            <a:extLst>
              <a:ext uri="{FF2B5EF4-FFF2-40B4-BE49-F238E27FC236}">
                <a16:creationId xmlns:a16="http://schemas.microsoft.com/office/drawing/2014/main" id="{21B9599E-715D-4487-8EC6-1275C3588EC3}"/>
              </a:ext>
            </a:extLst>
          </p:cNvPr>
          <p:cNvSpPr>
            <a:spLocks noGrp="1"/>
          </p:cNvSpPr>
          <p:nvPr>
            <p:ph type="body" sz="quarter" idx="12"/>
          </p:nvPr>
        </p:nvSpPr>
        <p:spPr/>
        <p:txBody>
          <a:bodyPr/>
          <a:lstStyle/>
          <a:p>
            <a:endParaRPr lang="de-DE"/>
          </a:p>
        </p:txBody>
      </p:sp>
      <p:pic>
        <p:nvPicPr>
          <p:cNvPr id="3" name="Grafik 2">
            <a:extLst>
              <a:ext uri="{FF2B5EF4-FFF2-40B4-BE49-F238E27FC236}">
                <a16:creationId xmlns:a16="http://schemas.microsoft.com/office/drawing/2014/main" id="{2BC21E4D-0C28-4278-827A-2E83CA23C1B3}"/>
              </a:ext>
            </a:extLst>
          </p:cNvPr>
          <p:cNvPicPr>
            <a:picLocks noChangeAspect="1"/>
          </p:cNvPicPr>
          <p:nvPr/>
        </p:nvPicPr>
        <p:blipFill>
          <a:blip r:embed="rId3"/>
          <a:stretch>
            <a:fillRect/>
          </a:stretch>
        </p:blipFill>
        <p:spPr>
          <a:xfrm>
            <a:off x="15949762" y="3261576"/>
            <a:ext cx="6268230" cy="4267297"/>
          </a:xfrm>
          <a:prstGeom prst="rect">
            <a:avLst/>
          </a:prstGeom>
        </p:spPr>
      </p:pic>
      <p:grpSp>
        <p:nvGrpSpPr>
          <p:cNvPr id="11" name="Gruppieren 10">
            <a:extLst>
              <a:ext uri="{FF2B5EF4-FFF2-40B4-BE49-F238E27FC236}">
                <a16:creationId xmlns:a16="http://schemas.microsoft.com/office/drawing/2014/main" id="{6C7CEC05-8085-4AFF-9B40-C212594FF071}"/>
              </a:ext>
            </a:extLst>
          </p:cNvPr>
          <p:cNvGrpSpPr/>
          <p:nvPr/>
        </p:nvGrpSpPr>
        <p:grpSpPr>
          <a:xfrm>
            <a:off x="301625" y="12335861"/>
            <a:ext cx="1019175" cy="1019175"/>
            <a:chOff x="301625" y="12335861"/>
            <a:chExt cx="1019175" cy="1019175"/>
          </a:xfrm>
        </p:grpSpPr>
        <p:sp>
          <p:nvSpPr>
            <p:cNvPr id="12" name="Ellipse 11">
              <a:extLst>
                <a:ext uri="{FF2B5EF4-FFF2-40B4-BE49-F238E27FC236}">
                  <a16:creationId xmlns:a16="http://schemas.microsoft.com/office/drawing/2014/main" id="{438B0DF5-6CB3-4539-9A41-D263B061ABD5}"/>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descr="Kolben">
              <a:extLst>
                <a:ext uri="{FF2B5EF4-FFF2-40B4-BE49-F238E27FC236}">
                  <a16:creationId xmlns:a16="http://schemas.microsoft.com/office/drawing/2014/main" id="{9F8424A1-E98A-4C94-961B-C3A5CC1B88AF}"/>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11" y="12501946"/>
              <a:ext cx="687003" cy="687003"/>
            </a:xfrm>
            <a:prstGeom prst="rect">
              <a:avLst/>
            </a:prstGeom>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
            <a:extLst>
              <a:ext uri="{FF2B5EF4-FFF2-40B4-BE49-F238E27FC236}">
                <a16:creationId xmlns:a16="http://schemas.microsoft.com/office/drawing/2014/main" id="{36380FDC-F2A0-40C1-80E3-8F0493E51604}"/>
              </a:ext>
            </a:extLst>
          </p:cNvPr>
          <p:cNvSpPr>
            <a:spLocks noGrp="1" noChangeArrowheads="1"/>
          </p:cNvSpPr>
          <p:nvPr>
            <p:ph type="body" sz="quarter" idx="11"/>
          </p:nvPr>
        </p:nvSpPr>
        <p:spPr/>
        <p:txBody>
          <a:bodyPr/>
          <a:lstStyle/>
          <a:p>
            <a:pPr>
              <a:buFontTx/>
              <a:buChar char="•"/>
            </a:pPr>
            <a:r>
              <a:rPr lang="de-DE" altLang="de-DE" dirty="0"/>
              <a:t>Median</a:t>
            </a:r>
          </a:p>
          <a:p>
            <a:pPr>
              <a:buFontTx/>
              <a:buChar char="•"/>
            </a:pPr>
            <a:r>
              <a:rPr lang="de-DE" altLang="de-DE" dirty="0"/>
              <a:t>Perzentile 25</a:t>
            </a:r>
          </a:p>
          <a:p>
            <a:pPr>
              <a:buFontTx/>
              <a:buChar char="•"/>
            </a:pPr>
            <a:r>
              <a:rPr lang="de-DE" altLang="de-DE" dirty="0"/>
              <a:t>Perzentil 75</a:t>
            </a:r>
          </a:p>
          <a:p>
            <a:pPr>
              <a:buFontTx/>
              <a:buChar char="•"/>
            </a:pPr>
            <a:r>
              <a:rPr lang="de-DE" altLang="de-DE" dirty="0" err="1"/>
              <a:t>Interquartilabstand</a:t>
            </a:r>
            <a:endParaRPr lang="de-DE" altLang="de-DE" dirty="0"/>
          </a:p>
          <a:p>
            <a:pPr>
              <a:buFontTx/>
              <a:buChar char="•"/>
            </a:pPr>
            <a:r>
              <a:rPr lang="de-DE" altLang="de-DE" dirty="0"/>
              <a:t>Min &amp; Max</a:t>
            </a:r>
          </a:p>
          <a:p>
            <a:pPr>
              <a:buFontTx/>
              <a:buChar char="•"/>
            </a:pPr>
            <a:r>
              <a:rPr lang="de-DE" altLang="de-DE" dirty="0" err="1"/>
              <a:t>Outliers</a:t>
            </a:r>
            <a:endParaRPr lang="de-DE" altLang="de-DE" dirty="0"/>
          </a:p>
        </p:txBody>
      </p:sp>
      <p:sp>
        <p:nvSpPr>
          <p:cNvPr id="53250" name="Titel 1">
            <a:extLst>
              <a:ext uri="{FF2B5EF4-FFF2-40B4-BE49-F238E27FC236}">
                <a16:creationId xmlns:a16="http://schemas.microsoft.com/office/drawing/2014/main" id="{735090C9-5ECC-4E8E-9419-0D0A4332E250}"/>
              </a:ext>
            </a:extLst>
          </p:cNvPr>
          <p:cNvSpPr>
            <a:spLocks noGrp="1" noChangeArrowheads="1"/>
          </p:cNvSpPr>
          <p:nvPr>
            <p:ph type="title"/>
          </p:nvPr>
        </p:nvSpPr>
        <p:spPr/>
        <p:txBody>
          <a:bodyPr/>
          <a:lstStyle/>
          <a:p>
            <a:r>
              <a:rPr lang="de-DE" altLang="de-DE" dirty="0"/>
              <a:t>Boxplot</a:t>
            </a:r>
          </a:p>
        </p:txBody>
      </p:sp>
      <p:sp>
        <p:nvSpPr>
          <p:cNvPr id="53253" name="Foliennummernplatzhalter 4">
            <a:extLst>
              <a:ext uri="{FF2B5EF4-FFF2-40B4-BE49-F238E27FC236}">
                <a16:creationId xmlns:a16="http://schemas.microsoft.com/office/drawing/2014/main" id="{E5CFA801-3B47-4FD4-B1C5-8DCD301D7E38}"/>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F124A5D5-B29D-41CD-9753-6621795205DE}" type="slidenum">
              <a:rPr lang="de-DE" altLang="de-DE" smtClean="0">
                <a:solidFill>
                  <a:schemeClr val="tx1"/>
                </a:solidFill>
              </a:rPr>
              <a:pPr/>
              <a:t>79</a:t>
            </a:fld>
            <a:endParaRPr lang="de-DE" altLang="de-DE">
              <a:solidFill>
                <a:schemeClr val="tx1"/>
              </a:solidFill>
            </a:endParaRPr>
          </a:p>
        </p:txBody>
      </p:sp>
      <p:pic>
        <p:nvPicPr>
          <p:cNvPr id="7" name="Picture 8">
            <a:extLst>
              <a:ext uri="{FF2B5EF4-FFF2-40B4-BE49-F238E27FC236}">
                <a16:creationId xmlns:a16="http://schemas.microsoft.com/office/drawing/2014/main" id="{C60028C5-6B3F-4C59-B43C-67C8CF819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760" y="2807215"/>
            <a:ext cx="15493562" cy="617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Inhaltsplatzhalter 2">
            <a:extLst>
              <a:ext uri="{FF2B5EF4-FFF2-40B4-BE49-F238E27FC236}">
                <a16:creationId xmlns:a16="http://schemas.microsoft.com/office/drawing/2014/main" id="{8E9DB8FA-6424-420F-9BF0-BCFE7FE32343}"/>
              </a:ext>
            </a:extLst>
          </p:cNvPr>
          <p:cNvSpPr>
            <a:spLocks noGrp="1" noChangeArrowheads="1"/>
          </p:cNvSpPr>
          <p:nvPr>
            <p:ph type="body" sz="quarter" idx="11"/>
          </p:nvPr>
        </p:nvSpPr>
        <p:spPr/>
        <p:txBody>
          <a:bodyPr>
            <a:normAutofit fontScale="92500" lnSpcReduction="10000"/>
          </a:bodyPr>
          <a:lstStyle/>
          <a:p>
            <a:r>
              <a:rPr lang="de-DE" altLang="de-DE" dirty="0"/>
              <a:t>Organisatorisches</a:t>
            </a:r>
          </a:p>
          <a:p>
            <a:r>
              <a:rPr lang="de-DE" altLang="de-DE" dirty="0"/>
              <a:t>Grundlagen</a:t>
            </a:r>
          </a:p>
          <a:p>
            <a:r>
              <a:rPr lang="de-DE" altLang="de-DE" dirty="0" err="1"/>
              <a:t>Formulating</a:t>
            </a:r>
            <a:r>
              <a:rPr lang="de-DE" altLang="de-DE" dirty="0"/>
              <a:t> </a:t>
            </a:r>
            <a:r>
              <a:rPr lang="de-DE" altLang="de-DE" dirty="0" err="1"/>
              <a:t>your</a:t>
            </a:r>
            <a:r>
              <a:rPr lang="de-DE" altLang="de-DE" dirty="0"/>
              <a:t> Brief</a:t>
            </a:r>
          </a:p>
          <a:p>
            <a:r>
              <a:rPr lang="de-DE" altLang="de-DE" dirty="0"/>
              <a:t>Working with Data</a:t>
            </a:r>
          </a:p>
          <a:p>
            <a:pPr lvl="1"/>
            <a:r>
              <a:rPr lang="de-DE" dirty="0"/>
              <a:t>Erhebung</a:t>
            </a:r>
          </a:p>
          <a:p>
            <a:pPr lvl="1"/>
            <a:r>
              <a:rPr lang="de-DE" dirty="0"/>
              <a:t>Untersuchung</a:t>
            </a:r>
          </a:p>
          <a:p>
            <a:pPr lvl="1"/>
            <a:r>
              <a:rPr lang="de-DE" dirty="0"/>
              <a:t>Transformation</a:t>
            </a:r>
          </a:p>
          <a:p>
            <a:pPr lvl="1"/>
            <a:r>
              <a:rPr lang="de-DE" dirty="0"/>
              <a:t>Exploration</a:t>
            </a:r>
            <a:endParaRPr lang="de-DE" altLang="de-DE" dirty="0"/>
          </a:p>
          <a:p>
            <a:r>
              <a:rPr lang="de-DE" altLang="de-DE" dirty="0" err="1"/>
              <a:t>Establish</a:t>
            </a:r>
            <a:r>
              <a:rPr lang="de-DE" altLang="de-DE" dirty="0"/>
              <a:t> Editorial </a:t>
            </a:r>
            <a:r>
              <a:rPr lang="de-DE" altLang="de-DE" dirty="0" err="1"/>
              <a:t>Thinking</a:t>
            </a:r>
            <a:endParaRPr lang="de-DE" altLang="de-DE" dirty="0"/>
          </a:p>
          <a:p>
            <a:r>
              <a:rPr lang="de-DE" altLang="de-DE" dirty="0" err="1"/>
              <a:t>Develop</a:t>
            </a:r>
            <a:r>
              <a:rPr lang="de-DE" altLang="de-DE" dirty="0"/>
              <a:t> </a:t>
            </a:r>
            <a:r>
              <a:rPr lang="de-DE" altLang="de-DE" dirty="0" err="1"/>
              <a:t>the</a:t>
            </a:r>
            <a:r>
              <a:rPr lang="de-DE" altLang="de-DE" dirty="0"/>
              <a:t> Design Solution</a:t>
            </a:r>
          </a:p>
          <a:p>
            <a:pPr lvl="1"/>
            <a:r>
              <a:rPr lang="de-DE" altLang="de-DE" dirty="0"/>
              <a:t>Datenrepräsentation</a:t>
            </a:r>
          </a:p>
          <a:p>
            <a:pPr lvl="1"/>
            <a:r>
              <a:rPr lang="de-DE" altLang="de-DE" dirty="0"/>
              <a:t>Interaktivität</a:t>
            </a:r>
          </a:p>
          <a:p>
            <a:pPr lvl="1"/>
            <a:r>
              <a:rPr lang="de-DE" altLang="de-DE" dirty="0"/>
              <a:t>Farbe</a:t>
            </a:r>
          </a:p>
          <a:p>
            <a:r>
              <a:rPr lang="de-DE" altLang="de-DE" dirty="0"/>
              <a:t>HTML, CSS &amp; </a:t>
            </a:r>
            <a:r>
              <a:rPr lang="de-DE" altLang="de-DE" dirty="0" err="1"/>
              <a:t>Javascript</a:t>
            </a:r>
            <a:endParaRPr lang="de-DE" altLang="de-DE" dirty="0"/>
          </a:p>
          <a:p>
            <a:r>
              <a:rPr lang="de-DE" altLang="de-DE" dirty="0"/>
              <a:t>Data Driven </a:t>
            </a:r>
            <a:r>
              <a:rPr lang="de-DE" altLang="de-DE" dirty="0" err="1"/>
              <a:t>Documents</a:t>
            </a:r>
            <a:r>
              <a:rPr lang="de-DE" altLang="de-DE" dirty="0"/>
              <a:t> (D3)</a:t>
            </a:r>
          </a:p>
          <a:p>
            <a:endParaRPr lang="de-DE" altLang="de-DE" dirty="0"/>
          </a:p>
        </p:txBody>
      </p:sp>
      <p:sp>
        <p:nvSpPr>
          <p:cNvPr id="12290" name="Titel 1">
            <a:extLst>
              <a:ext uri="{FF2B5EF4-FFF2-40B4-BE49-F238E27FC236}">
                <a16:creationId xmlns:a16="http://schemas.microsoft.com/office/drawing/2014/main" id="{AD8159AC-169A-4763-8F3E-34B9FDC74064}"/>
              </a:ext>
            </a:extLst>
          </p:cNvPr>
          <p:cNvSpPr>
            <a:spLocks noGrp="1" noChangeArrowheads="1"/>
          </p:cNvSpPr>
          <p:nvPr>
            <p:ph type="title"/>
          </p:nvPr>
        </p:nvSpPr>
        <p:spPr/>
        <p:txBody>
          <a:bodyPr/>
          <a:lstStyle/>
          <a:p>
            <a:r>
              <a:rPr lang="de-DE" altLang="de-DE"/>
              <a:t>Inhalt der Vorlesung</a:t>
            </a:r>
          </a:p>
        </p:txBody>
      </p:sp>
      <p:sp>
        <p:nvSpPr>
          <p:cNvPr id="12293" name="Foliennummernplatzhalter 4">
            <a:extLst>
              <a:ext uri="{FF2B5EF4-FFF2-40B4-BE49-F238E27FC236}">
                <a16:creationId xmlns:a16="http://schemas.microsoft.com/office/drawing/2014/main" id="{D76FDD66-2AE6-44F5-8C57-E1F435FD4B60}"/>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FAC137AF-27C0-42E6-85F3-7AAABC68D45F}" type="slidenum">
              <a:rPr lang="de-DE" altLang="de-DE" smtClean="0"/>
              <a:pPr>
                <a:spcBef>
                  <a:spcPct val="0"/>
                </a:spcBef>
              </a:pPr>
              <a:t>8</a:t>
            </a:fld>
            <a:endParaRPr lang="de-DE" altLang="de-DE"/>
          </a:p>
        </p:txBody>
      </p:sp>
      <p:pic>
        <p:nvPicPr>
          <p:cNvPr id="7" name="Picture 2" descr="einfarbig, monochrom, rund">
            <a:extLst>
              <a:ext uri="{FF2B5EF4-FFF2-40B4-BE49-F238E27FC236}">
                <a16:creationId xmlns:a16="http://schemas.microsoft.com/office/drawing/2014/main" id="{60F76A08-0B86-4720-84B3-EF091512B06C}"/>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l="2032" r="2032"/>
          <a:stretch>
            <a:fillRect/>
          </a:stretch>
        </p:blipFill>
        <p:spPr bwMode="auto">
          <a:xfrm>
            <a:off x="14681200" y="0"/>
            <a:ext cx="969645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184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870DFB9-28DF-40BB-AD2E-E1FF3D573412}"/>
              </a:ext>
            </a:extLst>
          </p:cNvPr>
          <p:cNvPicPr>
            <a:picLocks noChangeAspect="1"/>
          </p:cNvPicPr>
          <p:nvPr/>
        </p:nvPicPr>
        <p:blipFill>
          <a:blip r:embed="rId3"/>
          <a:stretch>
            <a:fillRect/>
          </a:stretch>
        </p:blipFill>
        <p:spPr>
          <a:xfrm>
            <a:off x="6653029" y="176313"/>
            <a:ext cx="17675590" cy="13363373"/>
          </a:xfrm>
          <a:prstGeom prst="rect">
            <a:avLst/>
          </a:prstGeom>
        </p:spPr>
      </p:pic>
      <p:sp>
        <p:nvSpPr>
          <p:cNvPr id="53251" name="Rectangle 1">
            <a:extLst>
              <a:ext uri="{FF2B5EF4-FFF2-40B4-BE49-F238E27FC236}">
                <a16:creationId xmlns:a16="http://schemas.microsoft.com/office/drawing/2014/main" id="{36380FDC-F2A0-40C1-80E3-8F0493E51604}"/>
              </a:ext>
            </a:extLst>
          </p:cNvPr>
          <p:cNvSpPr>
            <a:spLocks noGrp="1" noChangeArrowheads="1"/>
          </p:cNvSpPr>
          <p:nvPr>
            <p:ph type="body" sz="quarter" idx="11"/>
          </p:nvPr>
        </p:nvSpPr>
        <p:spPr/>
        <p:txBody>
          <a:bodyPr/>
          <a:lstStyle/>
          <a:p>
            <a:pPr>
              <a:buFontTx/>
              <a:buChar char="•"/>
            </a:pPr>
            <a:r>
              <a:rPr lang="de-DE" altLang="de-DE" dirty="0"/>
              <a:t>Daten: </a:t>
            </a:r>
            <a:r>
              <a:rPr lang="de-DE" altLang="de-DE" dirty="0">
                <a:latin typeface="Arial" panose="020B0604020202020204" pitchFamily="34" charset="0"/>
                <a:cs typeface="Arial" panose="020B0604020202020204" pitchFamily="34" charset="0"/>
              </a:rPr>
              <a:t>1,3,6,9,12,15,17,23,50</a:t>
            </a:r>
            <a:endParaRPr lang="de-DE" altLang="de-DE" dirty="0"/>
          </a:p>
          <a:p>
            <a:pPr>
              <a:buFontTx/>
              <a:buChar char="•"/>
            </a:pPr>
            <a:r>
              <a:rPr lang="de-DE" altLang="de-DE" dirty="0"/>
              <a:t>Median: 12</a:t>
            </a:r>
          </a:p>
          <a:p>
            <a:pPr>
              <a:buFontTx/>
              <a:buChar char="•"/>
            </a:pPr>
            <a:r>
              <a:rPr lang="de-DE" altLang="de-DE" dirty="0"/>
              <a:t>Perzentile 25: 6</a:t>
            </a:r>
          </a:p>
          <a:p>
            <a:pPr>
              <a:buFontTx/>
              <a:buChar char="•"/>
            </a:pPr>
            <a:r>
              <a:rPr lang="de-DE" altLang="de-DE" dirty="0"/>
              <a:t>Perzentil 75: 17</a:t>
            </a:r>
          </a:p>
          <a:p>
            <a:pPr>
              <a:buFontTx/>
              <a:buChar char="•"/>
            </a:pPr>
            <a:r>
              <a:rPr lang="de-DE" altLang="de-DE" dirty="0" err="1"/>
              <a:t>Interquartilabstand</a:t>
            </a:r>
            <a:r>
              <a:rPr lang="de-DE" altLang="de-DE" dirty="0"/>
              <a:t>: 11</a:t>
            </a:r>
          </a:p>
          <a:p>
            <a:pPr>
              <a:buFontTx/>
              <a:buChar char="•"/>
            </a:pPr>
            <a:r>
              <a:rPr lang="de-DE" altLang="de-DE" dirty="0"/>
              <a:t>Min -10,5 &amp; Max 33,5</a:t>
            </a:r>
          </a:p>
          <a:p>
            <a:pPr>
              <a:buFontTx/>
              <a:buChar char="•"/>
            </a:pPr>
            <a:r>
              <a:rPr lang="de-DE" altLang="de-DE" dirty="0" err="1"/>
              <a:t>Outlier</a:t>
            </a:r>
            <a:r>
              <a:rPr lang="de-DE" altLang="de-DE" dirty="0"/>
              <a:t> bei 50</a:t>
            </a:r>
          </a:p>
        </p:txBody>
      </p:sp>
      <p:sp>
        <p:nvSpPr>
          <p:cNvPr id="53250" name="Titel 1">
            <a:extLst>
              <a:ext uri="{FF2B5EF4-FFF2-40B4-BE49-F238E27FC236}">
                <a16:creationId xmlns:a16="http://schemas.microsoft.com/office/drawing/2014/main" id="{735090C9-5ECC-4E8E-9419-0D0A4332E250}"/>
              </a:ext>
            </a:extLst>
          </p:cNvPr>
          <p:cNvSpPr>
            <a:spLocks noGrp="1" noChangeArrowheads="1"/>
          </p:cNvSpPr>
          <p:nvPr>
            <p:ph type="title"/>
          </p:nvPr>
        </p:nvSpPr>
        <p:spPr/>
        <p:txBody>
          <a:bodyPr/>
          <a:lstStyle/>
          <a:p>
            <a:r>
              <a:rPr lang="de-DE" altLang="de-DE" dirty="0"/>
              <a:t>Boxplot</a:t>
            </a:r>
          </a:p>
        </p:txBody>
      </p:sp>
      <p:sp>
        <p:nvSpPr>
          <p:cNvPr id="53253" name="Foliennummernplatzhalter 4">
            <a:extLst>
              <a:ext uri="{FF2B5EF4-FFF2-40B4-BE49-F238E27FC236}">
                <a16:creationId xmlns:a16="http://schemas.microsoft.com/office/drawing/2014/main" id="{E5CFA801-3B47-4FD4-B1C5-8DCD301D7E38}"/>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F124A5D5-B29D-41CD-9753-6621795205DE}" type="slidenum">
              <a:rPr lang="de-DE" altLang="de-DE" smtClean="0">
                <a:solidFill>
                  <a:schemeClr val="tx1"/>
                </a:solidFill>
              </a:rPr>
              <a:pPr/>
              <a:t>80</a:t>
            </a:fld>
            <a:endParaRPr lang="de-DE" altLang="de-DE">
              <a:solidFill>
                <a:schemeClr val="tx1"/>
              </a:solidFill>
            </a:endParaRPr>
          </a:p>
        </p:txBody>
      </p:sp>
      <p:sp>
        <p:nvSpPr>
          <p:cNvPr id="3" name="Rechteck 2">
            <a:extLst>
              <a:ext uri="{FF2B5EF4-FFF2-40B4-BE49-F238E27FC236}">
                <a16:creationId xmlns:a16="http://schemas.microsoft.com/office/drawing/2014/main" id="{12EF99F0-33E6-40EF-AD38-CFEE5708AFE1}"/>
              </a:ext>
            </a:extLst>
          </p:cNvPr>
          <p:cNvSpPr/>
          <p:nvPr/>
        </p:nvSpPr>
        <p:spPr>
          <a:xfrm>
            <a:off x="19608800" y="273050"/>
            <a:ext cx="3175000" cy="1149350"/>
          </a:xfrm>
          <a:prstGeom prst="rect">
            <a:avLst/>
          </a:pr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C6D5C6DF-C203-4C45-B9A7-FEEC49D8AE12}"/>
              </a:ext>
            </a:extLst>
          </p:cNvPr>
          <p:cNvSpPr/>
          <p:nvPr/>
        </p:nvSpPr>
        <p:spPr>
          <a:xfrm>
            <a:off x="19812000" y="6897688"/>
            <a:ext cx="3583260" cy="1149350"/>
          </a:xfrm>
          <a:prstGeom prst="rect">
            <a:avLst/>
          </a:pr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92E07CAB-18ED-4D94-9D95-20A87BA229EE}"/>
              </a:ext>
            </a:extLst>
          </p:cNvPr>
          <p:cNvSpPr/>
          <p:nvPr/>
        </p:nvSpPr>
        <p:spPr>
          <a:xfrm>
            <a:off x="19939000" y="8477250"/>
            <a:ext cx="3175000" cy="1149350"/>
          </a:xfrm>
          <a:prstGeom prst="rect">
            <a:avLst/>
          </a:pr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77669C72-8A73-4B1C-B0F5-A930C1C91C68}"/>
              </a:ext>
            </a:extLst>
          </p:cNvPr>
          <p:cNvSpPr/>
          <p:nvPr/>
        </p:nvSpPr>
        <p:spPr>
          <a:xfrm>
            <a:off x="19989800" y="9983788"/>
            <a:ext cx="3175000" cy="1149350"/>
          </a:xfrm>
          <a:prstGeom prst="rect">
            <a:avLst/>
          </a:pr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E3F07B4-70EE-4918-BC45-669167C9B54F}"/>
              </a:ext>
            </a:extLst>
          </p:cNvPr>
          <p:cNvSpPr/>
          <p:nvPr/>
        </p:nvSpPr>
        <p:spPr>
          <a:xfrm>
            <a:off x="19989800" y="11406188"/>
            <a:ext cx="3175000" cy="1149350"/>
          </a:xfrm>
          <a:prstGeom prst="rect">
            <a:avLst/>
          </a:pr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E995A8A3-2724-4A52-86A2-9F26A4405C4A}"/>
              </a:ext>
            </a:extLst>
          </p:cNvPr>
          <p:cNvSpPr/>
          <p:nvPr/>
        </p:nvSpPr>
        <p:spPr>
          <a:xfrm>
            <a:off x="19939000" y="12726988"/>
            <a:ext cx="3175000" cy="1149350"/>
          </a:xfrm>
          <a:prstGeom prst="rect">
            <a:avLst/>
          </a:pr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584A33DE-5A71-4885-BE2E-2775005D6B09}"/>
              </a:ext>
            </a:extLst>
          </p:cNvPr>
          <p:cNvGrpSpPr/>
          <p:nvPr/>
        </p:nvGrpSpPr>
        <p:grpSpPr>
          <a:xfrm>
            <a:off x="301625" y="12335861"/>
            <a:ext cx="1019175" cy="1019175"/>
            <a:chOff x="301625" y="12335861"/>
            <a:chExt cx="1019175" cy="1019175"/>
          </a:xfrm>
        </p:grpSpPr>
        <p:sp>
          <p:nvSpPr>
            <p:cNvPr id="14" name="Ellipse 13">
              <a:extLst>
                <a:ext uri="{FF2B5EF4-FFF2-40B4-BE49-F238E27FC236}">
                  <a16:creationId xmlns:a16="http://schemas.microsoft.com/office/drawing/2014/main" id="{FBB0DC63-AD3B-47BB-A515-51991D7AA817}"/>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descr="Kolben">
              <a:extLst>
                <a:ext uri="{FF2B5EF4-FFF2-40B4-BE49-F238E27FC236}">
                  <a16:creationId xmlns:a16="http://schemas.microsoft.com/office/drawing/2014/main" id="{08DED7B3-2C8A-4010-8C91-2DC90EFCC148}"/>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11" y="12501946"/>
              <a:ext cx="687003" cy="687003"/>
            </a:xfrm>
            <a:prstGeom prst="rect">
              <a:avLst/>
            </a:prstGeom>
          </p:spPr>
        </p:pic>
      </p:grpSp>
    </p:spTree>
    <p:extLst>
      <p:ext uri="{BB962C8B-B14F-4D97-AF65-F5344CB8AC3E}">
        <p14:creationId xmlns:p14="http://schemas.microsoft.com/office/powerpoint/2010/main" val="302576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251">
                                            <p:txEl>
                                              <p:pRg st="2" end="2"/>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251">
                                            <p:txEl>
                                              <p:pRg st="5" end="5"/>
                                            </p:txEl>
                                          </p:spTgt>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251">
                                            <p:txEl>
                                              <p:pRg st="6" end="6"/>
                                            </p:txEl>
                                          </p:spTgt>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DCA2C4C6-37F8-428B-930B-E67D1AED9D54}"/>
              </a:ext>
            </a:extLst>
          </p:cNvPr>
          <p:cNvSpPr>
            <a:spLocks noGrp="1"/>
          </p:cNvSpPr>
          <p:nvPr>
            <p:ph type="pic" sz="quarter" idx="10"/>
          </p:nvPr>
        </p:nvSpPr>
        <p:spPr/>
      </p:sp>
      <p:sp>
        <p:nvSpPr>
          <p:cNvPr id="57347" name="Rectangle 1">
            <a:extLst>
              <a:ext uri="{FF2B5EF4-FFF2-40B4-BE49-F238E27FC236}">
                <a16:creationId xmlns:a16="http://schemas.microsoft.com/office/drawing/2014/main" id="{8E3FF2E5-48E5-400A-8077-16D81C5E1869}"/>
              </a:ext>
            </a:extLst>
          </p:cNvPr>
          <p:cNvSpPr>
            <a:spLocks noGrp="1" noChangeArrowheads="1"/>
          </p:cNvSpPr>
          <p:nvPr>
            <p:ph type="body" sz="quarter" idx="11"/>
          </p:nvPr>
        </p:nvSpPr>
        <p:spPr/>
        <p:txBody>
          <a:bodyPr/>
          <a:lstStyle/>
          <a:p>
            <a:pPr>
              <a:buFontTx/>
              <a:buChar char="•"/>
            </a:pPr>
            <a:r>
              <a:rPr lang="de-DE" altLang="de-DE" dirty="0" err="1"/>
              <a:t>Scatter</a:t>
            </a:r>
            <a:r>
              <a:rPr lang="de-DE" altLang="de-DE" dirty="0"/>
              <a:t> Plot</a:t>
            </a:r>
          </a:p>
          <a:p>
            <a:pPr>
              <a:buFontTx/>
              <a:buChar char="•"/>
            </a:pPr>
            <a:r>
              <a:rPr lang="de-DE" altLang="de-DE" dirty="0"/>
              <a:t>Density </a:t>
            </a:r>
            <a:r>
              <a:rPr lang="de-DE" altLang="de-DE" dirty="0" err="1"/>
              <a:t>Map</a:t>
            </a:r>
            <a:endParaRPr lang="de-DE" altLang="de-DE" dirty="0"/>
          </a:p>
          <a:p>
            <a:pPr>
              <a:buFontTx/>
              <a:buChar char="•"/>
            </a:pPr>
            <a:r>
              <a:rPr lang="de-DE" altLang="de-DE" dirty="0" err="1"/>
              <a:t>Choropleth</a:t>
            </a:r>
            <a:endParaRPr lang="de-DE" altLang="de-DE" dirty="0"/>
          </a:p>
          <a:p>
            <a:pPr>
              <a:buFontTx/>
              <a:buChar char="•"/>
            </a:pPr>
            <a:endParaRPr lang="de-DE" altLang="de-DE" dirty="0"/>
          </a:p>
        </p:txBody>
      </p:sp>
      <p:sp>
        <p:nvSpPr>
          <p:cNvPr id="57346" name="Titel 1">
            <a:extLst>
              <a:ext uri="{FF2B5EF4-FFF2-40B4-BE49-F238E27FC236}">
                <a16:creationId xmlns:a16="http://schemas.microsoft.com/office/drawing/2014/main" id="{7D4C0944-64DB-40C6-B298-3E4C34C595B4}"/>
              </a:ext>
            </a:extLst>
          </p:cNvPr>
          <p:cNvSpPr>
            <a:spLocks noGrp="1" noChangeArrowheads="1"/>
          </p:cNvSpPr>
          <p:nvPr>
            <p:ph type="title"/>
          </p:nvPr>
        </p:nvSpPr>
        <p:spPr/>
        <p:txBody>
          <a:bodyPr/>
          <a:lstStyle/>
          <a:p>
            <a:r>
              <a:rPr lang="de-DE" altLang="de-DE" dirty="0" err="1"/>
              <a:t>Plotly</a:t>
            </a:r>
            <a:r>
              <a:rPr lang="de-DE" altLang="de-DE" dirty="0"/>
              <a:t> – </a:t>
            </a:r>
            <a:r>
              <a:rPr lang="de-DE" altLang="de-DE" dirty="0" err="1"/>
              <a:t>Map</a:t>
            </a:r>
            <a:r>
              <a:rPr lang="de-DE" altLang="de-DE" dirty="0"/>
              <a:t> Charts</a:t>
            </a:r>
          </a:p>
        </p:txBody>
      </p:sp>
      <p:sp>
        <p:nvSpPr>
          <p:cNvPr id="57349" name="Foliennummernplatzhalter 4">
            <a:extLst>
              <a:ext uri="{FF2B5EF4-FFF2-40B4-BE49-F238E27FC236}">
                <a16:creationId xmlns:a16="http://schemas.microsoft.com/office/drawing/2014/main" id="{22A84BFE-4068-495B-8AC7-4F9F44C3FDD0}"/>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r>
              <a:rPr lang="de-DE" altLang="de-DE">
                <a:solidFill>
                  <a:schemeClr val="tx1"/>
                </a:solidFill>
              </a:rPr>
              <a:t>Seite </a:t>
            </a:r>
            <a:fld id="{9EF29F3C-3546-4184-8C44-B94E2F314D1F}" type="slidenum">
              <a:rPr lang="de-DE" altLang="de-DE" smtClean="0">
                <a:solidFill>
                  <a:schemeClr val="tx1"/>
                </a:solidFill>
              </a:rPr>
              <a:pPr/>
              <a:t>81</a:t>
            </a:fld>
            <a:endParaRPr lang="de-DE" altLang="de-DE">
              <a:solidFill>
                <a:schemeClr val="tx1"/>
              </a:solidFill>
            </a:endParaRPr>
          </a:p>
        </p:txBody>
      </p:sp>
      <p:pic>
        <p:nvPicPr>
          <p:cNvPr id="3" name="Grafik 2">
            <a:extLst>
              <a:ext uri="{FF2B5EF4-FFF2-40B4-BE49-F238E27FC236}">
                <a16:creationId xmlns:a16="http://schemas.microsoft.com/office/drawing/2014/main" id="{A4BC7200-509F-4ECF-BCD2-77B80D6BA168}"/>
              </a:ext>
            </a:extLst>
          </p:cNvPr>
          <p:cNvPicPr>
            <a:picLocks noChangeAspect="1"/>
          </p:cNvPicPr>
          <p:nvPr/>
        </p:nvPicPr>
        <p:blipFill rotWithShape="1">
          <a:blip r:embed="rId3"/>
          <a:srcRect l="12616" r="12616"/>
          <a:stretch/>
        </p:blipFill>
        <p:spPr>
          <a:xfrm>
            <a:off x="9777046" y="-1920"/>
            <a:ext cx="14600604" cy="1382143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A2836F85-FC6B-488C-8890-3B66AE5CB3D1}"/>
              </a:ext>
            </a:extLst>
          </p:cNvPr>
          <p:cNvSpPr>
            <a:spLocks noGrp="1"/>
          </p:cNvSpPr>
          <p:nvPr>
            <p:ph type="pic" sz="quarter" idx="10"/>
          </p:nvPr>
        </p:nvSpPr>
        <p:spPr/>
      </p:sp>
      <p:sp>
        <p:nvSpPr>
          <p:cNvPr id="59395" name="Inhaltsplatzhalter 2">
            <a:extLst>
              <a:ext uri="{FF2B5EF4-FFF2-40B4-BE49-F238E27FC236}">
                <a16:creationId xmlns:a16="http://schemas.microsoft.com/office/drawing/2014/main" id="{D4177E7C-4205-46D1-9D06-A09BF1EA7704}"/>
              </a:ext>
            </a:extLst>
          </p:cNvPr>
          <p:cNvSpPr>
            <a:spLocks noGrp="1" noChangeArrowheads="1"/>
          </p:cNvSpPr>
          <p:nvPr>
            <p:ph type="body" sz="quarter" idx="11"/>
          </p:nvPr>
        </p:nvSpPr>
        <p:spPr/>
        <p:txBody>
          <a:bodyPr/>
          <a:lstStyle/>
          <a:p>
            <a:r>
              <a:rPr lang="de-DE" altLang="de-DE" dirty="0"/>
              <a:t>Maps für Entwickler</a:t>
            </a:r>
          </a:p>
          <a:p>
            <a:r>
              <a:rPr lang="de-DE" altLang="de-DE" dirty="0"/>
              <a:t>Basis für unser </a:t>
            </a:r>
            <a:r>
              <a:rPr lang="de-DE" altLang="de-DE" dirty="0" err="1"/>
              <a:t>Choropleth</a:t>
            </a:r>
            <a:endParaRPr lang="de-DE" altLang="de-DE" dirty="0"/>
          </a:p>
          <a:p>
            <a:r>
              <a:rPr lang="de-DE" altLang="de-DE" dirty="0"/>
              <a:t>Token erstellen</a:t>
            </a:r>
          </a:p>
        </p:txBody>
      </p:sp>
      <p:sp>
        <p:nvSpPr>
          <p:cNvPr id="59394" name="Titel 1">
            <a:extLst>
              <a:ext uri="{FF2B5EF4-FFF2-40B4-BE49-F238E27FC236}">
                <a16:creationId xmlns:a16="http://schemas.microsoft.com/office/drawing/2014/main" id="{BFB8F384-04CD-454A-BEAB-572E3608D931}"/>
              </a:ext>
            </a:extLst>
          </p:cNvPr>
          <p:cNvSpPr>
            <a:spLocks noGrp="1" noChangeArrowheads="1"/>
          </p:cNvSpPr>
          <p:nvPr>
            <p:ph type="title"/>
          </p:nvPr>
        </p:nvSpPr>
        <p:spPr/>
        <p:txBody>
          <a:bodyPr/>
          <a:lstStyle/>
          <a:p>
            <a:r>
              <a:rPr lang="de-DE" altLang="de-DE"/>
              <a:t>Mapbox</a:t>
            </a:r>
          </a:p>
        </p:txBody>
      </p:sp>
      <p:sp>
        <p:nvSpPr>
          <p:cNvPr id="59397" name="Foliennummernplatzhalter 4">
            <a:extLst>
              <a:ext uri="{FF2B5EF4-FFF2-40B4-BE49-F238E27FC236}">
                <a16:creationId xmlns:a16="http://schemas.microsoft.com/office/drawing/2014/main" id="{80F09652-D1E9-4C40-A63A-67623EAFD02D}"/>
              </a:ext>
            </a:extLst>
          </p:cNvPr>
          <p:cNvSpPr>
            <a:spLocks noGrp="1"/>
          </p:cNvSpPr>
          <p:nvPr>
            <p:ph type="sldNum" sz="quarter" idx="4294967295"/>
          </p:nvPr>
        </p:nvSpPr>
        <p:spPr>
          <a:xfrm>
            <a:off x="18892838" y="12712700"/>
            <a:ext cx="5484812"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A909DEF8-EC50-42D0-9CD3-29D9E676C7E1}" type="slidenum">
              <a:rPr lang="de-DE" altLang="de-DE" smtClean="0"/>
              <a:pPr>
                <a:spcBef>
                  <a:spcPct val="0"/>
                </a:spcBef>
              </a:pPr>
              <a:t>82</a:t>
            </a:fld>
            <a:endParaRPr lang="de-DE" altLang="de-DE"/>
          </a:p>
        </p:txBody>
      </p:sp>
      <p:pic>
        <p:nvPicPr>
          <p:cNvPr id="59398" name="Grafik 1">
            <a:extLst>
              <a:ext uri="{FF2B5EF4-FFF2-40B4-BE49-F238E27FC236}">
                <a16:creationId xmlns:a16="http://schemas.microsoft.com/office/drawing/2014/main" id="{6DD8384E-C99B-473B-BE3B-0EB3953BA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9421" y="26982"/>
            <a:ext cx="14987284" cy="150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uppieren 6">
            <a:extLst>
              <a:ext uri="{FF2B5EF4-FFF2-40B4-BE49-F238E27FC236}">
                <a16:creationId xmlns:a16="http://schemas.microsoft.com/office/drawing/2014/main" id="{88D6D26B-DCD5-40BB-A3F2-54D1CD27B691}"/>
              </a:ext>
            </a:extLst>
          </p:cNvPr>
          <p:cNvGrpSpPr/>
          <p:nvPr/>
        </p:nvGrpSpPr>
        <p:grpSpPr>
          <a:xfrm>
            <a:off x="301625" y="12335861"/>
            <a:ext cx="1019175" cy="1019175"/>
            <a:chOff x="301625" y="12335861"/>
            <a:chExt cx="1019175" cy="1019175"/>
          </a:xfrm>
        </p:grpSpPr>
        <p:sp>
          <p:nvSpPr>
            <p:cNvPr id="8" name="Ellipse 7">
              <a:extLst>
                <a:ext uri="{FF2B5EF4-FFF2-40B4-BE49-F238E27FC236}">
                  <a16:creationId xmlns:a16="http://schemas.microsoft.com/office/drawing/2014/main" id="{E26252B1-8049-4813-9667-392DF07558BE}"/>
                </a:ext>
              </a:extLst>
            </p:cNvPr>
            <p:cNvSpPr/>
            <p:nvPr/>
          </p:nvSpPr>
          <p:spPr>
            <a:xfrm>
              <a:off x="301625" y="12335861"/>
              <a:ext cx="1019175" cy="1019175"/>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Kolben">
              <a:extLst>
                <a:ext uri="{FF2B5EF4-FFF2-40B4-BE49-F238E27FC236}">
                  <a16:creationId xmlns:a16="http://schemas.microsoft.com/office/drawing/2014/main" id="{EFEB89A2-0FEA-4ED2-8AD9-4471C41CD963}"/>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11" y="12501946"/>
              <a:ext cx="687003" cy="687003"/>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EBD63-8F00-40F5-BCFB-BF7A239D5652}"/>
              </a:ext>
            </a:extLst>
          </p:cNvPr>
          <p:cNvSpPr>
            <a:spLocks noGrp="1"/>
          </p:cNvSpPr>
          <p:nvPr>
            <p:ph type="title"/>
          </p:nvPr>
        </p:nvSpPr>
        <p:spPr/>
        <p:txBody>
          <a:bodyPr/>
          <a:lstStyle/>
          <a:p>
            <a:r>
              <a:rPr lang="de-DE" dirty="0" err="1"/>
              <a:t>InterKTIVITÄT</a:t>
            </a:r>
            <a:endParaRPr lang="de-DE" dirty="0"/>
          </a:p>
        </p:txBody>
      </p:sp>
      <p:sp>
        <p:nvSpPr>
          <p:cNvPr id="3" name="Textplatzhalter 2">
            <a:extLst>
              <a:ext uri="{FF2B5EF4-FFF2-40B4-BE49-F238E27FC236}">
                <a16:creationId xmlns:a16="http://schemas.microsoft.com/office/drawing/2014/main" id="{E6280F0E-1F8C-4E63-BC15-55979A0BAC1E}"/>
              </a:ext>
            </a:extLst>
          </p:cNvPr>
          <p:cNvSpPr>
            <a:spLocks noGrp="1"/>
          </p:cNvSpPr>
          <p:nvPr>
            <p:ph type="body" idx="1"/>
          </p:nvPr>
        </p:nvSpPr>
        <p:spPr/>
        <p:txBody>
          <a:bodyPr/>
          <a:lstStyle/>
          <a:p>
            <a:r>
              <a:rPr lang="de-DE" dirty="0"/>
              <a:t>Data </a:t>
            </a:r>
            <a:r>
              <a:rPr lang="de-DE" dirty="0" err="1"/>
              <a:t>Visualisation</a:t>
            </a:r>
            <a:endParaRPr lang="de-DE" dirty="0"/>
          </a:p>
        </p:txBody>
      </p:sp>
    </p:spTree>
    <p:extLst>
      <p:ext uri="{BB962C8B-B14F-4D97-AF65-F5344CB8AC3E}">
        <p14:creationId xmlns:p14="http://schemas.microsoft.com/office/powerpoint/2010/main" val="3495404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6131432-D7FE-4DA8-B893-3ABC631CBF1F}"/>
              </a:ext>
            </a:extLst>
          </p:cNvPr>
          <p:cNvSpPr>
            <a:spLocks noGrp="1"/>
          </p:cNvSpPr>
          <p:nvPr>
            <p:ph type="body" sz="quarter" idx="11"/>
          </p:nvPr>
        </p:nvSpPr>
        <p:spPr/>
        <p:txBody>
          <a:bodyPr/>
          <a:lstStyle/>
          <a:p>
            <a:r>
              <a:rPr lang="de-DE" dirty="0"/>
              <a:t>Anzahl Datensätze</a:t>
            </a:r>
          </a:p>
          <a:p>
            <a:r>
              <a:rPr lang="de-DE" dirty="0"/>
              <a:t>Selektierte Datensätze</a:t>
            </a:r>
          </a:p>
          <a:p>
            <a:r>
              <a:rPr lang="de-DE" dirty="0"/>
              <a:t>Zeiträume</a:t>
            </a:r>
          </a:p>
          <a:p>
            <a:r>
              <a:rPr lang="de-DE" dirty="0"/>
              <a:t>Kategorien</a:t>
            </a:r>
          </a:p>
        </p:txBody>
      </p:sp>
      <p:sp>
        <p:nvSpPr>
          <p:cNvPr id="4" name="Titel 3">
            <a:extLst>
              <a:ext uri="{FF2B5EF4-FFF2-40B4-BE49-F238E27FC236}">
                <a16:creationId xmlns:a16="http://schemas.microsoft.com/office/drawing/2014/main" id="{2DFC95EC-307E-49FF-9EC1-B15A76A85BF0}"/>
              </a:ext>
            </a:extLst>
          </p:cNvPr>
          <p:cNvSpPr>
            <a:spLocks noGrp="1"/>
          </p:cNvSpPr>
          <p:nvPr>
            <p:ph type="title"/>
          </p:nvPr>
        </p:nvSpPr>
        <p:spPr/>
        <p:txBody>
          <a:bodyPr/>
          <a:lstStyle/>
          <a:p>
            <a:r>
              <a:rPr lang="de-DE" dirty="0"/>
              <a:t>Filtern</a:t>
            </a:r>
          </a:p>
        </p:txBody>
      </p:sp>
      <p:sp>
        <p:nvSpPr>
          <p:cNvPr id="5" name="Textplatzhalter 4">
            <a:extLst>
              <a:ext uri="{FF2B5EF4-FFF2-40B4-BE49-F238E27FC236}">
                <a16:creationId xmlns:a16="http://schemas.microsoft.com/office/drawing/2014/main" id="{547B9892-8FC8-4E66-B488-6154D6BD3319}"/>
              </a:ext>
            </a:extLst>
          </p:cNvPr>
          <p:cNvSpPr>
            <a:spLocks noGrp="1"/>
          </p:cNvSpPr>
          <p:nvPr>
            <p:ph type="body" sz="quarter" idx="12"/>
          </p:nvPr>
        </p:nvSpPr>
        <p:spPr/>
        <p:txBody>
          <a:bodyPr/>
          <a:lstStyle/>
          <a:p>
            <a:r>
              <a:rPr lang="de-DE" dirty="0">
                <a:hlinkClick r:id="rId3"/>
              </a:rPr>
              <a:t>https://www.pexels.com/de-de/foto/barista-brauen-brauerei-brote-2878712/</a:t>
            </a:r>
            <a:endParaRPr lang="de-DE" dirty="0"/>
          </a:p>
        </p:txBody>
      </p:sp>
      <p:pic>
        <p:nvPicPr>
          <p:cNvPr id="9218" name="Picture 2" descr="barista, brauen, brauerei">
            <a:extLst>
              <a:ext uri="{FF2B5EF4-FFF2-40B4-BE49-F238E27FC236}">
                <a16:creationId xmlns:a16="http://schemas.microsoft.com/office/drawing/2014/main" id="{591BB85D-7075-49CD-BC25-FA5F1BE54D2F}"/>
              </a:ext>
            </a:extLst>
          </p:cNvPr>
          <p:cNvPicPr>
            <a:picLocks noGrp="1" noChangeAspect="1" noChangeArrowheads="1"/>
          </p:cNvPicPr>
          <p:nvPr>
            <p:ph type="pic" sz="quarter" idx="10"/>
          </p:nvPr>
        </p:nvPicPr>
        <p:blipFill>
          <a:blip r:embed="rId4"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98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7E1C1CB0-6C4C-44FE-A61F-5CEF25B2EF28}"/>
              </a:ext>
            </a:extLst>
          </p:cNvPr>
          <p:cNvSpPr>
            <a:spLocks noGrp="1"/>
          </p:cNvSpPr>
          <p:nvPr>
            <p:ph type="pic" sz="quarter" idx="10"/>
          </p:nvPr>
        </p:nvSpPr>
        <p:spPr/>
      </p:sp>
      <p:sp>
        <p:nvSpPr>
          <p:cNvPr id="3" name="Textplatzhalter 2">
            <a:extLst>
              <a:ext uri="{FF2B5EF4-FFF2-40B4-BE49-F238E27FC236}">
                <a16:creationId xmlns:a16="http://schemas.microsoft.com/office/drawing/2014/main" id="{36131432-D7FE-4DA8-B893-3ABC631CBF1F}"/>
              </a:ext>
            </a:extLst>
          </p:cNvPr>
          <p:cNvSpPr>
            <a:spLocks noGrp="1"/>
          </p:cNvSpPr>
          <p:nvPr>
            <p:ph type="body" sz="quarter" idx="11"/>
          </p:nvPr>
        </p:nvSpPr>
        <p:spPr/>
        <p:txBody>
          <a:bodyPr/>
          <a:lstStyle/>
          <a:p>
            <a:r>
              <a:rPr lang="de-DE" dirty="0"/>
              <a:t>Anzahl Datensätze</a:t>
            </a:r>
          </a:p>
          <a:p>
            <a:r>
              <a:rPr lang="de-DE" dirty="0"/>
              <a:t>Selektierte Datensätze</a:t>
            </a:r>
          </a:p>
          <a:p>
            <a:r>
              <a:rPr lang="de-DE" dirty="0"/>
              <a:t>Zeiträume</a:t>
            </a:r>
          </a:p>
          <a:p>
            <a:r>
              <a:rPr lang="de-DE" dirty="0"/>
              <a:t>Kategorien</a:t>
            </a:r>
          </a:p>
        </p:txBody>
      </p:sp>
      <p:sp>
        <p:nvSpPr>
          <p:cNvPr id="4" name="Titel 3">
            <a:extLst>
              <a:ext uri="{FF2B5EF4-FFF2-40B4-BE49-F238E27FC236}">
                <a16:creationId xmlns:a16="http://schemas.microsoft.com/office/drawing/2014/main" id="{2DFC95EC-307E-49FF-9EC1-B15A76A85BF0}"/>
              </a:ext>
            </a:extLst>
          </p:cNvPr>
          <p:cNvSpPr>
            <a:spLocks noGrp="1"/>
          </p:cNvSpPr>
          <p:nvPr>
            <p:ph type="title"/>
          </p:nvPr>
        </p:nvSpPr>
        <p:spPr/>
        <p:txBody>
          <a:bodyPr/>
          <a:lstStyle/>
          <a:p>
            <a:r>
              <a:rPr lang="de-DE" dirty="0"/>
              <a:t>Filtern</a:t>
            </a:r>
          </a:p>
        </p:txBody>
      </p:sp>
      <p:sp>
        <p:nvSpPr>
          <p:cNvPr id="5" name="Textplatzhalter 4">
            <a:extLst>
              <a:ext uri="{FF2B5EF4-FFF2-40B4-BE49-F238E27FC236}">
                <a16:creationId xmlns:a16="http://schemas.microsoft.com/office/drawing/2014/main" id="{547B9892-8FC8-4E66-B488-6154D6BD3319}"/>
              </a:ext>
            </a:extLst>
          </p:cNvPr>
          <p:cNvSpPr>
            <a:spLocks noGrp="1"/>
          </p:cNvSpPr>
          <p:nvPr>
            <p:ph type="body" sz="quarter" idx="12"/>
          </p:nvPr>
        </p:nvSpPr>
        <p:spPr/>
        <p:txBody>
          <a:bodyPr/>
          <a:lstStyle/>
          <a:p>
            <a:r>
              <a:rPr lang="de-DE" dirty="0">
                <a:hlinkClick r:id="rId3"/>
              </a:rPr>
              <a:t>https://www.6sqft.com/amazing-maps-explore-the-citys-592130-street-trees-by-species/</a:t>
            </a:r>
            <a:endParaRPr lang="de-DE" dirty="0"/>
          </a:p>
        </p:txBody>
      </p:sp>
      <p:pic>
        <p:nvPicPr>
          <p:cNvPr id="9218" name="Picture 2" descr="og:image">
            <a:extLst>
              <a:ext uri="{FF2B5EF4-FFF2-40B4-BE49-F238E27FC236}">
                <a16:creationId xmlns:a16="http://schemas.microsoft.com/office/drawing/2014/main" id="{97CAB3B1-C4C9-4CD9-9970-860BCCE73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9" y="850814"/>
            <a:ext cx="24298732" cy="12014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00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A3EA146-985A-487C-A479-CBDCB3E064B3}"/>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26AEAB3C-0C54-4598-A38C-C52660F3EEC5}"/>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693EDC9A-C41C-4ECD-BB41-FA15CC9DEB55}"/>
              </a:ext>
            </a:extLst>
          </p:cNvPr>
          <p:cNvSpPr>
            <a:spLocks noGrp="1"/>
          </p:cNvSpPr>
          <p:nvPr>
            <p:ph type="body" sz="quarter" idx="12"/>
          </p:nvPr>
        </p:nvSpPr>
        <p:spPr/>
        <p:txBody>
          <a:bodyPr/>
          <a:lstStyle/>
          <a:p>
            <a:r>
              <a:rPr lang="de-DE" dirty="0">
                <a:hlinkClick r:id="rId3"/>
              </a:rPr>
              <a:t>https://i1.wp.com/flowingdata.com/wp-content/uploads/2014/09/How-Nations-Fare-in-PhDs-by-Sex.png?resize=960%2C644&amp;ssl=1</a:t>
            </a:r>
            <a:endParaRPr lang="de-DE" dirty="0"/>
          </a:p>
        </p:txBody>
      </p:sp>
      <p:pic>
        <p:nvPicPr>
          <p:cNvPr id="12290" name="Picture 2">
            <a:extLst>
              <a:ext uri="{FF2B5EF4-FFF2-40B4-BE49-F238E27FC236}">
                <a16:creationId xmlns:a16="http://schemas.microsoft.com/office/drawing/2014/main" id="{EF7D2BCA-74DA-4093-89CE-F50AF4ACE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8338" y="283506"/>
            <a:ext cx="19600975" cy="131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031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6131432-D7FE-4DA8-B893-3ABC631CBF1F}"/>
              </a:ext>
            </a:extLst>
          </p:cNvPr>
          <p:cNvSpPr>
            <a:spLocks noGrp="1"/>
          </p:cNvSpPr>
          <p:nvPr>
            <p:ph type="body" sz="quarter" idx="11"/>
          </p:nvPr>
        </p:nvSpPr>
        <p:spPr/>
        <p:txBody>
          <a:bodyPr/>
          <a:lstStyle/>
          <a:p>
            <a:r>
              <a:rPr lang="de-DE" dirty="0"/>
              <a:t>Einzelne Datensätze kennzeichnen</a:t>
            </a:r>
          </a:p>
          <a:p>
            <a:r>
              <a:rPr lang="de-DE" dirty="0"/>
              <a:t>Klarheit und Struktur im Datenchaos erzeugen</a:t>
            </a:r>
          </a:p>
          <a:p>
            <a:r>
              <a:rPr lang="de-DE" dirty="0"/>
              <a:t>Den Betrachter fokussieren</a:t>
            </a:r>
          </a:p>
        </p:txBody>
      </p:sp>
      <p:sp>
        <p:nvSpPr>
          <p:cNvPr id="4" name="Titel 3">
            <a:extLst>
              <a:ext uri="{FF2B5EF4-FFF2-40B4-BE49-F238E27FC236}">
                <a16:creationId xmlns:a16="http://schemas.microsoft.com/office/drawing/2014/main" id="{2DFC95EC-307E-49FF-9EC1-B15A76A85BF0}"/>
              </a:ext>
            </a:extLst>
          </p:cNvPr>
          <p:cNvSpPr>
            <a:spLocks noGrp="1"/>
          </p:cNvSpPr>
          <p:nvPr>
            <p:ph type="title"/>
          </p:nvPr>
        </p:nvSpPr>
        <p:spPr/>
        <p:txBody>
          <a:bodyPr/>
          <a:lstStyle/>
          <a:p>
            <a:r>
              <a:rPr lang="de-DE" dirty="0"/>
              <a:t>Hervorheben</a:t>
            </a:r>
          </a:p>
        </p:txBody>
      </p:sp>
      <p:sp>
        <p:nvSpPr>
          <p:cNvPr id="5" name="Textplatzhalter 4">
            <a:extLst>
              <a:ext uri="{FF2B5EF4-FFF2-40B4-BE49-F238E27FC236}">
                <a16:creationId xmlns:a16="http://schemas.microsoft.com/office/drawing/2014/main" id="{547B9892-8FC8-4E66-B488-6154D6BD3319}"/>
              </a:ext>
            </a:extLst>
          </p:cNvPr>
          <p:cNvSpPr>
            <a:spLocks noGrp="1"/>
          </p:cNvSpPr>
          <p:nvPr>
            <p:ph type="body" sz="quarter" idx="12"/>
          </p:nvPr>
        </p:nvSpPr>
        <p:spPr/>
        <p:txBody>
          <a:bodyPr/>
          <a:lstStyle/>
          <a:p>
            <a:r>
              <a:rPr lang="de-DE" dirty="0">
                <a:hlinkClick r:id="rId3"/>
              </a:rPr>
              <a:t>https://www.pexels.com/de-de/foto/baden-baume-blau-draussen-1726310/</a:t>
            </a:r>
            <a:endParaRPr lang="de-DE" dirty="0"/>
          </a:p>
        </p:txBody>
      </p:sp>
      <p:pic>
        <p:nvPicPr>
          <p:cNvPr id="12290" name="Picture 2" descr="baden, bäume, blau">
            <a:extLst>
              <a:ext uri="{FF2B5EF4-FFF2-40B4-BE49-F238E27FC236}">
                <a16:creationId xmlns:a16="http://schemas.microsoft.com/office/drawing/2014/main" id="{8AA9FDEE-A4F0-45D1-8BBD-0EAEE1F88912}"/>
              </a:ext>
            </a:extLst>
          </p:cNvPr>
          <p:cNvPicPr>
            <a:picLocks noGrp="1" noChangeAspect="1" noChangeArrowheads="1"/>
          </p:cNvPicPr>
          <p:nvPr>
            <p:ph type="pic" sz="quarter" idx="10"/>
          </p:nvPr>
        </p:nvPicPr>
        <p:blipFill rotWithShape="1">
          <a:blip r:embed="rId4" cstate="email">
            <a:extLst>
              <a:ext uri="{28A0092B-C50C-407E-A947-70E740481C1C}">
                <a14:useLocalDpi xmlns:a14="http://schemas.microsoft.com/office/drawing/2010/main" val="0"/>
              </a:ext>
            </a:extLst>
          </a:blip>
          <a:srcRect l="22906" r="2996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708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511A9D1-0CC1-4325-8B69-456D501BC39B}"/>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6A374A3D-704B-4F80-8270-EE7DD89FB63D}"/>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941CF52D-BF32-4387-9BCB-9352BFD8E8D3}"/>
              </a:ext>
            </a:extLst>
          </p:cNvPr>
          <p:cNvSpPr>
            <a:spLocks noGrp="1"/>
          </p:cNvSpPr>
          <p:nvPr>
            <p:ph type="body" sz="quarter" idx="12"/>
          </p:nvPr>
        </p:nvSpPr>
        <p:spPr/>
        <p:txBody>
          <a:bodyPr/>
          <a:lstStyle/>
          <a:p>
            <a:r>
              <a:rPr lang="de-DE" dirty="0">
                <a:hlinkClick r:id="rId3"/>
              </a:rPr>
              <a:t>https://www.ons.gov.uk/peoplepopulationandcommunity/birthsdeathsandmarriages/livebirths/bulletins/babynamesenglandandwales/2018</a:t>
            </a:r>
            <a:endParaRPr lang="de-DE" dirty="0"/>
          </a:p>
        </p:txBody>
      </p:sp>
      <p:pic>
        <p:nvPicPr>
          <p:cNvPr id="6" name="Grafik 5">
            <a:extLst>
              <a:ext uri="{FF2B5EF4-FFF2-40B4-BE49-F238E27FC236}">
                <a16:creationId xmlns:a16="http://schemas.microsoft.com/office/drawing/2014/main" id="{7CE2F719-45C0-4740-B8E1-D2FFD26D90A7}"/>
              </a:ext>
            </a:extLst>
          </p:cNvPr>
          <p:cNvPicPr>
            <a:picLocks noChangeAspect="1"/>
          </p:cNvPicPr>
          <p:nvPr/>
        </p:nvPicPr>
        <p:blipFill>
          <a:blip r:embed="rId4"/>
          <a:stretch>
            <a:fillRect/>
          </a:stretch>
        </p:blipFill>
        <p:spPr>
          <a:xfrm>
            <a:off x="6004459" y="302403"/>
            <a:ext cx="12368730" cy="13111192"/>
          </a:xfrm>
          <a:prstGeom prst="rect">
            <a:avLst/>
          </a:prstGeom>
        </p:spPr>
      </p:pic>
    </p:spTree>
    <p:extLst>
      <p:ext uri="{BB962C8B-B14F-4D97-AF65-F5344CB8AC3E}">
        <p14:creationId xmlns:p14="http://schemas.microsoft.com/office/powerpoint/2010/main" val="38526809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6131432-D7FE-4DA8-B893-3ABC631CBF1F}"/>
              </a:ext>
            </a:extLst>
          </p:cNvPr>
          <p:cNvSpPr>
            <a:spLocks noGrp="1"/>
          </p:cNvSpPr>
          <p:nvPr>
            <p:ph type="body" sz="quarter" idx="11"/>
          </p:nvPr>
        </p:nvSpPr>
        <p:spPr/>
        <p:txBody>
          <a:bodyPr/>
          <a:lstStyle/>
          <a:p>
            <a:r>
              <a:rPr lang="de-DE" dirty="0"/>
              <a:t>Details zu einzelnen Datensätzen</a:t>
            </a:r>
          </a:p>
          <a:p>
            <a:r>
              <a:rPr lang="de-DE" dirty="0"/>
              <a:t>Zusätzliche Informationsebene</a:t>
            </a:r>
          </a:p>
          <a:p>
            <a:r>
              <a:rPr lang="de-DE" dirty="0"/>
              <a:t>Umsetzung</a:t>
            </a:r>
          </a:p>
          <a:p>
            <a:pPr lvl="1"/>
            <a:r>
              <a:rPr lang="de-DE" dirty="0"/>
              <a:t>Tooltips</a:t>
            </a:r>
          </a:p>
          <a:p>
            <a:pPr lvl="1"/>
            <a:r>
              <a:rPr lang="de-DE" dirty="0"/>
              <a:t>Pop-Ups</a:t>
            </a:r>
          </a:p>
        </p:txBody>
      </p:sp>
      <p:sp>
        <p:nvSpPr>
          <p:cNvPr id="4" name="Titel 3">
            <a:extLst>
              <a:ext uri="{FF2B5EF4-FFF2-40B4-BE49-F238E27FC236}">
                <a16:creationId xmlns:a16="http://schemas.microsoft.com/office/drawing/2014/main" id="{2DFC95EC-307E-49FF-9EC1-B15A76A85BF0}"/>
              </a:ext>
            </a:extLst>
          </p:cNvPr>
          <p:cNvSpPr>
            <a:spLocks noGrp="1"/>
          </p:cNvSpPr>
          <p:nvPr>
            <p:ph type="title"/>
          </p:nvPr>
        </p:nvSpPr>
        <p:spPr/>
        <p:txBody>
          <a:bodyPr/>
          <a:lstStyle/>
          <a:p>
            <a:r>
              <a:rPr lang="de-DE" dirty="0"/>
              <a:t>Beschriften</a:t>
            </a:r>
          </a:p>
        </p:txBody>
      </p:sp>
      <p:sp>
        <p:nvSpPr>
          <p:cNvPr id="5" name="Textplatzhalter 4">
            <a:extLst>
              <a:ext uri="{FF2B5EF4-FFF2-40B4-BE49-F238E27FC236}">
                <a16:creationId xmlns:a16="http://schemas.microsoft.com/office/drawing/2014/main" id="{547B9892-8FC8-4E66-B488-6154D6BD3319}"/>
              </a:ext>
            </a:extLst>
          </p:cNvPr>
          <p:cNvSpPr>
            <a:spLocks noGrp="1"/>
          </p:cNvSpPr>
          <p:nvPr>
            <p:ph type="body" sz="quarter" idx="12"/>
          </p:nvPr>
        </p:nvSpPr>
        <p:spPr/>
        <p:txBody>
          <a:bodyPr/>
          <a:lstStyle/>
          <a:p>
            <a:r>
              <a:rPr lang="de-DE" dirty="0">
                <a:hlinkClick r:id="rId3"/>
              </a:rPr>
              <a:t>https://www.pexels.com/de-de/foto/kunst-kreativ-graffiti-new-york-3053859/</a:t>
            </a:r>
            <a:endParaRPr lang="de-DE" dirty="0"/>
          </a:p>
        </p:txBody>
      </p:sp>
      <p:pic>
        <p:nvPicPr>
          <p:cNvPr id="10244" name="Picture 4" descr="architektur, artsy, graffiti">
            <a:extLst>
              <a:ext uri="{FF2B5EF4-FFF2-40B4-BE49-F238E27FC236}">
                <a16:creationId xmlns:a16="http://schemas.microsoft.com/office/drawing/2014/main" id="{80E32F91-2723-49B0-A886-647FFA071D85}"/>
              </a:ext>
            </a:extLst>
          </p:cNvPr>
          <p:cNvPicPr>
            <a:picLocks noGrp="1" noChangeAspect="1" noChangeArrowheads="1"/>
          </p:cNvPicPr>
          <p:nvPr>
            <p:ph type="pic" sz="quarter" idx="10"/>
          </p:nvPr>
        </p:nvPicPr>
        <p:blipFill>
          <a:blip r:embed="rId4" cstate="email">
            <a:extLst>
              <a:ext uri="{28A0092B-C50C-407E-A947-70E740481C1C}">
                <a14:useLocalDpi xmlns:a14="http://schemas.microsoft.com/office/drawing/2010/main" val="0"/>
              </a:ext>
            </a:extLst>
          </a:blip>
          <a:srcRect l="24195" r="2419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42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98FB8-874A-45A3-A1B5-9B59FBBAA1F5}"/>
              </a:ext>
            </a:extLst>
          </p:cNvPr>
          <p:cNvSpPr>
            <a:spLocks noGrp="1"/>
          </p:cNvSpPr>
          <p:nvPr>
            <p:ph type="title"/>
          </p:nvPr>
        </p:nvSpPr>
        <p:spPr/>
        <p:txBody>
          <a:bodyPr/>
          <a:lstStyle/>
          <a:p>
            <a:pPr>
              <a:defRPr/>
            </a:pPr>
            <a:r>
              <a:rPr lang="de-DE" dirty="0"/>
              <a:t>Organisatorisches</a:t>
            </a:r>
          </a:p>
        </p:txBody>
      </p:sp>
      <p:sp>
        <p:nvSpPr>
          <p:cNvPr id="14339" name="Textplatzhalter 2">
            <a:extLst>
              <a:ext uri="{FF2B5EF4-FFF2-40B4-BE49-F238E27FC236}">
                <a16:creationId xmlns:a16="http://schemas.microsoft.com/office/drawing/2014/main" id="{B90D0771-F0BF-446C-836F-5D272103FAB8}"/>
              </a:ext>
            </a:extLst>
          </p:cNvPr>
          <p:cNvSpPr>
            <a:spLocks noGrp="1" noChangeArrowheads="1"/>
          </p:cNvSpPr>
          <p:nvPr>
            <p:ph type="body" idx="1"/>
          </p:nvPr>
        </p:nvSpPr>
        <p:spPr/>
        <p:txBody>
          <a:bodyPr/>
          <a:lstStyle/>
          <a:p>
            <a:r>
              <a:rPr lang="de-DE" altLang="de-DE"/>
              <a:t>Data Visualization</a:t>
            </a:r>
          </a:p>
        </p:txBody>
      </p:sp>
      <p:sp>
        <p:nvSpPr>
          <p:cNvPr id="14341" name="Foliennummernplatzhalter 4">
            <a:extLst>
              <a:ext uri="{FF2B5EF4-FFF2-40B4-BE49-F238E27FC236}">
                <a16:creationId xmlns:a16="http://schemas.microsoft.com/office/drawing/2014/main" id="{065F1FEC-256E-4135-BB1C-9B96527254B2}"/>
              </a:ext>
            </a:extLst>
          </p:cNvPr>
          <p:cNvSpPr>
            <a:spLocks noGrp="1"/>
          </p:cNvSpPr>
          <p:nvPr>
            <p:ph type="sldNum" sz="quarter" idx="4294967295"/>
          </p:nvPr>
        </p:nvSpPr>
        <p:spPr>
          <a:xfrm>
            <a:off x="17216715" y="12712701"/>
            <a:ext cx="5484971" cy="730250"/>
          </a:xfrm>
          <a:prstGeom prst="rect">
            <a:avLst/>
          </a:prstGeom>
          <a:noFill/>
        </p:spPr>
        <p:txBody>
          <a:bodyPr/>
          <a:lstStyle>
            <a:lvl1pPr defTabSz="1825626">
              <a:spcBef>
                <a:spcPct val="20000"/>
              </a:spcBef>
              <a:defRPr>
                <a:solidFill>
                  <a:srgbClr val="5C6971"/>
                </a:solidFill>
                <a:latin typeface="Arial" panose="020B0604020202020204" pitchFamily="34" charset="0"/>
                <a:ea typeface="ＭＳ Ｐゴシック" panose="020B0600070205080204" pitchFamily="34" charset="-128"/>
              </a:defRPr>
            </a:lvl1pPr>
            <a:lvl2pPr marL="1485900" indent="-5715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22860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32004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4114800" indent="-457200" defTabSz="1825626">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50292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59436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68580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7772400" indent="-457200" defTabSz="1825626"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de-DE" altLang="de-DE"/>
              <a:t>Seite </a:t>
            </a:r>
            <a:fld id="{6B0D24EB-68A6-4C45-A8D9-AB247CAAECEA}" type="slidenum">
              <a:rPr lang="de-DE" altLang="de-DE" smtClean="0"/>
              <a:pPr>
                <a:spcBef>
                  <a:spcPct val="0"/>
                </a:spcBef>
              </a:pPr>
              <a:t>9</a:t>
            </a:fld>
            <a:endParaRPr lang="de-DE" altLang="de-DE"/>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126C484-82BF-431C-855F-5B907F65C25D}"/>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F9B91B37-0872-4C9D-87A6-E353639C822E}"/>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CF9E712A-B15A-41CE-A8ED-031FC26416B5}"/>
              </a:ext>
            </a:extLst>
          </p:cNvPr>
          <p:cNvSpPr>
            <a:spLocks noGrp="1"/>
          </p:cNvSpPr>
          <p:nvPr>
            <p:ph type="body" sz="quarter" idx="12"/>
          </p:nvPr>
        </p:nvSpPr>
        <p:spPr/>
        <p:txBody>
          <a:bodyPr/>
          <a:lstStyle/>
          <a:p>
            <a:r>
              <a:rPr lang="de-DE" dirty="0">
                <a:hlinkClick r:id="rId3"/>
              </a:rPr>
              <a:t>https://guns.periscopic.com/?year=2013</a:t>
            </a:r>
            <a:endParaRPr lang="de-DE" dirty="0"/>
          </a:p>
        </p:txBody>
      </p:sp>
      <p:pic>
        <p:nvPicPr>
          <p:cNvPr id="6" name="Grafik 5">
            <a:extLst>
              <a:ext uri="{FF2B5EF4-FFF2-40B4-BE49-F238E27FC236}">
                <a16:creationId xmlns:a16="http://schemas.microsoft.com/office/drawing/2014/main" id="{9D0D6A3F-B315-4363-941A-192DC3622CAA}"/>
              </a:ext>
            </a:extLst>
          </p:cNvPr>
          <p:cNvPicPr>
            <a:picLocks noChangeAspect="1"/>
          </p:cNvPicPr>
          <p:nvPr/>
        </p:nvPicPr>
        <p:blipFill>
          <a:blip r:embed="rId4"/>
          <a:stretch>
            <a:fillRect/>
          </a:stretch>
        </p:blipFill>
        <p:spPr>
          <a:xfrm>
            <a:off x="0" y="1776899"/>
            <a:ext cx="23854747" cy="9944222"/>
          </a:xfrm>
          <a:prstGeom prst="rect">
            <a:avLst/>
          </a:prstGeom>
        </p:spPr>
      </p:pic>
    </p:spTree>
    <p:extLst>
      <p:ext uri="{BB962C8B-B14F-4D97-AF65-F5344CB8AC3E}">
        <p14:creationId xmlns:p14="http://schemas.microsoft.com/office/powerpoint/2010/main" val="1350552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6131432-D7FE-4DA8-B893-3ABC631CBF1F}"/>
              </a:ext>
            </a:extLst>
          </p:cNvPr>
          <p:cNvSpPr>
            <a:spLocks noGrp="1"/>
          </p:cNvSpPr>
          <p:nvPr>
            <p:ph type="body" sz="quarter" idx="11"/>
          </p:nvPr>
        </p:nvSpPr>
        <p:spPr/>
        <p:txBody>
          <a:bodyPr/>
          <a:lstStyle/>
          <a:p>
            <a:r>
              <a:rPr lang="de-DE" dirty="0"/>
              <a:t>Unterstützt zeitliches Verständnis</a:t>
            </a:r>
          </a:p>
          <a:p>
            <a:r>
              <a:rPr lang="de-DE" dirty="0"/>
              <a:t>Zeigt Evolution</a:t>
            </a:r>
          </a:p>
          <a:p>
            <a:r>
              <a:rPr lang="de-DE" dirty="0"/>
              <a:t>Erregt Aufmerksamkeit</a:t>
            </a:r>
          </a:p>
        </p:txBody>
      </p:sp>
      <p:sp>
        <p:nvSpPr>
          <p:cNvPr id="4" name="Titel 3">
            <a:extLst>
              <a:ext uri="{FF2B5EF4-FFF2-40B4-BE49-F238E27FC236}">
                <a16:creationId xmlns:a16="http://schemas.microsoft.com/office/drawing/2014/main" id="{2DFC95EC-307E-49FF-9EC1-B15A76A85BF0}"/>
              </a:ext>
            </a:extLst>
          </p:cNvPr>
          <p:cNvSpPr>
            <a:spLocks noGrp="1"/>
          </p:cNvSpPr>
          <p:nvPr>
            <p:ph type="title"/>
          </p:nvPr>
        </p:nvSpPr>
        <p:spPr/>
        <p:txBody>
          <a:bodyPr/>
          <a:lstStyle/>
          <a:p>
            <a:r>
              <a:rPr lang="de-DE" dirty="0"/>
              <a:t>Animieren</a:t>
            </a:r>
          </a:p>
        </p:txBody>
      </p:sp>
      <p:sp>
        <p:nvSpPr>
          <p:cNvPr id="5" name="Textplatzhalter 4">
            <a:extLst>
              <a:ext uri="{FF2B5EF4-FFF2-40B4-BE49-F238E27FC236}">
                <a16:creationId xmlns:a16="http://schemas.microsoft.com/office/drawing/2014/main" id="{547B9892-8FC8-4E66-B488-6154D6BD3319}"/>
              </a:ext>
            </a:extLst>
          </p:cNvPr>
          <p:cNvSpPr>
            <a:spLocks noGrp="1"/>
          </p:cNvSpPr>
          <p:nvPr>
            <p:ph type="body" sz="quarter" idx="12"/>
          </p:nvPr>
        </p:nvSpPr>
        <p:spPr/>
        <p:txBody>
          <a:bodyPr/>
          <a:lstStyle/>
          <a:p>
            <a:r>
              <a:rPr lang="de-DE" dirty="0">
                <a:hlinkClick r:id="rId3"/>
              </a:rPr>
              <a:t>https://www.pexels.com/de-de/foto/abbildung-abstrakt-architektur-aufnahme-von-unten-1005644/</a:t>
            </a:r>
            <a:endParaRPr lang="de-DE" dirty="0"/>
          </a:p>
        </p:txBody>
      </p:sp>
      <p:pic>
        <p:nvPicPr>
          <p:cNvPr id="11266" name="Picture 2" descr="abbildung, abstrakt, architektur">
            <a:extLst>
              <a:ext uri="{FF2B5EF4-FFF2-40B4-BE49-F238E27FC236}">
                <a16:creationId xmlns:a16="http://schemas.microsoft.com/office/drawing/2014/main" id="{EF68B4F7-B93E-4EFD-AFD7-759F4AC9A954}"/>
              </a:ext>
            </a:extLst>
          </p:cNvPr>
          <p:cNvPicPr>
            <a:picLocks noGrp="1" noChangeAspect="1" noChangeArrowheads="1"/>
          </p:cNvPicPr>
          <p:nvPr>
            <p:ph type="pic" sz="quarter" idx="10"/>
          </p:nvPr>
        </p:nvPicPr>
        <p:blipFill>
          <a:blip r:embed="rId4" cstate="email">
            <a:extLst>
              <a:ext uri="{28A0092B-C50C-407E-A947-70E740481C1C}">
                <a14:useLocalDpi xmlns:a14="http://schemas.microsoft.com/office/drawing/2010/main" val="0"/>
              </a:ext>
            </a:extLst>
          </a:blip>
          <a:srcRect l="2884" r="288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803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EACFAE0-FB87-4FA2-8FC6-E930BD3E2D0A}"/>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1AF94BC9-931C-48D6-8FDC-2021EF3974E3}"/>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24667C54-DD7B-4ED4-B28A-FD1D9005B54F}"/>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CC4D9DFE-F7F0-49FB-9FAC-5B4211EC23BA}"/>
              </a:ext>
            </a:extLst>
          </p:cNvPr>
          <p:cNvPicPr>
            <a:picLocks noChangeAspect="1"/>
          </p:cNvPicPr>
          <p:nvPr/>
        </p:nvPicPr>
        <p:blipFill>
          <a:blip r:embed="rId3"/>
          <a:stretch>
            <a:fillRect/>
          </a:stretch>
        </p:blipFill>
        <p:spPr>
          <a:xfrm>
            <a:off x="347783" y="1026224"/>
            <a:ext cx="23682084" cy="11663553"/>
          </a:xfrm>
          <a:prstGeom prst="rect">
            <a:avLst/>
          </a:prstGeom>
        </p:spPr>
      </p:pic>
    </p:spTree>
    <p:extLst>
      <p:ext uri="{BB962C8B-B14F-4D97-AF65-F5344CB8AC3E}">
        <p14:creationId xmlns:p14="http://schemas.microsoft.com/office/powerpoint/2010/main" val="1866253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89FF3BE-F218-42CA-A71D-1F29DCCDD4D3}"/>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83A90F4A-1F8C-458B-A96E-AD2BE2351776}"/>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7F48FF20-9E40-445D-9BD9-B08FC4A54E5F}"/>
              </a:ext>
            </a:extLst>
          </p:cNvPr>
          <p:cNvSpPr>
            <a:spLocks noGrp="1"/>
          </p:cNvSpPr>
          <p:nvPr>
            <p:ph type="body" sz="quarter" idx="12"/>
          </p:nvPr>
        </p:nvSpPr>
        <p:spPr/>
        <p:txBody>
          <a:bodyPr/>
          <a:lstStyle/>
          <a:p>
            <a:endParaRPr lang="de-DE"/>
          </a:p>
        </p:txBody>
      </p:sp>
      <p:pic>
        <p:nvPicPr>
          <p:cNvPr id="6" name="Grafik 5">
            <a:extLst>
              <a:ext uri="{FF2B5EF4-FFF2-40B4-BE49-F238E27FC236}">
                <a16:creationId xmlns:a16="http://schemas.microsoft.com/office/drawing/2014/main" id="{D6E54C1F-DE07-418D-BCAC-AE4E34280BA6}"/>
              </a:ext>
            </a:extLst>
          </p:cNvPr>
          <p:cNvPicPr>
            <a:picLocks noChangeAspect="1"/>
          </p:cNvPicPr>
          <p:nvPr/>
        </p:nvPicPr>
        <p:blipFill>
          <a:blip r:embed="rId3"/>
          <a:stretch>
            <a:fillRect/>
          </a:stretch>
        </p:blipFill>
        <p:spPr>
          <a:xfrm>
            <a:off x="0" y="2542792"/>
            <a:ext cx="24377649" cy="8556518"/>
          </a:xfrm>
          <a:prstGeom prst="rect">
            <a:avLst/>
          </a:prstGeom>
        </p:spPr>
      </p:pic>
    </p:spTree>
    <p:extLst>
      <p:ext uri="{BB962C8B-B14F-4D97-AF65-F5344CB8AC3E}">
        <p14:creationId xmlns:p14="http://schemas.microsoft.com/office/powerpoint/2010/main" val="11528456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EBD63-8F00-40F5-BCFB-BF7A239D5652}"/>
              </a:ext>
            </a:extLst>
          </p:cNvPr>
          <p:cNvSpPr>
            <a:spLocks noGrp="1"/>
          </p:cNvSpPr>
          <p:nvPr>
            <p:ph type="title"/>
          </p:nvPr>
        </p:nvSpPr>
        <p:spPr/>
        <p:txBody>
          <a:bodyPr/>
          <a:lstStyle/>
          <a:p>
            <a:r>
              <a:rPr lang="de-DE" dirty="0"/>
              <a:t>Farbe</a:t>
            </a:r>
          </a:p>
        </p:txBody>
      </p:sp>
      <p:sp>
        <p:nvSpPr>
          <p:cNvPr id="3" name="Textplatzhalter 2">
            <a:extLst>
              <a:ext uri="{FF2B5EF4-FFF2-40B4-BE49-F238E27FC236}">
                <a16:creationId xmlns:a16="http://schemas.microsoft.com/office/drawing/2014/main" id="{E6280F0E-1F8C-4E63-BC15-55979A0BAC1E}"/>
              </a:ext>
            </a:extLst>
          </p:cNvPr>
          <p:cNvSpPr>
            <a:spLocks noGrp="1"/>
          </p:cNvSpPr>
          <p:nvPr>
            <p:ph type="body" idx="1"/>
          </p:nvPr>
        </p:nvSpPr>
        <p:spPr/>
        <p:txBody>
          <a:bodyPr/>
          <a:lstStyle/>
          <a:p>
            <a:r>
              <a:rPr lang="de-DE" dirty="0"/>
              <a:t>Data </a:t>
            </a:r>
            <a:r>
              <a:rPr lang="de-DE" dirty="0" err="1"/>
              <a:t>Visualisation</a:t>
            </a:r>
            <a:endParaRPr lang="de-DE" dirty="0"/>
          </a:p>
        </p:txBody>
      </p:sp>
    </p:spTree>
    <p:extLst>
      <p:ext uri="{BB962C8B-B14F-4D97-AF65-F5344CB8AC3E}">
        <p14:creationId xmlns:p14="http://schemas.microsoft.com/office/powerpoint/2010/main" val="8770940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F104383-2C81-44D6-B82E-01ED54BDA047}"/>
              </a:ext>
            </a:extLst>
          </p:cNvPr>
          <p:cNvSpPr>
            <a:spLocks noGrp="1"/>
          </p:cNvSpPr>
          <p:nvPr>
            <p:ph type="pic" sz="quarter" idx="10"/>
          </p:nvPr>
        </p:nvSpPr>
        <p:spPr/>
      </p:sp>
      <p:sp>
        <p:nvSpPr>
          <p:cNvPr id="3" name="Textplatzhalter 2">
            <a:extLst>
              <a:ext uri="{FF2B5EF4-FFF2-40B4-BE49-F238E27FC236}">
                <a16:creationId xmlns:a16="http://schemas.microsoft.com/office/drawing/2014/main" id="{C6F7E216-FCB8-4D9F-928E-110D0E9BF586}"/>
              </a:ext>
            </a:extLst>
          </p:cNvPr>
          <p:cNvSpPr>
            <a:spLocks noGrp="1"/>
          </p:cNvSpPr>
          <p:nvPr>
            <p:ph type="body" sz="quarter" idx="11"/>
          </p:nvPr>
        </p:nvSpPr>
        <p:spPr/>
        <p:txBody>
          <a:bodyPr/>
          <a:lstStyle/>
          <a:p>
            <a:r>
              <a:rPr lang="de-DE" dirty="0"/>
              <a:t>Additiv vs. Subtraktiv</a:t>
            </a:r>
          </a:p>
          <a:p>
            <a:r>
              <a:rPr lang="de-DE" dirty="0"/>
              <a:t>HSL</a:t>
            </a:r>
          </a:p>
          <a:p>
            <a:pPr lvl="1"/>
            <a:r>
              <a:rPr lang="de-DE" dirty="0" err="1"/>
              <a:t>Hue</a:t>
            </a:r>
            <a:endParaRPr lang="de-DE" dirty="0"/>
          </a:p>
          <a:p>
            <a:pPr lvl="1"/>
            <a:r>
              <a:rPr lang="de-DE" dirty="0"/>
              <a:t>Saturation</a:t>
            </a:r>
          </a:p>
          <a:p>
            <a:pPr lvl="1"/>
            <a:r>
              <a:rPr lang="de-DE" dirty="0" err="1"/>
              <a:t>Lightness</a:t>
            </a:r>
            <a:endParaRPr lang="de-DE" dirty="0"/>
          </a:p>
          <a:p>
            <a:r>
              <a:rPr lang="de-DE" dirty="0"/>
              <a:t>RGB</a:t>
            </a:r>
          </a:p>
          <a:p>
            <a:pPr lvl="1"/>
            <a:r>
              <a:rPr lang="de-DE" dirty="0"/>
              <a:t>Rot</a:t>
            </a:r>
          </a:p>
          <a:p>
            <a:pPr lvl="1"/>
            <a:r>
              <a:rPr lang="de-DE" dirty="0"/>
              <a:t>Grün</a:t>
            </a:r>
          </a:p>
          <a:p>
            <a:pPr lvl="1"/>
            <a:r>
              <a:rPr lang="de-DE" dirty="0"/>
              <a:t>Blau</a:t>
            </a:r>
          </a:p>
          <a:p>
            <a:endParaRPr lang="de-DE" dirty="0"/>
          </a:p>
        </p:txBody>
      </p:sp>
      <p:sp>
        <p:nvSpPr>
          <p:cNvPr id="4" name="Titel 3">
            <a:extLst>
              <a:ext uri="{FF2B5EF4-FFF2-40B4-BE49-F238E27FC236}">
                <a16:creationId xmlns:a16="http://schemas.microsoft.com/office/drawing/2014/main" id="{F825915A-9368-4049-813A-E695DA27F97A}"/>
              </a:ext>
            </a:extLst>
          </p:cNvPr>
          <p:cNvSpPr>
            <a:spLocks noGrp="1"/>
          </p:cNvSpPr>
          <p:nvPr>
            <p:ph type="title"/>
          </p:nvPr>
        </p:nvSpPr>
        <p:spPr/>
        <p:txBody>
          <a:bodyPr/>
          <a:lstStyle/>
          <a:p>
            <a:r>
              <a:rPr lang="de-DE" dirty="0"/>
              <a:t>Grundlagen</a:t>
            </a:r>
          </a:p>
        </p:txBody>
      </p:sp>
      <p:sp>
        <p:nvSpPr>
          <p:cNvPr id="5" name="Textplatzhalter 4">
            <a:extLst>
              <a:ext uri="{FF2B5EF4-FFF2-40B4-BE49-F238E27FC236}">
                <a16:creationId xmlns:a16="http://schemas.microsoft.com/office/drawing/2014/main" id="{DC0898F0-F56F-4655-9897-AA441DB35EE0}"/>
              </a:ext>
            </a:extLst>
          </p:cNvPr>
          <p:cNvSpPr>
            <a:spLocks noGrp="1"/>
          </p:cNvSpPr>
          <p:nvPr>
            <p:ph type="body" sz="quarter" idx="12"/>
          </p:nvPr>
        </p:nvSpPr>
        <p:spPr/>
        <p:txBody>
          <a:bodyPr/>
          <a:lstStyle/>
          <a:p>
            <a:endParaRPr lang="de-DE" dirty="0"/>
          </a:p>
        </p:txBody>
      </p:sp>
      <p:sp>
        <p:nvSpPr>
          <p:cNvPr id="6" name="Rechteck 5">
            <a:extLst>
              <a:ext uri="{FF2B5EF4-FFF2-40B4-BE49-F238E27FC236}">
                <a16:creationId xmlns:a16="http://schemas.microsoft.com/office/drawing/2014/main" id="{DC816A2B-B1FA-42BB-99A1-D4239E2BAF5C}"/>
              </a:ext>
            </a:extLst>
          </p:cNvPr>
          <p:cNvSpPr/>
          <p:nvPr/>
        </p:nvSpPr>
        <p:spPr>
          <a:xfrm>
            <a:off x="14681200" y="4826000"/>
            <a:ext cx="9696450" cy="685800"/>
          </a:xfrm>
          <a:prstGeom prst="rect">
            <a:avLst/>
          </a:prstGeom>
          <a:gradFill flip="none" rotWithShape="1">
            <a:gsLst>
              <a:gs pos="0">
                <a:srgbClr val="FF0000"/>
              </a:gs>
              <a:gs pos="100000">
                <a:srgbClr val="FF0000"/>
              </a:gs>
              <a:gs pos="67000">
                <a:srgbClr val="0000FF"/>
              </a:gs>
              <a:gs pos="33000">
                <a:srgbClr val="00FF0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614A2874-39D5-4DEF-8260-5611EDD55045}"/>
              </a:ext>
            </a:extLst>
          </p:cNvPr>
          <p:cNvSpPr/>
          <p:nvPr/>
        </p:nvSpPr>
        <p:spPr>
          <a:xfrm>
            <a:off x="14681200" y="5791200"/>
            <a:ext cx="9696450" cy="685800"/>
          </a:xfrm>
          <a:prstGeom prst="rect">
            <a:avLst/>
          </a:prstGeom>
          <a:gradFill flip="none" rotWithShape="1">
            <a:gsLst>
              <a:gs pos="0">
                <a:srgbClr val="FF0000"/>
              </a:gs>
              <a:gs pos="100000">
                <a:srgbClr val="80808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52F7DB32-48B6-4CFC-9EF3-EE4FFE2A0CE4}"/>
              </a:ext>
            </a:extLst>
          </p:cNvPr>
          <p:cNvSpPr/>
          <p:nvPr/>
        </p:nvSpPr>
        <p:spPr>
          <a:xfrm>
            <a:off x="14680635" y="6756400"/>
            <a:ext cx="9696450" cy="685800"/>
          </a:xfrm>
          <a:prstGeom prst="rect">
            <a:avLst/>
          </a:prstGeom>
          <a:gradFill flip="none" rotWithShape="1">
            <a:gsLst>
              <a:gs pos="50000">
                <a:srgbClr val="FF0000"/>
              </a:gs>
              <a:gs pos="0">
                <a:srgbClr val="000000"/>
              </a:gs>
              <a:gs pos="100000">
                <a:srgbClr val="FFFFF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338" name="Picture 2">
            <a:extLst>
              <a:ext uri="{FF2B5EF4-FFF2-40B4-BE49-F238E27FC236}">
                <a16:creationId xmlns:a16="http://schemas.microsoft.com/office/drawing/2014/main" id="{FDE6226F-5673-4BC0-A892-A07DC9350C6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405285" y="779742"/>
            <a:ext cx="3310865" cy="331086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1082352-9265-4B63-BF3E-C09DE57A1DE2}"/>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8399" b="95013" l="4750" r="92667">
                        <a14:foregroundMark x1="38667" y1="10236" x2="54750" y2="8486"/>
                        <a14:foregroundMark x1="54750" y1="8486" x2="57083" y2="8924"/>
                        <a14:foregroundMark x1="14000" y1="56343" x2="20833" y2="75416"/>
                        <a14:foregroundMark x1="20833" y1="75416" x2="32833" y2="88276"/>
                        <a14:foregroundMark x1="32833" y1="88276" x2="33250" y2="88014"/>
                        <a14:foregroundMark x1="45833" y1="81802" x2="28333" y2="79703"/>
                        <a14:foregroundMark x1="28333" y1="79703" x2="13917" y2="67104"/>
                        <a14:foregroundMark x1="13917" y1="67104" x2="9833" y2="51706"/>
                        <a14:foregroundMark x1="9833" y1="51706" x2="24583" y2="50306"/>
                        <a14:foregroundMark x1="24583" y1="50306" x2="33667" y2="65792"/>
                        <a14:foregroundMark x1="33667" y1="65792" x2="33667" y2="76115"/>
                        <a14:foregroundMark x1="27000" y1="80490" x2="39000" y2="71391"/>
                        <a14:foregroundMark x1="39000" y1="71391" x2="34500" y2="86089"/>
                        <a14:foregroundMark x1="34500" y1="86089" x2="32833" y2="87139"/>
                        <a14:foregroundMark x1="43333" y1="86264" x2="27417" y2="89064"/>
                        <a14:foregroundMark x1="27417" y1="89064" x2="22750" y2="74541"/>
                        <a14:foregroundMark x1="22750" y1="74541" x2="33250" y2="57043"/>
                        <a14:foregroundMark x1="33250" y1="57043" x2="13333" y2="69379"/>
                        <a14:foregroundMark x1="13333" y1="69379" x2="8250" y2="52231"/>
                        <a14:foregroundMark x1="8250" y1="52231" x2="19417" y2="56343"/>
                        <a14:foregroundMark x1="6917" y1="59405" x2="4833" y2="66929"/>
                        <a14:foregroundMark x1="43750" y1="92826" x2="30750" y2="88014"/>
                        <a14:foregroundMark x1="84750" y1="66054" x2="65417" y2="75678"/>
                        <a14:foregroundMark x1="65417" y1="75678" x2="51250" y2="75241"/>
                        <a14:foregroundMark x1="75500" y1="42782" x2="88083" y2="52318"/>
                        <a14:foregroundMark x1="88083" y1="52318" x2="87167" y2="69729"/>
                        <a14:foregroundMark x1="87167" y1="69729" x2="73333" y2="83115"/>
                        <a14:foregroundMark x1="73333" y1="83115" x2="51250" y2="79440"/>
                        <a14:foregroundMark x1="51250" y1="79440" x2="52083" y2="68679"/>
                        <a14:foregroundMark x1="85167" y1="51094" x2="65750" y2="59930"/>
                        <a14:foregroundMark x1="65750" y1="59930" x2="61500" y2="75766"/>
                        <a14:foregroundMark x1="61500" y1="75766" x2="72667" y2="85564"/>
                        <a14:foregroundMark x1="72667" y1="85564" x2="81250" y2="70429"/>
                        <a14:foregroundMark x1="81250" y1="70429" x2="74917" y2="86352"/>
                        <a14:foregroundMark x1="74917" y1="86352" x2="59167" y2="87227"/>
                        <a14:foregroundMark x1="59167" y1="87227" x2="52083" y2="84952"/>
                        <a14:foregroundMark x1="81417" y1="42257" x2="90917" y2="55818"/>
                        <a14:foregroundMark x1="90917" y1="55818" x2="90167" y2="72091"/>
                        <a14:foregroundMark x1="90167" y1="72091" x2="63417" y2="89239"/>
                        <a14:foregroundMark x1="63417" y1="89239" x2="50417" y2="82240"/>
                        <a14:foregroundMark x1="50417" y1="82240" x2="50417" y2="82240"/>
                        <a14:foregroundMark x1="85167" y1="63867" x2="68917" y2="63692"/>
                        <a14:foregroundMark x1="68917" y1="63692" x2="59667" y2="82065"/>
                        <a14:foregroundMark x1="59667" y1="82065" x2="76417" y2="75678"/>
                        <a14:foregroundMark x1="76417" y1="75678" x2="74667" y2="65617"/>
                        <a14:foregroundMark x1="80167" y1="59843" x2="67583" y2="68154"/>
                        <a14:foregroundMark x1="67583" y1="68154" x2="62583" y2="80052"/>
                        <a14:foregroundMark x1="81833" y1="54593" x2="68000" y2="61330"/>
                        <a14:foregroundMark x1="68000" y1="61330" x2="82167" y2="64567"/>
                        <a14:foregroundMark x1="82167" y1="64567" x2="88083" y2="60280"/>
                        <a14:foregroundMark x1="87667" y1="56780" x2="81833" y2="61155"/>
                        <a14:foregroundMark x1="86417" y1="80490" x2="75083" y2="90376"/>
                        <a14:foregroundMark x1="75083" y1="90376" x2="59917" y2="93263"/>
                        <a14:foregroundMark x1="59917" y1="93263" x2="50417" y2="88889"/>
                        <a14:foregroundMark x1="86417" y1="48469" x2="90167" y2="65267"/>
                        <a14:foregroundMark x1="90167" y1="65267" x2="84917" y2="79965"/>
                        <a14:foregroundMark x1="84917" y1="79965" x2="73333" y2="90989"/>
                        <a14:foregroundMark x1="73333" y1="90989" x2="66750" y2="91951"/>
                        <a14:foregroundMark x1="83083" y1="42782" x2="91917" y2="55643"/>
                        <a14:foregroundMark x1="91917" y1="55643" x2="92667" y2="73141"/>
                        <a14:foregroundMark x1="92667" y1="73141" x2="84583" y2="86264"/>
                        <a14:foregroundMark x1="84583" y1="86264" x2="70417" y2="93088"/>
                        <a14:foregroundMark x1="70417" y1="93088" x2="55667" y2="91951"/>
                        <a14:foregroundMark x1="55667" y1="91951" x2="48333" y2="84952"/>
                        <a14:foregroundMark x1="32000" y1="95013" x2="40333" y2="93701"/>
                      </a14:backgroundRemoval>
                    </a14:imgEffect>
                  </a14:imgLayer>
                </a14:imgProps>
              </a:ext>
              <a:ext uri="{28A0092B-C50C-407E-A947-70E740481C1C}">
                <a14:useLocalDpi xmlns:a14="http://schemas.microsoft.com/office/drawing/2010/main" val="0"/>
              </a:ext>
            </a:extLst>
          </a:blip>
          <a:srcRect/>
          <a:stretch>
            <a:fillRect/>
          </a:stretch>
        </p:blipFill>
        <p:spPr bwMode="auto">
          <a:xfrm>
            <a:off x="15607381" y="910453"/>
            <a:ext cx="3310865" cy="3153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DEE4EC6-CF08-4E97-9B7E-2E95FD19308E}"/>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7262" b="94751" l="7417" r="92750">
                        <a14:foregroundMark x1="41833" y1="8749" x2="52583" y2="7349"/>
                        <a14:foregroundMark x1="52583" y1="7349" x2="56500" y2="8749"/>
                        <a14:foregroundMark x1="29000" y1="49256" x2="23083" y2="59230"/>
                        <a14:foregroundMark x1="23083" y1="59230" x2="28167" y2="69991"/>
                        <a14:foregroundMark x1="28167" y1="69991" x2="68750" y2="90201"/>
                        <a14:foregroundMark x1="68750" y1="90201" x2="78833" y2="83640"/>
                        <a14:foregroundMark x1="78833" y1="83640" x2="92833" y2="67454"/>
                        <a14:foregroundMark x1="92833" y1="67454" x2="67417" y2="24584"/>
                        <a14:foregroundMark x1="67417" y1="24584" x2="54583" y2="14786"/>
                        <a14:foregroundMark x1="54583" y1="14786" x2="43083" y2="12161"/>
                        <a14:foregroundMark x1="43083" y1="12161" x2="25167" y2="36658"/>
                        <a14:foregroundMark x1="25167" y1="36658" x2="14417" y2="68854"/>
                        <a14:foregroundMark x1="14417" y1="68854" x2="13500" y2="79615"/>
                        <a14:foregroundMark x1="13500" y1="79615" x2="20917" y2="86789"/>
                        <a14:foregroundMark x1="20917" y1="86789" x2="30750" y2="88626"/>
                        <a14:foregroundMark x1="30750" y1="88626" x2="61833" y2="83552"/>
                        <a14:foregroundMark x1="28333" y1="47857" x2="19667" y2="61417"/>
                        <a14:foregroundMark x1="19667" y1="61417" x2="32167" y2="50919"/>
                        <a14:foregroundMark x1="32167" y1="50919" x2="32167" y2="39808"/>
                        <a14:foregroundMark x1="32167" y1="39808" x2="21417" y2="45582"/>
                        <a14:foregroundMark x1="21417" y1="45582" x2="18167" y2="57480"/>
                        <a14:foregroundMark x1="18167" y1="57480" x2="26500" y2="69816"/>
                        <a14:foregroundMark x1="26500" y1="69816" x2="25583" y2="57218"/>
                        <a14:foregroundMark x1="25583" y1="57218" x2="17250" y2="74016"/>
                        <a14:foregroundMark x1="17250" y1="74016" x2="26583" y2="85827"/>
                        <a14:foregroundMark x1="26583" y1="85827" x2="42083" y2="68766"/>
                        <a14:foregroundMark x1="42083" y1="68766" x2="43417" y2="56868"/>
                        <a14:foregroundMark x1="43417" y1="56868" x2="33917" y2="62030"/>
                        <a14:foregroundMark x1="33917" y1="62030" x2="32250" y2="73491"/>
                        <a14:foregroundMark x1="32250" y1="73491" x2="38000" y2="84777"/>
                        <a14:foregroundMark x1="38000" y1="84777" x2="54167" y2="73316"/>
                        <a14:foregroundMark x1="54167" y1="73316" x2="56500" y2="62642"/>
                        <a14:foregroundMark x1="56500" y1="62642" x2="55250" y2="62555"/>
                        <a14:foregroundMark x1="70750" y1="94226" x2="58833" y2="91076"/>
                        <a14:foregroundMark x1="58833" y1="91076" x2="58000" y2="89414"/>
                        <a14:foregroundMark x1="60000" y1="8224" x2="50333" y2="11024"/>
                        <a14:foregroundMark x1="50333" y1="11024" x2="40667" y2="18110"/>
                        <a14:foregroundMark x1="40667" y1="18110" x2="25583" y2="42520"/>
                        <a14:foregroundMark x1="25583" y1="42520" x2="14917" y2="47244"/>
                        <a14:foregroundMark x1="14917" y1="47244" x2="9833" y2="70254"/>
                        <a14:foregroundMark x1="9833" y1="70254" x2="12917" y2="84689"/>
                        <a14:foregroundMark x1="12917" y1="84689" x2="20833" y2="92476"/>
                        <a14:foregroundMark x1="20833" y1="92476" x2="33917" y2="96063"/>
                        <a14:foregroundMark x1="33917" y1="96063" x2="44000" y2="90639"/>
                        <a14:foregroundMark x1="44000" y1="90639" x2="65833" y2="94751"/>
                        <a14:foregroundMark x1="65833" y1="94751" x2="76667" y2="89589"/>
                        <a14:foregroundMark x1="76667" y1="89589" x2="84583" y2="79965"/>
                        <a14:foregroundMark x1="84583" y1="79965" x2="86917" y2="69641"/>
                        <a14:foregroundMark x1="86917" y1="69641" x2="86583" y2="59143"/>
                        <a14:foregroundMark x1="86583" y1="59143" x2="72417" y2="41032"/>
                        <a14:foregroundMark x1="72417" y1="41032" x2="65417" y2="13298"/>
                        <a14:foregroundMark x1="65417" y1="13298" x2="59667" y2="8924"/>
                        <a14:foregroundMark x1="25500" y1="73141" x2="36917" y2="80665"/>
                        <a14:foregroundMark x1="36917" y1="80665" x2="24917" y2="84077"/>
                        <a14:foregroundMark x1="24917" y1="84077" x2="23250" y2="82502"/>
                        <a14:foregroundMark x1="9167" y1="58618" x2="10583" y2="69991"/>
                        <a14:foregroundMark x1="10583" y1="69991" x2="10667" y2="69991"/>
                        <a14:foregroundMark x1="17750" y1="40245" x2="10500" y2="51444"/>
                        <a14:foregroundMark x1="10500" y1="51444" x2="7417" y2="72878"/>
                        <a14:foregroundMark x1="7417" y1="72878" x2="13333" y2="82152"/>
                        <a14:backgroundMark x1="16917" y1="7174" x2="10667" y2="31234"/>
                        <a14:backgroundMark x1="10667" y1="31234" x2="2333" y2="38408"/>
                        <a14:backgroundMark x1="2333" y1="38408" x2="750" y2="73316"/>
                        <a14:backgroundMark x1="750" y1="73316" x2="5667" y2="85214"/>
                        <a14:backgroundMark x1="5667" y1="85214" x2="5500" y2="95801"/>
                        <a14:backgroundMark x1="5500" y1="95801" x2="1333" y2="25109"/>
                        <a14:backgroundMark x1="1333" y1="25109" x2="17083" y2="7262"/>
                        <a14:backgroundMark x1="17083" y1="7262" x2="17083" y2="7174"/>
                      </a14:backgroundRemoval>
                    </a14:imgEffect>
                  </a14:imgLayer>
                </a14:imgProps>
              </a:ext>
              <a:ext uri="{28A0092B-C50C-407E-A947-70E740481C1C}">
                <a14:useLocalDpi xmlns:a14="http://schemas.microsoft.com/office/drawing/2010/main" val="0"/>
              </a:ext>
            </a:extLst>
          </a:blip>
          <a:srcRect/>
          <a:stretch>
            <a:fillRect/>
          </a:stretch>
        </p:blipFill>
        <p:spPr bwMode="auto">
          <a:xfrm>
            <a:off x="17061553" y="7955007"/>
            <a:ext cx="4847438" cy="4617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590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2BC7429-925A-4AD4-96B7-614865534124}"/>
              </a:ext>
            </a:extLst>
          </p:cNvPr>
          <p:cNvSpPr>
            <a:spLocks noGrp="1"/>
          </p:cNvSpPr>
          <p:nvPr>
            <p:ph type="body" sz="quarter" idx="11"/>
          </p:nvPr>
        </p:nvSpPr>
        <p:spPr/>
        <p:txBody>
          <a:bodyPr/>
          <a:lstStyle/>
          <a:p>
            <a:r>
              <a:rPr lang="de-DE" dirty="0"/>
              <a:t>Unterschiede zwischen Farben müssen erkennbar und bedeutsam sein</a:t>
            </a:r>
          </a:p>
          <a:p>
            <a:r>
              <a:rPr lang="de-DE" dirty="0"/>
              <a:t>Quantitative Werte</a:t>
            </a:r>
          </a:p>
          <a:p>
            <a:pPr lvl="1"/>
            <a:r>
              <a:rPr lang="de-DE" dirty="0"/>
              <a:t>Intuitive Skalen</a:t>
            </a:r>
          </a:p>
          <a:p>
            <a:pPr lvl="1"/>
            <a:r>
              <a:rPr lang="de-DE" dirty="0"/>
              <a:t>Evtl. quantisieren</a:t>
            </a:r>
          </a:p>
        </p:txBody>
      </p:sp>
      <p:sp>
        <p:nvSpPr>
          <p:cNvPr id="4" name="Titel 3">
            <a:extLst>
              <a:ext uri="{FF2B5EF4-FFF2-40B4-BE49-F238E27FC236}">
                <a16:creationId xmlns:a16="http://schemas.microsoft.com/office/drawing/2014/main" id="{4CAD3158-AD2D-47BB-8A70-1F53BE637C78}"/>
              </a:ext>
            </a:extLst>
          </p:cNvPr>
          <p:cNvSpPr>
            <a:spLocks noGrp="1"/>
          </p:cNvSpPr>
          <p:nvPr>
            <p:ph type="title"/>
          </p:nvPr>
        </p:nvSpPr>
        <p:spPr/>
        <p:txBody>
          <a:bodyPr/>
          <a:lstStyle/>
          <a:p>
            <a:r>
              <a:rPr lang="de-DE" dirty="0"/>
              <a:t>Datenlesbarkeit</a:t>
            </a:r>
          </a:p>
        </p:txBody>
      </p:sp>
      <p:sp>
        <p:nvSpPr>
          <p:cNvPr id="5" name="Textplatzhalter 4">
            <a:extLst>
              <a:ext uri="{FF2B5EF4-FFF2-40B4-BE49-F238E27FC236}">
                <a16:creationId xmlns:a16="http://schemas.microsoft.com/office/drawing/2014/main" id="{810DCD56-4D1D-4346-91C0-77B5F46F356F}"/>
              </a:ext>
            </a:extLst>
          </p:cNvPr>
          <p:cNvSpPr>
            <a:spLocks noGrp="1"/>
          </p:cNvSpPr>
          <p:nvPr>
            <p:ph type="body" sz="quarter" idx="12"/>
          </p:nvPr>
        </p:nvSpPr>
        <p:spPr/>
        <p:txBody>
          <a:bodyPr/>
          <a:lstStyle/>
          <a:p>
            <a:endParaRPr lang="de-DE"/>
          </a:p>
        </p:txBody>
      </p:sp>
      <p:pic>
        <p:nvPicPr>
          <p:cNvPr id="14338" name="Picture 2" descr="brille, brillen, makro">
            <a:extLst>
              <a:ext uri="{FF2B5EF4-FFF2-40B4-BE49-F238E27FC236}">
                <a16:creationId xmlns:a16="http://schemas.microsoft.com/office/drawing/2014/main" id="{6C12DAA5-EA26-4B1E-A001-7BF3BA8E8FB5}"/>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494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77DFCF8-6FF4-4CCD-9034-0E2C35DF527A}"/>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BE732988-EC68-43EB-9639-29E9D9781DBE}"/>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6C5A4BD9-647A-480E-A95C-D6F37C4A6DC5}"/>
              </a:ext>
            </a:extLst>
          </p:cNvPr>
          <p:cNvSpPr>
            <a:spLocks noGrp="1"/>
          </p:cNvSpPr>
          <p:nvPr>
            <p:ph type="body" sz="quarter" idx="12"/>
          </p:nvPr>
        </p:nvSpPr>
        <p:spPr/>
        <p:txBody>
          <a:bodyPr/>
          <a:lstStyle/>
          <a:p>
            <a:r>
              <a:rPr lang="de-DE" dirty="0">
                <a:hlinkClick r:id="rId3"/>
              </a:rPr>
              <a:t>https://interaktiv.morgenpost.de/zugezogene-in-berlin/#11/52.5000/13.3200</a:t>
            </a:r>
            <a:endParaRPr lang="de-DE" dirty="0"/>
          </a:p>
        </p:txBody>
      </p:sp>
      <p:pic>
        <p:nvPicPr>
          <p:cNvPr id="6" name="Grafik 5">
            <a:extLst>
              <a:ext uri="{FF2B5EF4-FFF2-40B4-BE49-F238E27FC236}">
                <a16:creationId xmlns:a16="http://schemas.microsoft.com/office/drawing/2014/main" id="{2C575EFC-AC84-4A2A-9BA8-3D92BFF0E0FA}"/>
              </a:ext>
            </a:extLst>
          </p:cNvPr>
          <p:cNvPicPr>
            <a:picLocks noChangeAspect="1"/>
          </p:cNvPicPr>
          <p:nvPr/>
        </p:nvPicPr>
        <p:blipFill>
          <a:blip r:embed="rId4"/>
          <a:stretch>
            <a:fillRect/>
          </a:stretch>
        </p:blipFill>
        <p:spPr>
          <a:xfrm>
            <a:off x="-152989" y="1196106"/>
            <a:ext cx="24683628" cy="11323788"/>
          </a:xfrm>
          <a:prstGeom prst="rect">
            <a:avLst/>
          </a:prstGeom>
        </p:spPr>
      </p:pic>
    </p:spTree>
    <p:extLst>
      <p:ext uri="{BB962C8B-B14F-4D97-AF65-F5344CB8AC3E}">
        <p14:creationId xmlns:p14="http://schemas.microsoft.com/office/powerpoint/2010/main" val="16823158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2BC7429-925A-4AD4-96B7-614865534124}"/>
              </a:ext>
            </a:extLst>
          </p:cNvPr>
          <p:cNvSpPr>
            <a:spLocks noGrp="1"/>
          </p:cNvSpPr>
          <p:nvPr>
            <p:ph type="body" sz="quarter" idx="11"/>
          </p:nvPr>
        </p:nvSpPr>
        <p:spPr/>
        <p:txBody>
          <a:bodyPr/>
          <a:lstStyle/>
          <a:p>
            <a:r>
              <a:rPr lang="de-DE" dirty="0"/>
              <a:t>Unterschiede zwischen Farben müssen erkennbar und bedeutsam sein</a:t>
            </a:r>
          </a:p>
          <a:p>
            <a:r>
              <a:rPr lang="de-DE" dirty="0"/>
              <a:t>Quantitative Werte</a:t>
            </a:r>
          </a:p>
          <a:p>
            <a:pPr lvl="1"/>
            <a:r>
              <a:rPr lang="de-DE" dirty="0"/>
              <a:t>Intuitive Skalen</a:t>
            </a:r>
          </a:p>
          <a:p>
            <a:pPr lvl="1"/>
            <a:r>
              <a:rPr lang="de-DE" dirty="0"/>
              <a:t>Evtl. quantisieren</a:t>
            </a:r>
          </a:p>
          <a:p>
            <a:r>
              <a:rPr lang="de-DE" dirty="0"/>
              <a:t>Kategorische Werte</a:t>
            </a:r>
          </a:p>
          <a:p>
            <a:pPr lvl="1"/>
            <a:r>
              <a:rPr lang="de-DE" dirty="0"/>
              <a:t>Nicht zu viele verschiedene Kategorien</a:t>
            </a:r>
          </a:p>
          <a:p>
            <a:pPr lvl="1"/>
            <a:r>
              <a:rPr lang="de-DE" dirty="0"/>
              <a:t>Klare Trennung</a:t>
            </a:r>
          </a:p>
        </p:txBody>
      </p:sp>
      <p:sp>
        <p:nvSpPr>
          <p:cNvPr id="4" name="Titel 3">
            <a:extLst>
              <a:ext uri="{FF2B5EF4-FFF2-40B4-BE49-F238E27FC236}">
                <a16:creationId xmlns:a16="http://schemas.microsoft.com/office/drawing/2014/main" id="{4CAD3158-AD2D-47BB-8A70-1F53BE637C78}"/>
              </a:ext>
            </a:extLst>
          </p:cNvPr>
          <p:cNvSpPr>
            <a:spLocks noGrp="1"/>
          </p:cNvSpPr>
          <p:nvPr>
            <p:ph type="title"/>
          </p:nvPr>
        </p:nvSpPr>
        <p:spPr/>
        <p:txBody>
          <a:bodyPr/>
          <a:lstStyle/>
          <a:p>
            <a:r>
              <a:rPr lang="de-DE" dirty="0"/>
              <a:t>Datenlesbarkeit</a:t>
            </a:r>
          </a:p>
        </p:txBody>
      </p:sp>
      <p:sp>
        <p:nvSpPr>
          <p:cNvPr id="5" name="Textplatzhalter 4">
            <a:extLst>
              <a:ext uri="{FF2B5EF4-FFF2-40B4-BE49-F238E27FC236}">
                <a16:creationId xmlns:a16="http://schemas.microsoft.com/office/drawing/2014/main" id="{810DCD56-4D1D-4346-91C0-77B5F46F356F}"/>
              </a:ext>
            </a:extLst>
          </p:cNvPr>
          <p:cNvSpPr>
            <a:spLocks noGrp="1"/>
          </p:cNvSpPr>
          <p:nvPr>
            <p:ph type="body" sz="quarter" idx="12"/>
          </p:nvPr>
        </p:nvSpPr>
        <p:spPr/>
        <p:txBody>
          <a:bodyPr/>
          <a:lstStyle/>
          <a:p>
            <a:endParaRPr lang="de-DE"/>
          </a:p>
        </p:txBody>
      </p:sp>
      <p:pic>
        <p:nvPicPr>
          <p:cNvPr id="13314" name="Picture 2" descr="brille, brillen, makro">
            <a:extLst>
              <a:ext uri="{FF2B5EF4-FFF2-40B4-BE49-F238E27FC236}">
                <a16:creationId xmlns:a16="http://schemas.microsoft.com/office/drawing/2014/main" id="{05484404-2FAF-421B-9D48-CA9304C573A3}"/>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val="0"/>
              </a:ext>
            </a:extLst>
          </a:blip>
          <a:srcRect t="2849" b="28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06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E1E1A"/>
        </a:solidFill>
        <a:effectLst/>
      </p:bgPr>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9581FAB-51D2-4CC4-B97A-D4D16CEC4622}"/>
              </a:ext>
            </a:extLst>
          </p:cNvPr>
          <p:cNvSpPr>
            <a:spLocks noGrp="1"/>
          </p:cNvSpPr>
          <p:nvPr>
            <p:ph type="body" sz="quarter" idx="11"/>
          </p:nvPr>
        </p:nvSpPr>
        <p:spPr/>
        <p:txBody>
          <a:bodyPr/>
          <a:lstStyle/>
          <a:p>
            <a:endParaRPr lang="de-DE"/>
          </a:p>
        </p:txBody>
      </p:sp>
      <p:sp>
        <p:nvSpPr>
          <p:cNvPr id="4" name="Titel 3">
            <a:extLst>
              <a:ext uri="{FF2B5EF4-FFF2-40B4-BE49-F238E27FC236}">
                <a16:creationId xmlns:a16="http://schemas.microsoft.com/office/drawing/2014/main" id="{81B6EEF3-E6DD-4706-ACCF-E9CEC09E0144}"/>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F2DD1250-1EDC-4C4D-8648-00A2EF964F05}"/>
              </a:ext>
            </a:extLst>
          </p:cNvPr>
          <p:cNvSpPr>
            <a:spLocks noGrp="1"/>
          </p:cNvSpPr>
          <p:nvPr>
            <p:ph type="body" sz="quarter" idx="12"/>
          </p:nvPr>
        </p:nvSpPr>
        <p:spPr/>
        <p:txBody>
          <a:bodyPr/>
          <a:lstStyle/>
          <a:p>
            <a:r>
              <a:rPr lang="de-DE" dirty="0">
                <a:hlinkClick r:id="rId3"/>
              </a:rPr>
              <a:t>https://chartingthebeatles.net/#songstructure</a:t>
            </a:r>
            <a:endParaRPr lang="de-DE" dirty="0"/>
          </a:p>
        </p:txBody>
      </p:sp>
      <p:pic>
        <p:nvPicPr>
          <p:cNvPr id="6" name="Grafik 5">
            <a:extLst>
              <a:ext uri="{FF2B5EF4-FFF2-40B4-BE49-F238E27FC236}">
                <a16:creationId xmlns:a16="http://schemas.microsoft.com/office/drawing/2014/main" id="{690CB90E-A4F2-4BCF-8291-9FF1254599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29985" y="206793"/>
            <a:ext cx="15483615" cy="13332522"/>
          </a:xfrm>
          <a:prstGeom prst="rect">
            <a:avLst/>
          </a:prstGeom>
        </p:spPr>
      </p:pic>
    </p:spTree>
    <p:extLst>
      <p:ext uri="{BB962C8B-B14F-4D97-AF65-F5344CB8AC3E}">
        <p14:creationId xmlns:p14="http://schemas.microsoft.com/office/powerpoint/2010/main" val="504399698"/>
      </p:ext>
    </p:extLst>
  </p:cSld>
  <p:clrMapOvr>
    <a:masterClrMapping/>
  </p:clrMapOvr>
</p:sld>
</file>

<file path=ppt/theme/theme1.xml><?xml version="1.0" encoding="utf-8"?>
<a:theme xmlns:a="http://schemas.openxmlformats.org/drawingml/2006/main" name="Office">
  <a:themeElements>
    <a:clrScheme name="Custom 44">
      <a:dk1>
        <a:srgbClr val="5D5C5D"/>
      </a:dk1>
      <a:lt1>
        <a:srgbClr val="FFFFFF"/>
      </a:lt1>
      <a:dk2>
        <a:srgbClr val="443946"/>
      </a:dk2>
      <a:lt2>
        <a:srgbClr val="FFFFFF"/>
      </a:lt2>
      <a:accent1>
        <a:srgbClr val="4F65D9"/>
      </a:accent1>
      <a:accent2>
        <a:srgbClr val="7E8FFE"/>
      </a:accent2>
      <a:accent3>
        <a:srgbClr val="8F9FF1"/>
      </a:accent3>
      <a:accent4>
        <a:srgbClr val="F3C890"/>
      </a:accent4>
      <a:accent5>
        <a:srgbClr val="000B28"/>
      </a:accent5>
      <a:accent6>
        <a:srgbClr val="DFDFDF"/>
      </a:accent6>
      <a:hlink>
        <a:srgbClr val="F33B48"/>
      </a:hlink>
      <a:folHlink>
        <a:srgbClr val="FFC00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ta.pptx" id="{57AC0413-30CA-4434-9345-0998A1BFC492}" vid="{23CFC5E8-8170-4D59-B7BC-C03D7D2534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Minta</Template>
  <TotalTime>0</TotalTime>
  <Words>13146</Words>
  <Application>Microsoft Office PowerPoint</Application>
  <PresentationFormat>Benutzerdefiniert</PresentationFormat>
  <Paragraphs>1793</Paragraphs>
  <Slides>131</Slides>
  <Notes>116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131</vt:i4>
      </vt:variant>
    </vt:vector>
  </HeadingPairs>
  <TitlesOfParts>
    <vt:vector size="139" baseType="lpstr">
      <vt:lpstr>Arial</vt:lpstr>
      <vt:lpstr>Arial Nova Light</vt:lpstr>
      <vt:lpstr>Calibri</vt:lpstr>
      <vt:lpstr>Lato Light</vt:lpstr>
      <vt:lpstr>Montserrat Medium</vt:lpstr>
      <vt:lpstr>Source Sans Pro Light</vt:lpstr>
      <vt:lpstr>Source Sans Pro Regular</vt:lpstr>
      <vt:lpstr>Office</vt:lpstr>
      <vt:lpstr>PowerPoint-Präsentation</vt:lpstr>
      <vt:lpstr>Data Visualization</vt:lpstr>
      <vt:lpstr>Florian Eichin</vt:lpstr>
      <vt:lpstr>Meine Stationen</vt:lpstr>
      <vt:lpstr>PowerPoint-Präsentation</vt:lpstr>
      <vt:lpstr>Meine Schwerpunkte</vt:lpstr>
      <vt:lpstr>Literatur</vt:lpstr>
      <vt:lpstr>Inhalt der Vorlesung</vt:lpstr>
      <vt:lpstr>Organisatorisches</vt:lpstr>
      <vt:lpstr>Ablauf</vt:lpstr>
      <vt:lpstr>Ablauf</vt:lpstr>
      <vt:lpstr>Prüfungsleistung</vt:lpstr>
      <vt:lpstr>Grundlagen</vt:lpstr>
      <vt:lpstr>PowerPoint-Präsentation</vt:lpstr>
      <vt:lpstr>Visuelle Repräsentation &amp; Präsentation</vt:lpstr>
      <vt:lpstr>Rollen</vt:lpstr>
      <vt:lpstr>Verständnis erzeugen in drei Phasen</vt:lpstr>
      <vt:lpstr>Verständnis erzeugen – Beispiel Messi Spiele und Tore</vt:lpstr>
      <vt:lpstr>Verständnis erzeugen – Beispiel Sichtung Urmotten und Eulenfaltern</vt:lpstr>
      <vt:lpstr>Verständnis erzeugen in drei Phasen</vt:lpstr>
      <vt:lpstr>Four Stages of the Data Visualization Design Process</vt:lpstr>
      <vt:lpstr>10 Design Regeln nach Dieter Rams</vt:lpstr>
      <vt:lpstr>Drei Prinzipien guten Design</vt:lpstr>
      <vt:lpstr>Gutes Design ist Vertrauenswürdig</vt:lpstr>
      <vt:lpstr>PowerPoint-Präsentation</vt:lpstr>
      <vt:lpstr>PowerPoint-Präsentation</vt:lpstr>
      <vt:lpstr>PowerPoint-Präsentation</vt:lpstr>
      <vt:lpstr>Gutes Design ist Vertrauenswürdig - Fragen</vt:lpstr>
      <vt:lpstr>Gutes Design ist Zugänglich</vt:lpstr>
      <vt:lpstr>Gutes Design ist Zugänglich - (Ir)relevanz</vt:lpstr>
      <vt:lpstr>Gutes Design ist Zugänglich - Verständlich</vt:lpstr>
      <vt:lpstr>Gutes Design ist Elegant</vt:lpstr>
      <vt:lpstr>Gutes Design ist Elegant</vt:lpstr>
      <vt:lpstr>10 Design Regeln nach Dieter Rams</vt:lpstr>
      <vt:lpstr>Formulating your Brief</vt:lpstr>
      <vt:lpstr>Four Stages of the Data Visualization Design Process</vt:lpstr>
      <vt:lpstr>Rahmenbedingungen</vt:lpstr>
      <vt:lpstr>Erlebnis</vt:lpstr>
      <vt:lpstr>Erlebnis</vt:lpstr>
      <vt:lpstr>Erlebnis</vt:lpstr>
      <vt:lpstr>Four Stages of the Data Visualization Design Process</vt:lpstr>
      <vt:lpstr>Working with Data – A Process</vt:lpstr>
      <vt:lpstr>Schritt 1: Erhebung der Daten</vt:lpstr>
      <vt:lpstr>Schritt 2: Untersuchung der Daten</vt:lpstr>
      <vt:lpstr>Exkurs: Perzentile</vt:lpstr>
      <vt:lpstr>Exkurs: Perzentile</vt:lpstr>
      <vt:lpstr>Schritt 2: Datentypen</vt:lpstr>
      <vt:lpstr>Schritt 2: Datentypen Übersicht</vt:lpstr>
      <vt:lpstr>Schritt 2: Datentypen Übung Zimmervermietung Air Bnb</vt:lpstr>
      <vt:lpstr>Schritt 2: Menge, Ausschnitt &amp; Zustand </vt:lpstr>
      <vt:lpstr>Python Libraries</vt:lpstr>
      <vt:lpstr>Pipenv</vt:lpstr>
      <vt:lpstr>Pipenv</vt:lpstr>
      <vt:lpstr>Pandas</vt:lpstr>
      <vt:lpstr>Pandas – Dataframe &amp; Series</vt:lpstr>
      <vt:lpstr>Pandas – Inspect</vt:lpstr>
      <vt:lpstr>Pandas – Filter, Sort and Group Data</vt:lpstr>
      <vt:lpstr>Pandas – Group Data</vt:lpstr>
      <vt:lpstr>Modelldaten</vt:lpstr>
      <vt:lpstr>Schritt 3: Daten Transformieren</vt:lpstr>
      <vt:lpstr>Pandas – Cleaning Data</vt:lpstr>
      <vt:lpstr>Four Stages of the Data Visualization Design Process</vt:lpstr>
      <vt:lpstr>Data Science ist wie Fotografie</vt:lpstr>
      <vt:lpstr>Beispiel</vt:lpstr>
      <vt:lpstr>Four Stages of the Data Visualization Design Process</vt:lpstr>
      <vt:lpstr>Develop the Design Solution</vt:lpstr>
      <vt:lpstr>Datenrepräsentation</vt:lpstr>
      <vt:lpstr>Diagrammtypen: Vergleich</vt:lpstr>
      <vt:lpstr>Diagrammtypen: Verteilung</vt:lpstr>
      <vt:lpstr>Diagrammtypen: Beziehung</vt:lpstr>
      <vt:lpstr>Diagrammtypen: Zusammensetzung</vt:lpstr>
      <vt:lpstr>Diagrammtypen: Spezial</vt:lpstr>
      <vt:lpstr>Welches Chart?</vt:lpstr>
      <vt:lpstr>Matplotlib</vt:lpstr>
      <vt:lpstr>Plotly</vt:lpstr>
      <vt:lpstr>Plotly Wichtigste Interfaces</vt:lpstr>
      <vt:lpstr>Plotly Grundlagen</vt:lpstr>
      <vt:lpstr>Plotly – Basic Charts</vt:lpstr>
      <vt:lpstr>Boxplot</vt:lpstr>
      <vt:lpstr>Boxplot</vt:lpstr>
      <vt:lpstr>Plotly – Map Charts</vt:lpstr>
      <vt:lpstr>Mapbox</vt:lpstr>
      <vt:lpstr>InterKTIVITÄT</vt:lpstr>
      <vt:lpstr>Filtern</vt:lpstr>
      <vt:lpstr>Filtern</vt:lpstr>
      <vt:lpstr>PowerPoint-Präsentation</vt:lpstr>
      <vt:lpstr>Hervorheben</vt:lpstr>
      <vt:lpstr>PowerPoint-Präsentation</vt:lpstr>
      <vt:lpstr>Beschriften</vt:lpstr>
      <vt:lpstr>PowerPoint-Präsentation</vt:lpstr>
      <vt:lpstr>Animieren</vt:lpstr>
      <vt:lpstr>PowerPoint-Präsentation</vt:lpstr>
      <vt:lpstr>PowerPoint-Präsentation</vt:lpstr>
      <vt:lpstr>Farbe</vt:lpstr>
      <vt:lpstr>Grundlagen</vt:lpstr>
      <vt:lpstr>Datenlesbarkeit</vt:lpstr>
      <vt:lpstr>PowerPoint-Präsentation</vt:lpstr>
      <vt:lpstr>Datenlesbarkeit</vt:lpstr>
      <vt:lpstr>PowerPoint-Präsentation</vt:lpstr>
      <vt:lpstr>HTML</vt:lpstr>
      <vt:lpstr>Wie funktioniert HTML?</vt:lpstr>
      <vt:lpstr>Struktur eines HTML Dokuments</vt:lpstr>
      <vt:lpstr>Attribute</vt:lpstr>
      <vt:lpstr>Document Object Model</vt:lpstr>
      <vt:lpstr>Übung DOM</vt:lpstr>
      <vt:lpstr>CSS</vt:lpstr>
      <vt:lpstr>CSS im Allgemeinen</vt:lpstr>
      <vt:lpstr>CSS in HTML einbinden</vt:lpstr>
      <vt:lpstr>Aufbau von Formatanweisungen</vt:lpstr>
      <vt:lpstr>Javascript</vt:lpstr>
      <vt:lpstr>Was ist Javascript</vt:lpstr>
      <vt:lpstr>Basisfunktionalität</vt:lpstr>
      <vt:lpstr>Sequentielle Ausführung</vt:lpstr>
      <vt:lpstr>Literale</vt:lpstr>
      <vt:lpstr>Variablen</vt:lpstr>
      <vt:lpstr>Variablen</vt:lpstr>
      <vt:lpstr>Duck Typing</vt:lpstr>
      <vt:lpstr>Operatoren</vt:lpstr>
      <vt:lpstr>Bedingte Ausführung</vt:lpstr>
      <vt:lpstr>Wiederholte Ausführung</vt:lpstr>
      <vt:lpstr>Funktionen</vt:lpstr>
      <vt:lpstr>Arrays &amp; Objekte</vt:lpstr>
      <vt:lpstr>Map &amp; Filter Funktionen</vt:lpstr>
      <vt:lpstr>Pfeilfunktionen</vt:lpstr>
      <vt:lpstr>Zugriff auf DOM Elemente</vt:lpstr>
      <vt:lpstr>D3 – Data Driven Documents</vt:lpstr>
      <vt:lpstr>Einführung</vt:lpstr>
      <vt:lpstr>D3 Grundlagen</vt:lpstr>
      <vt:lpstr>D3 Grundlagen</vt:lpstr>
      <vt:lpstr>D3 Grundlagen</vt:lpstr>
      <vt:lpstr>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Eichin, Florian</dc:creator>
  <cp:keywords/>
  <dc:description/>
  <cp:lastModifiedBy>Florian Eichin</cp:lastModifiedBy>
  <cp:revision>253</cp:revision>
  <dcterms:created xsi:type="dcterms:W3CDTF">2020-01-19T11:07:46Z</dcterms:created>
  <dcterms:modified xsi:type="dcterms:W3CDTF">2020-03-29T14:44:28Z</dcterms:modified>
  <cp:category/>
</cp:coreProperties>
</file>